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heme/themeOverride1.xml" ContentType="application/vnd.openxmlformats-officedocument.themeOverr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9"/>
  </p:notesMasterIdLst>
  <p:handoutMasterIdLst>
    <p:handoutMasterId r:id="rId90"/>
  </p:handoutMasterIdLst>
  <p:sldIdLst>
    <p:sldId id="517" r:id="rId2"/>
    <p:sldId id="259" r:id="rId3"/>
    <p:sldId id="518" r:id="rId4"/>
    <p:sldId id="519" r:id="rId5"/>
    <p:sldId id="520" r:id="rId6"/>
    <p:sldId id="493" r:id="rId7"/>
    <p:sldId id="590" r:id="rId8"/>
    <p:sldId id="591" r:id="rId9"/>
    <p:sldId id="521" r:id="rId10"/>
    <p:sldId id="592" r:id="rId11"/>
    <p:sldId id="491" r:id="rId12"/>
    <p:sldId id="257" r:id="rId13"/>
    <p:sldId id="260" r:id="rId14"/>
    <p:sldId id="261" r:id="rId15"/>
    <p:sldId id="382" r:id="rId16"/>
    <p:sldId id="383" r:id="rId17"/>
    <p:sldId id="379" r:id="rId18"/>
    <p:sldId id="384" r:id="rId19"/>
    <p:sldId id="387" r:id="rId20"/>
    <p:sldId id="381" r:id="rId21"/>
    <p:sldId id="386" r:id="rId22"/>
    <p:sldId id="523" r:id="rId23"/>
    <p:sldId id="525" r:id="rId24"/>
    <p:sldId id="593" r:id="rId25"/>
    <p:sldId id="390" r:id="rId26"/>
    <p:sldId id="546" r:id="rId27"/>
    <p:sldId id="547" r:id="rId28"/>
    <p:sldId id="548" r:id="rId29"/>
    <p:sldId id="549" r:id="rId30"/>
    <p:sldId id="551" r:id="rId31"/>
    <p:sldId id="550" r:id="rId32"/>
    <p:sldId id="552" r:id="rId33"/>
    <p:sldId id="393" r:id="rId34"/>
    <p:sldId id="526" r:id="rId35"/>
    <p:sldId id="527" r:id="rId36"/>
    <p:sldId id="528" r:id="rId37"/>
    <p:sldId id="529" r:id="rId38"/>
    <p:sldId id="530" r:id="rId39"/>
    <p:sldId id="531" r:id="rId40"/>
    <p:sldId id="533" r:id="rId41"/>
    <p:sldId id="534" r:id="rId42"/>
    <p:sldId id="535" r:id="rId43"/>
    <p:sldId id="536" r:id="rId44"/>
    <p:sldId id="537" r:id="rId45"/>
    <p:sldId id="538" r:id="rId46"/>
    <p:sldId id="540" r:id="rId47"/>
    <p:sldId id="567" r:id="rId48"/>
    <p:sldId id="568" r:id="rId49"/>
    <p:sldId id="541" r:id="rId50"/>
    <p:sldId id="542" r:id="rId51"/>
    <p:sldId id="543" r:id="rId52"/>
    <p:sldId id="544" r:id="rId53"/>
    <p:sldId id="545" r:id="rId54"/>
    <p:sldId id="397" r:id="rId55"/>
    <p:sldId id="402" r:id="rId56"/>
    <p:sldId id="404" r:id="rId57"/>
    <p:sldId id="405" r:id="rId58"/>
    <p:sldId id="406" r:id="rId59"/>
    <p:sldId id="407" r:id="rId60"/>
    <p:sldId id="553" r:id="rId61"/>
    <p:sldId id="554" r:id="rId62"/>
    <p:sldId id="555" r:id="rId63"/>
    <p:sldId id="560" r:id="rId64"/>
    <p:sldId id="556" r:id="rId65"/>
    <p:sldId id="561" r:id="rId66"/>
    <p:sldId id="557" r:id="rId67"/>
    <p:sldId id="558" r:id="rId68"/>
    <p:sldId id="559" r:id="rId69"/>
    <p:sldId id="569" r:id="rId70"/>
    <p:sldId id="570" r:id="rId71"/>
    <p:sldId id="571" r:id="rId72"/>
    <p:sldId id="572" r:id="rId73"/>
    <p:sldId id="475" r:id="rId74"/>
    <p:sldId id="477" r:id="rId75"/>
    <p:sldId id="478" r:id="rId76"/>
    <p:sldId id="482" r:id="rId77"/>
    <p:sldId id="483" r:id="rId78"/>
    <p:sldId id="484" r:id="rId79"/>
    <p:sldId id="489" r:id="rId80"/>
    <p:sldId id="562" r:id="rId81"/>
    <p:sldId id="563" r:id="rId82"/>
    <p:sldId id="565" r:id="rId83"/>
    <p:sldId id="575" r:id="rId84"/>
    <p:sldId id="576" r:id="rId85"/>
    <p:sldId id="584" r:id="rId86"/>
    <p:sldId id="585" r:id="rId87"/>
    <p:sldId id="490" r:id="rId88"/>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rollynn.j.ward" initials="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70773" autoAdjust="0"/>
  </p:normalViewPr>
  <p:slideViewPr>
    <p:cSldViewPr>
      <p:cViewPr varScale="1">
        <p:scale>
          <a:sx n="52" d="100"/>
          <a:sy n="52" d="100"/>
        </p:scale>
        <p:origin x="1242" y="54"/>
      </p:cViewPr>
      <p:guideLst>
        <p:guide orient="horz" pos="2160"/>
        <p:guide pos="2880"/>
      </p:guideLst>
    </p:cSldViewPr>
  </p:slideViewPr>
  <p:outlineViewPr>
    <p:cViewPr>
      <p:scale>
        <a:sx n="33" d="100"/>
        <a:sy n="33" d="100"/>
      </p:scale>
      <p:origin x="0" y="18629"/>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handoutMaster" Target="handoutMasters/handoutMaster1.xml"/><Relationship Id="rId95"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10" tIns="46655" rIns="93310" bIns="46655" rtlCol="0"/>
          <a:lstStyle>
            <a:lvl1pPr algn="l">
              <a:defRPr sz="1200"/>
            </a:lvl1pPr>
          </a:lstStyle>
          <a:p>
            <a:endParaRPr lang="en-US"/>
          </a:p>
        </p:txBody>
      </p:sp>
      <p:sp>
        <p:nvSpPr>
          <p:cNvPr id="3" name="Date Placeholder 2"/>
          <p:cNvSpPr>
            <a:spLocks noGrp="1"/>
          </p:cNvSpPr>
          <p:nvPr>
            <p:ph type="dt" sz="quarter" idx="1"/>
          </p:nvPr>
        </p:nvSpPr>
        <p:spPr>
          <a:xfrm>
            <a:off x="3978133" y="0"/>
            <a:ext cx="3043343" cy="465455"/>
          </a:xfrm>
          <a:prstGeom prst="rect">
            <a:avLst/>
          </a:prstGeom>
        </p:spPr>
        <p:txBody>
          <a:bodyPr vert="horz" lIns="93310" tIns="46655" rIns="93310" bIns="46655" rtlCol="0"/>
          <a:lstStyle>
            <a:lvl1pPr algn="r">
              <a:defRPr sz="1200"/>
            </a:lvl1pPr>
          </a:lstStyle>
          <a:p>
            <a:endParaRPr lang="en-US"/>
          </a:p>
        </p:txBody>
      </p:sp>
      <p:sp>
        <p:nvSpPr>
          <p:cNvPr id="4" name="Footer Placeholder 3"/>
          <p:cNvSpPr>
            <a:spLocks noGrp="1"/>
          </p:cNvSpPr>
          <p:nvPr>
            <p:ph type="ftr" sz="quarter" idx="2"/>
          </p:nvPr>
        </p:nvSpPr>
        <p:spPr>
          <a:xfrm>
            <a:off x="0" y="8842029"/>
            <a:ext cx="3043343" cy="465455"/>
          </a:xfrm>
          <a:prstGeom prst="rect">
            <a:avLst/>
          </a:prstGeom>
        </p:spPr>
        <p:txBody>
          <a:bodyPr vert="horz" lIns="93310" tIns="46655" rIns="93310" bIns="46655" rtlCol="0" anchor="b"/>
          <a:lstStyle>
            <a:lvl1pPr algn="l">
              <a:defRPr sz="1200"/>
            </a:lvl1pPr>
          </a:lstStyle>
          <a:p>
            <a:endParaRPr lang="en-US"/>
          </a:p>
        </p:txBody>
      </p:sp>
      <p:sp>
        <p:nvSpPr>
          <p:cNvPr id="5" name="Slide Number Placeholder 4"/>
          <p:cNvSpPr>
            <a:spLocks noGrp="1"/>
          </p:cNvSpPr>
          <p:nvPr>
            <p:ph type="sldNum" sz="quarter" idx="3"/>
          </p:nvPr>
        </p:nvSpPr>
        <p:spPr>
          <a:xfrm>
            <a:off x="3978133" y="8842029"/>
            <a:ext cx="3043343" cy="465455"/>
          </a:xfrm>
          <a:prstGeom prst="rect">
            <a:avLst/>
          </a:prstGeom>
        </p:spPr>
        <p:txBody>
          <a:bodyPr vert="horz" lIns="93310" tIns="46655" rIns="93310" bIns="46655" rtlCol="0" anchor="b"/>
          <a:lstStyle>
            <a:lvl1pPr algn="r">
              <a:defRPr sz="1200"/>
            </a:lvl1pPr>
          </a:lstStyle>
          <a:p>
            <a:fld id="{78068D2D-FD99-4A80-866F-698E9F9BABF8}" type="slidenum">
              <a:rPr lang="en-US" smtClean="0"/>
              <a:pPr/>
              <a:t>‹#›</a:t>
            </a:fld>
            <a:endParaRPr lang="en-US"/>
          </a:p>
        </p:txBody>
      </p:sp>
    </p:spTree>
    <p:extLst>
      <p:ext uri="{BB962C8B-B14F-4D97-AF65-F5344CB8AC3E}">
        <p14:creationId xmlns:p14="http://schemas.microsoft.com/office/powerpoint/2010/main" val="393981492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10" tIns="46655" rIns="93310" bIns="46655" rtlCol="0"/>
          <a:lstStyle>
            <a:lvl1pPr algn="l">
              <a:defRPr sz="1200"/>
            </a:lvl1pPr>
          </a:lstStyle>
          <a:p>
            <a:endParaRPr lang="en-US"/>
          </a:p>
        </p:txBody>
      </p:sp>
      <p:sp>
        <p:nvSpPr>
          <p:cNvPr id="3" name="Date Placeholder 2"/>
          <p:cNvSpPr>
            <a:spLocks noGrp="1"/>
          </p:cNvSpPr>
          <p:nvPr>
            <p:ph type="dt" idx="1"/>
          </p:nvPr>
        </p:nvSpPr>
        <p:spPr>
          <a:xfrm>
            <a:off x="3978133" y="0"/>
            <a:ext cx="3043343" cy="465455"/>
          </a:xfrm>
          <a:prstGeom prst="rect">
            <a:avLst/>
          </a:prstGeom>
        </p:spPr>
        <p:txBody>
          <a:bodyPr vert="horz" lIns="93310" tIns="46655" rIns="93310" bIns="46655" rtlCol="0"/>
          <a:lstStyle>
            <a:lvl1pPr algn="r">
              <a:defRPr sz="1200"/>
            </a:lvl1pPr>
          </a:lstStyle>
          <a:p>
            <a:endParaRPr lang="en-US"/>
          </a:p>
        </p:txBody>
      </p:sp>
      <p:sp>
        <p:nvSpPr>
          <p:cNvPr id="4" name="Slide Image Placeholder 3"/>
          <p:cNvSpPr>
            <a:spLocks noGrp="1" noRot="1" noChangeAspect="1"/>
          </p:cNvSpPr>
          <p:nvPr>
            <p:ph type="sldImg" idx="2"/>
          </p:nvPr>
        </p:nvSpPr>
        <p:spPr>
          <a:xfrm>
            <a:off x="1184275" y="696913"/>
            <a:ext cx="4656138" cy="3490912"/>
          </a:xfrm>
          <a:prstGeom prst="rect">
            <a:avLst/>
          </a:prstGeom>
          <a:noFill/>
          <a:ln w="12700">
            <a:solidFill>
              <a:prstClr val="black"/>
            </a:solidFill>
          </a:ln>
        </p:spPr>
        <p:txBody>
          <a:bodyPr vert="horz" lIns="93310" tIns="46655" rIns="93310" bIns="46655" rtlCol="0" anchor="ctr"/>
          <a:lstStyle/>
          <a:p>
            <a:endParaRPr lang="en-US"/>
          </a:p>
        </p:txBody>
      </p:sp>
      <p:sp>
        <p:nvSpPr>
          <p:cNvPr id="5" name="Notes Placeholder 4"/>
          <p:cNvSpPr>
            <a:spLocks noGrp="1"/>
          </p:cNvSpPr>
          <p:nvPr>
            <p:ph type="body" sz="quarter" idx="3"/>
          </p:nvPr>
        </p:nvSpPr>
        <p:spPr>
          <a:xfrm>
            <a:off x="702311" y="4421824"/>
            <a:ext cx="5618480" cy="4189095"/>
          </a:xfrm>
          <a:prstGeom prst="rect">
            <a:avLst/>
          </a:prstGeom>
        </p:spPr>
        <p:txBody>
          <a:bodyPr vert="horz" lIns="93310" tIns="46655" rIns="93310" bIns="4665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43343" cy="465455"/>
          </a:xfrm>
          <a:prstGeom prst="rect">
            <a:avLst/>
          </a:prstGeom>
        </p:spPr>
        <p:txBody>
          <a:bodyPr vert="horz" lIns="93310" tIns="46655" rIns="93310" bIns="46655" rtlCol="0" anchor="b"/>
          <a:lstStyle>
            <a:lvl1pPr algn="l">
              <a:defRPr sz="1200"/>
            </a:lvl1pPr>
          </a:lstStyle>
          <a:p>
            <a:endParaRPr lang="en-US"/>
          </a:p>
        </p:txBody>
      </p:sp>
      <p:sp>
        <p:nvSpPr>
          <p:cNvPr id="7" name="Slide Number Placeholder 6"/>
          <p:cNvSpPr>
            <a:spLocks noGrp="1"/>
          </p:cNvSpPr>
          <p:nvPr>
            <p:ph type="sldNum" sz="quarter" idx="5"/>
          </p:nvPr>
        </p:nvSpPr>
        <p:spPr>
          <a:xfrm>
            <a:off x="3978133" y="8842029"/>
            <a:ext cx="3043343" cy="465455"/>
          </a:xfrm>
          <a:prstGeom prst="rect">
            <a:avLst/>
          </a:prstGeom>
        </p:spPr>
        <p:txBody>
          <a:bodyPr vert="horz" lIns="93310" tIns="46655" rIns="93310" bIns="46655" rtlCol="0" anchor="b"/>
          <a:lstStyle>
            <a:lvl1pPr algn="r">
              <a:defRPr sz="1200"/>
            </a:lvl1pPr>
          </a:lstStyle>
          <a:p>
            <a:fld id="{DFD63CD2-85A5-4587-A7E1-5C9707D6C329}" type="slidenum">
              <a:rPr lang="en-US" smtClean="0"/>
              <a:pPr/>
              <a:t>‹#›</a:t>
            </a:fld>
            <a:endParaRPr lang="en-US"/>
          </a:p>
        </p:txBody>
      </p:sp>
    </p:spTree>
    <p:extLst>
      <p:ext uri="{BB962C8B-B14F-4D97-AF65-F5344CB8AC3E}">
        <p14:creationId xmlns:p14="http://schemas.microsoft.com/office/powerpoint/2010/main" val="2166087693"/>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w="9525"/>
        </p:spPr>
        <p:txBody>
          <a:bodyPr/>
          <a:lstStyle/>
          <a:p>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5110329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b="1" dirty="0" smtClean="0"/>
              <a:t>*The DRA mini-courses and</a:t>
            </a:r>
            <a:r>
              <a:rPr lang="en-US" b="1" baseline="0" dirty="0" smtClean="0"/>
              <a:t> the State Statutes courses cover the laws and rules in depth.</a:t>
            </a:r>
            <a:endParaRPr lang="en-US" b="1" dirty="0" smtClean="0"/>
          </a:p>
          <a:p>
            <a:pPr eaLnBrk="1" hangingPunct="1"/>
            <a:r>
              <a:rPr lang="en-US" b="1" dirty="0" smtClean="0"/>
              <a:t>*The DRA is charged by statute with providing various forms for Tax Credit &amp; Exemptions CU, Excavation &amp; Timber tax.  The forms contain very detailed instructions regarding completion of the forms. </a:t>
            </a:r>
          </a:p>
          <a:p>
            <a:pPr eaLnBrk="1" hangingPunct="1"/>
            <a:r>
              <a:rPr lang="en-US" b="1" dirty="0" smtClean="0"/>
              <a:t>*”Exemptions &amp; Credits” focuses in detail on the “personal” exemptions and credits (elderly, veterans, optional) criteria.</a:t>
            </a:r>
          </a:p>
          <a:p>
            <a:pPr eaLnBrk="1" hangingPunct="1"/>
            <a:r>
              <a:rPr lang="en-US" b="1" dirty="0" smtClean="0"/>
              <a:t>*The “</a:t>
            </a:r>
            <a:r>
              <a:rPr lang="en-US" b="1" u="sng" dirty="0" smtClean="0"/>
              <a:t>misadministration</a:t>
            </a:r>
            <a:r>
              <a:rPr lang="en-US" b="1" dirty="0" smtClean="0"/>
              <a:t>” of exemptions and credits or CU will result in the</a:t>
            </a:r>
            <a:r>
              <a:rPr lang="en-US" b="1" u="sng" dirty="0" smtClean="0"/>
              <a:t> loss</a:t>
            </a:r>
            <a:r>
              <a:rPr lang="en-US" b="1" dirty="0" smtClean="0"/>
              <a:t> of revenue to the municipality.</a:t>
            </a:r>
          </a:p>
          <a:p>
            <a:pPr eaLnBrk="1" hangingPunct="1"/>
            <a:r>
              <a:rPr lang="en-US" b="1" dirty="0" smtClean="0"/>
              <a:t>*As part of the DRA assessment review, adherence to the exemptions, credits and CU requirements are examined.</a:t>
            </a:r>
          </a:p>
          <a:p>
            <a:pPr eaLnBrk="1" hangingPunct="1"/>
            <a:endParaRPr lang="en-US" b="1"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b="1" dirty="0" smtClean="0"/>
              <a:t>*The purpose today is to provide a general overview of the basic assessing functions and why it is important.  Some of you may be new…and many of you are “seasoned” experienced individuals.   Today, if</a:t>
            </a:r>
            <a:r>
              <a:rPr lang="en-US" b="1" baseline="0" dirty="0" smtClean="0"/>
              <a:t> you learn something that you didn’t know – the course has been a success!</a:t>
            </a:r>
            <a:endParaRPr lang="en-US" b="1" dirty="0" smtClean="0"/>
          </a:p>
          <a:p>
            <a:pPr defTabSz="922481">
              <a:defRPr/>
            </a:pPr>
            <a:r>
              <a:rPr lang="en-US" b="1" baseline="0" dirty="0" smtClean="0">
                <a:sym typeface="Wingdings" pitchFamily="2" charset="2"/>
              </a:rPr>
              <a:t>*The 3 hour mini courses get much more in depth pertaining to the exemptions and credits, CU, Timber and Gravel.</a:t>
            </a:r>
            <a:endParaRPr lang="en-US" b="1" dirty="0" smtClean="0"/>
          </a:p>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3091">
              <a:defRPr/>
            </a:pPr>
            <a:r>
              <a:rPr lang="en-US" b="1" dirty="0" smtClean="0"/>
              <a:t>*We will briefly go over the commissioner’s duties that pertain to property assessments and assessing personnel within the state of NH.</a:t>
            </a:r>
          </a:p>
          <a:p>
            <a:pPr defTabSz="933091">
              <a:defRPr/>
            </a:pPr>
            <a:r>
              <a:rPr lang="en-US" b="1" dirty="0" smtClean="0"/>
              <a:t>*State agencies are charged</a:t>
            </a:r>
            <a:r>
              <a:rPr lang="en-US" b="1" baseline="0" dirty="0" smtClean="0"/>
              <a:t> w</a:t>
            </a:r>
            <a:r>
              <a:rPr lang="en-US" b="1" dirty="0" smtClean="0"/>
              <a:t>ithin certain statutes to adopt administrative rules.  The rule is specific</a:t>
            </a:r>
            <a:r>
              <a:rPr lang="en-US" b="1" baseline="0" dirty="0" smtClean="0"/>
              <a:t> to that particular statute.  You cannot mix and match definitions in either law or rule.  They are specific to that particular law or rule.</a:t>
            </a:r>
            <a:endParaRPr lang="en-US" b="1" dirty="0" smtClean="0"/>
          </a:p>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b="1" dirty="0" smtClean="0"/>
              <a:t>*By statute, the Commissioner is required to represent the public interest and ensure that taxes are administered in </a:t>
            </a:r>
            <a:r>
              <a:rPr lang="en-US" b="1" dirty="0" err="1" smtClean="0"/>
              <a:t>a</a:t>
            </a:r>
            <a:r>
              <a:rPr lang="en-US" b="1" i="1" u="sng" dirty="0" err="1" smtClean="0"/>
              <a:t>FAIR</a:t>
            </a:r>
            <a:r>
              <a:rPr lang="en-US" b="1" dirty="0" smtClean="0"/>
              <a:t>, </a:t>
            </a:r>
            <a:r>
              <a:rPr lang="en-US" b="1" i="1" u="sng" dirty="0" smtClean="0"/>
              <a:t>EQUITABLE</a:t>
            </a:r>
            <a:r>
              <a:rPr lang="en-US" b="1" dirty="0" smtClean="0"/>
              <a:t>, </a:t>
            </a:r>
            <a:r>
              <a:rPr lang="en-US" b="1" i="1" u="sng" dirty="0" smtClean="0"/>
              <a:t>PROPORTIONATE</a:t>
            </a:r>
            <a:r>
              <a:rPr lang="en-US" b="1" dirty="0" smtClean="0"/>
              <a:t>, and </a:t>
            </a:r>
            <a:r>
              <a:rPr lang="en-US" b="1" i="1" u="sng" dirty="0" smtClean="0"/>
              <a:t>LAWFUL MANNER</a:t>
            </a:r>
            <a:r>
              <a:rPr lang="en-US" b="1" i="1" dirty="0" smtClean="0"/>
              <a:t>, ---  </a:t>
            </a:r>
            <a:r>
              <a:rPr lang="en-US" b="1" u="sng" dirty="0" smtClean="0"/>
              <a:t>ON A STATEWIDE BASIS</a:t>
            </a:r>
            <a:r>
              <a:rPr lang="en-US" b="1" dirty="0" smtClean="0"/>
              <a:t>.</a:t>
            </a:r>
          </a:p>
          <a:p>
            <a:pPr eaLnBrk="1" hangingPunct="1"/>
            <a:r>
              <a:rPr lang="en-US" b="1" dirty="0" smtClean="0"/>
              <a:t>*This includes compliance with </a:t>
            </a:r>
            <a:r>
              <a:rPr lang="en-US" b="1" i="1" u="sng" dirty="0" smtClean="0"/>
              <a:t>DEPARTMENT ADMINISTRATIVE RULES </a:t>
            </a:r>
            <a:r>
              <a:rPr lang="en-US" b="1" dirty="0" smtClean="0"/>
              <a:t>and the </a:t>
            </a:r>
            <a:r>
              <a:rPr lang="en-US" b="1" i="1" u="sng" dirty="0" smtClean="0"/>
              <a:t>STANDARDS AND ETHICS as established by the ASB and USPAP</a:t>
            </a:r>
            <a:r>
              <a:rPr lang="en-US" b="1" dirty="0" smtClean="0"/>
              <a:t>.</a:t>
            </a:r>
          </a:p>
          <a:p>
            <a:pPr eaLnBrk="1" hangingPunct="1"/>
            <a:r>
              <a:rPr lang="en-US" b="1" dirty="0" smtClean="0"/>
              <a:t>*The revaluation monitoring and assessment review performed by the DRA is there to ensure the process.</a:t>
            </a:r>
          </a:p>
          <a:p>
            <a:pPr eaLnBrk="1" hangingPunct="1"/>
            <a:r>
              <a:rPr lang="en-US" b="1" dirty="0" smtClean="0"/>
              <a:t>*The significance equitable assessments on a statewide basis will be discussed when we get to the Equalization segment.  </a:t>
            </a:r>
          </a:p>
          <a:p>
            <a:pPr eaLnBrk="1" hangingPunct="1"/>
            <a:r>
              <a:rPr lang="en-US" b="1" dirty="0" smtClean="0"/>
              <a:t>*Assessment administration within the municipality, and what your assessor’s do within the municipality, will affect the entire state.</a:t>
            </a:r>
          </a:p>
          <a:p>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b="1" dirty="0" smtClean="0"/>
              <a:t>*The State Statute classes and Mini Courses are provided to assist municipal assessing officials.</a:t>
            </a:r>
          </a:p>
          <a:p>
            <a:pPr eaLnBrk="1" hangingPunct="1"/>
            <a:r>
              <a:rPr lang="en-US" b="1" dirty="0" smtClean="0"/>
              <a:t>*Commissioner has the authority to enforce taxation laws.</a:t>
            </a:r>
          </a:p>
          <a:p>
            <a:pPr eaLnBrk="1" hangingPunct="1"/>
            <a:r>
              <a:rPr lang="en-US" b="1" dirty="0" smtClean="0"/>
              <a:t>*Commissioner recommends and testifies in regard to proposed legislation that will affect taxation laws.</a:t>
            </a:r>
          </a:p>
          <a:p>
            <a:pPr eaLnBrk="1" hangingPunct="1"/>
            <a:r>
              <a:rPr lang="en-US" b="1" dirty="0" smtClean="0"/>
              <a:t>*The DRA produces an annual report to the legislature</a:t>
            </a:r>
            <a:r>
              <a:rPr lang="en-US" b="1" baseline="0" dirty="0" smtClean="0"/>
              <a:t>, equalization reports, and assessment reports to the ASB.</a:t>
            </a:r>
            <a:r>
              <a:rPr lang="en-US" b="1" dirty="0" smtClean="0"/>
              <a:t> </a:t>
            </a:r>
          </a:p>
          <a:p>
            <a:pPr eaLnBrk="1" hangingPunct="1"/>
            <a:r>
              <a:rPr lang="en-US" b="1" dirty="0" smtClean="0"/>
              <a:t>*Equalization</a:t>
            </a:r>
            <a:r>
              <a:rPr lang="en-US" b="1" baseline="0" dirty="0" smtClean="0"/>
              <a:t> will be discussed later in the presentation.</a:t>
            </a:r>
            <a:endParaRPr lang="en-US" b="1" dirty="0" smtClean="0"/>
          </a:p>
          <a:p>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b="1" dirty="0" smtClean="0"/>
              <a:t>*Your municipal assessments and tax rates go hand in hand – poor assessing practices = disproportionate and inequitable distribution of the tax burden.  Not only within the municipality..but also on a statewide basis.</a:t>
            </a:r>
          </a:p>
          <a:p>
            <a:pPr eaLnBrk="1" hangingPunct="1"/>
            <a:r>
              <a:rPr lang="en-US" b="1" dirty="0" smtClean="0"/>
              <a:t>*Tax</a:t>
            </a:r>
            <a:r>
              <a:rPr lang="en-US" b="1" baseline="0" dirty="0" smtClean="0"/>
              <a:t> rate setting.  This function will be discussed later in the presentation.</a:t>
            </a:r>
            <a:endParaRPr lang="en-US" b="1" dirty="0" smtClean="0"/>
          </a:p>
          <a:p>
            <a:pPr eaLnBrk="1" hangingPunct="1"/>
            <a:r>
              <a:rPr lang="en-US" b="1" dirty="0" smtClean="0"/>
              <a:t>*A petition to the BTLA is the last thing that the DRA wishes to do.  Part of the DRA assessment review &amp; monitoring procedure is to </a:t>
            </a:r>
            <a:r>
              <a:rPr lang="en-US" b="1" u="sng" dirty="0" smtClean="0"/>
              <a:t>point out areas of deficiencies to allow the municipality an opportunity to correct them before they become a problem.</a:t>
            </a:r>
          </a:p>
          <a:p>
            <a:pPr eaLnBrk="1" hangingPunct="1"/>
            <a:r>
              <a:rPr lang="en-US" b="1" u="none" dirty="0" smtClean="0"/>
              <a:t>*The</a:t>
            </a:r>
            <a:r>
              <a:rPr lang="en-US" b="1" u="none" baseline="0" dirty="0" smtClean="0"/>
              <a:t> Commissioner reports the degree to which the assessments achieve substantial compliance with the applicable statutes and rules pursuant to RSA 21-J:11-a.  The report is provided to the municipality and ASB.</a:t>
            </a:r>
          </a:p>
          <a:p>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b="1" dirty="0" smtClean="0"/>
              <a:t>*The “</a:t>
            </a:r>
            <a:r>
              <a:rPr lang="en-US" b="1" u="sng" dirty="0" smtClean="0"/>
              <a:t>unsigned</a:t>
            </a:r>
            <a:r>
              <a:rPr lang="en-US" b="1" dirty="0" smtClean="0"/>
              <a:t> proposed contract” shall be sent to the department.  Upon receipt of the “</a:t>
            </a:r>
            <a:r>
              <a:rPr lang="en-US" b="1" u="sng" dirty="0" smtClean="0"/>
              <a:t>unsigned</a:t>
            </a:r>
            <a:r>
              <a:rPr lang="en-US" b="1" dirty="0" smtClean="0"/>
              <a:t>” contract by the department, the department has 10 days in which to make </a:t>
            </a:r>
            <a:r>
              <a:rPr lang="en-US" b="1" u="sng" dirty="0" smtClean="0"/>
              <a:t>recommendations</a:t>
            </a:r>
            <a:r>
              <a:rPr lang="en-US" b="1" dirty="0" smtClean="0"/>
              <a:t> to the municipality.  (</a:t>
            </a:r>
            <a:r>
              <a:rPr lang="en-US" b="1" i="1" u="sng" dirty="0" smtClean="0"/>
              <a:t>DRA DOES NOT APPROVE…ONLY RECOMMENDS</a:t>
            </a:r>
            <a:r>
              <a:rPr lang="en-US" b="1" dirty="0" smtClean="0"/>
              <a:t>).  </a:t>
            </a:r>
          </a:p>
          <a:p>
            <a:pPr eaLnBrk="1" hangingPunct="1"/>
            <a:r>
              <a:rPr lang="en-US" b="1" dirty="0" smtClean="0"/>
              <a:t>*Any reassessment </a:t>
            </a:r>
            <a:r>
              <a:rPr lang="en-US" b="1" i="1" u="sng" dirty="0" smtClean="0"/>
              <a:t>ordered by the B.T.L.A</a:t>
            </a:r>
            <a:r>
              <a:rPr lang="en-US" b="1" dirty="0" smtClean="0"/>
              <a:t>. - the contract </a:t>
            </a:r>
            <a:r>
              <a:rPr lang="en-US" b="1" i="1" u="sng" dirty="0" smtClean="0"/>
              <a:t>shall</a:t>
            </a:r>
            <a:r>
              <a:rPr lang="en-US" b="1" dirty="0" smtClean="0"/>
              <a:t> be submitted to the department for examination and </a:t>
            </a:r>
            <a:r>
              <a:rPr lang="en-US" b="1" u="sng" dirty="0" smtClean="0"/>
              <a:t>approval.</a:t>
            </a:r>
          </a:p>
          <a:p>
            <a:pPr eaLnBrk="1" hangingPunct="1"/>
            <a:r>
              <a:rPr lang="en-US" b="1" dirty="0" smtClean="0"/>
              <a:t>*Includes contracts for assessing services (pick-ups, etc – see Rev 600 definition), utility appraisals, special</a:t>
            </a:r>
            <a:r>
              <a:rPr lang="en-US" b="1" baseline="0" dirty="0" smtClean="0"/>
              <a:t> use property appraisals</a:t>
            </a:r>
            <a:r>
              <a:rPr lang="en-US" b="1" dirty="0" smtClean="0"/>
              <a:t>, etc.</a:t>
            </a:r>
          </a:p>
          <a:p>
            <a:pPr defTabSz="882630" fontAlgn="base">
              <a:spcBef>
                <a:spcPct val="30000"/>
              </a:spcBef>
              <a:spcAft>
                <a:spcPct val="0"/>
              </a:spcAft>
              <a:defRPr/>
            </a:pPr>
            <a:r>
              <a:rPr lang="en-US" b="1" dirty="0" smtClean="0"/>
              <a:t>*Municipal</a:t>
            </a:r>
            <a:r>
              <a:rPr lang="en-US" b="1" baseline="0" dirty="0" smtClean="0"/>
              <a:t> </a:t>
            </a:r>
            <a:r>
              <a:rPr lang="en-US" b="1" dirty="0" smtClean="0"/>
              <a:t>Appraisals of Utilities which will be used to assess the tax, are subject to the contract requirements.</a:t>
            </a:r>
          </a:p>
          <a:p>
            <a:pPr eaLnBrk="1" hangingPunct="1"/>
            <a:r>
              <a:rPr lang="en-US" b="1" dirty="0" smtClean="0"/>
              <a:t>*Special Appraisals contracted by the municipality for </a:t>
            </a:r>
            <a:r>
              <a:rPr lang="en-US" b="1" u="sng" dirty="0" smtClean="0"/>
              <a:t>defense of value </a:t>
            </a:r>
            <a:r>
              <a:rPr lang="en-US" b="1" dirty="0" smtClean="0"/>
              <a:t>do not require a contract or DRA contract review.</a:t>
            </a:r>
          </a:p>
          <a:p>
            <a:pPr eaLnBrk="1" hangingPunct="1"/>
            <a:r>
              <a:rPr lang="en-US" b="1" dirty="0" smtClean="0"/>
              <a:t>*Contract/agreement –does not apply to elected assessing officials (selectmen/board of assessors) – only if hiring an outside person to</a:t>
            </a:r>
            <a:r>
              <a:rPr lang="en-US" b="1" baseline="0" dirty="0" smtClean="0"/>
              <a:t> do the work.</a:t>
            </a:r>
          </a:p>
          <a:p>
            <a:pPr defTabSz="882630" fontAlgn="base">
              <a:spcBef>
                <a:spcPct val="30000"/>
              </a:spcBef>
              <a:spcAft>
                <a:spcPct val="0"/>
              </a:spcAft>
              <a:defRPr/>
            </a:pPr>
            <a:r>
              <a:rPr lang="en-US" b="1" dirty="0" smtClean="0"/>
              <a:t>“A Town Assessor” -an employee (gets a W-2) </a:t>
            </a:r>
            <a:r>
              <a:rPr lang="en-US" b="1" i="1" u="sng" dirty="0" smtClean="0"/>
              <a:t>MUST STILL BE APPROVED BY THE DRA TO ASSESS IN NH</a:t>
            </a:r>
            <a:r>
              <a:rPr lang="en-US" b="1" dirty="0" smtClean="0"/>
              <a:t>. </a:t>
            </a:r>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2481">
              <a:defRPr/>
            </a:pPr>
            <a:r>
              <a:rPr lang="en-US" b="1" baseline="0" dirty="0" smtClean="0"/>
              <a:t>*PURSUANT TO ASB CERTIFICATION REQUIREMENTS AND ETHICS – DRA-CERTIFIED ASSESSORS ARE OBLIGATED TO ABIDE BY STATE STATUTES AND ADMINISTRATIVE RULES PERTAINING TO THE ASSESSMENT OF PROPERTY </a:t>
            </a:r>
            <a:endParaRPr lang="en-US" b="1" dirty="0" smtClean="0"/>
          </a:p>
          <a:p>
            <a:pPr eaLnBrk="1" hangingPunct="1"/>
            <a:endParaRPr lang="en-US" b="1" dirty="0" smtClean="0"/>
          </a:p>
          <a:p>
            <a:pPr eaLnBrk="1" hangingPunct="1"/>
            <a:r>
              <a:rPr lang="en-US" b="1" dirty="0" smtClean="0"/>
              <a:t>*The review of accuracy includes inspection, evaluation, and testing in whole or in part that data collected by the appraisers.</a:t>
            </a:r>
          </a:p>
          <a:p>
            <a:pPr eaLnBrk="1" hangingPunct="1"/>
            <a:r>
              <a:rPr lang="en-US" b="1" dirty="0" smtClean="0"/>
              <a:t>*ACCURATE APPRAISALS RESULT IN FAIR AND EQUITABLE ASSESSMENTS.</a:t>
            </a:r>
          </a:p>
          <a:p>
            <a:pPr eaLnBrk="1" hangingPunct="1"/>
            <a:endParaRPr lang="en-US" b="1" u="sng" dirty="0" smtClean="0"/>
          </a:p>
          <a:p>
            <a:pPr eaLnBrk="1" hangingPunct="1"/>
            <a:r>
              <a:rPr lang="en-US" b="1" u="sng" dirty="0" smtClean="0"/>
              <a:t>*PLEASE NOTE</a:t>
            </a:r>
            <a:r>
              <a:rPr lang="en-US" b="1" dirty="0" smtClean="0"/>
              <a:t>:</a:t>
            </a:r>
            <a:r>
              <a:rPr lang="en-US" b="1" baseline="0" dirty="0" smtClean="0"/>
              <a:t>  THE 600 RULES COVER THE CONTRACT REQUIREMENTS – to be discussed</a:t>
            </a:r>
          </a:p>
          <a:p>
            <a:pPr eaLnBrk="1" hangingPunct="1"/>
            <a:endParaRPr lang="en-US" b="1" baseline="0" dirty="0" smtClean="0"/>
          </a:p>
          <a:p>
            <a:pPr eaLnBrk="1" hangingPunct="1"/>
            <a:r>
              <a:rPr lang="en-US" b="1" baseline="0" dirty="0" smtClean="0"/>
              <a:t>*DRA HAS NEW sample “contracts” on our website.</a:t>
            </a:r>
          </a:p>
          <a:p>
            <a:pPr eaLnBrk="1" hangingPunct="1"/>
            <a:endParaRPr lang="en-US" b="1" baseline="0"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u="none" dirty="0" smtClean="0"/>
              <a:t>Supreme</a:t>
            </a:r>
            <a:r>
              <a:rPr lang="en-US" u="none" baseline="0" dirty="0" smtClean="0"/>
              <a:t> Court Case – 2001 </a:t>
            </a:r>
            <a:r>
              <a:rPr lang="en-US" u="none" baseline="0" dirty="0" err="1" smtClean="0"/>
              <a:t>Sirrell</a:t>
            </a:r>
            <a:r>
              <a:rPr lang="en-US" u="none" baseline="0" dirty="0" smtClean="0"/>
              <a:t> vs State of NH.  This case was a challenge to the constitutionality of the property tax system, as it was then applied.  The system was found to be unconstitutional. </a:t>
            </a:r>
          </a:p>
          <a:p>
            <a:r>
              <a:rPr lang="en-US" u="none" baseline="0" dirty="0" smtClean="0"/>
              <a:t>As a result the ASB was established.  The ASB established the assessment review standards and assessing certification standards.</a:t>
            </a:r>
            <a:endParaRPr lang="en-US" u="none" dirty="0" smtClean="0"/>
          </a:p>
          <a:p>
            <a:r>
              <a:rPr lang="en-US" u="none" baseline="0" dirty="0" smtClean="0"/>
              <a:t>Significant effort has been made by the municipalities and by the state.  The quality of the property tax system has greatly improved.  It has also provided for Transparency.</a:t>
            </a:r>
          </a:p>
          <a:p>
            <a:pPr defTabSz="927567">
              <a:defRPr/>
            </a:pPr>
            <a:r>
              <a:rPr lang="en-US" u="sng" dirty="0" smtClean="0"/>
              <a:t>The ASB Standards and</a:t>
            </a:r>
            <a:r>
              <a:rPr lang="en-US" u="sng" baseline="0" dirty="0" smtClean="0"/>
              <a:t> review procedure are included in this presentation.</a:t>
            </a:r>
          </a:p>
          <a:p>
            <a:endParaRPr lang="en-US" u="none"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Attendees should read the disclaimer.</a:t>
            </a:r>
            <a:endParaRPr lang="en-US" b="1"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you are probably aware, we have a “new name” – previously was Municipal</a:t>
            </a:r>
            <a:r>
              <a:rPr lang="en-US" baseline="0" dirty="0" smtClean="0"/>
              <a:t> Services Division and Property Appraisal Division.</a:t>
            </a:r>
          </a:p>
          <a:p>
            <a:r>
              <a:rPr lang="en-US" baseline="0" dirty="0" smtClean="0"/>
              <a:t>We now have 1 director that oversees both functions.</a:t>
            </a:r>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b="1" u="sng" dirty="0" smtClean="0"/>
              <a:t>COMPREHENSIVE</a:t>
            </a:r>
            <a:r>
              <a:rPr lang="en-US" b="1" u="sng" baseline="0" dirty="0" smtClean="0"/>
              <a:t> DEFINITIONS </a:t>
            </a:r>
            <a:r>
              <a:rPr lang="en-US" b="1" baseline="0" dirty="0" smtClean="0"/>
              <a:t>-  EVERY MUNICIPAL OFFICIAL, ASSESSOR, AND CONTRACTOR SHOULD BE FAMILIAR WITH THEM.</a:t>
            </a:r>
          </a:p>
          <a:p>
            <a:pPr eaLnBrk="1" hangingPunct="1"/>
            <a:endParaRPr lang="en-US" b="1" baseline="0" dirty="0" smtClean="0"/>
          </a:p>
          <a:p>
            <a:pPr eaLnBrk="1" hangingPunct="1"/>
            <a:r>
              <a:rPr lang="en-US" b="1" baseline="0" dirty="0" smtClean="0"/>
              <a:t>*What are the difference between full revaluations , full statistical revaluations, cyclical revaluations or partial updates?</a:t>
            </a:r>
          </a:p>
          <a:p>
            <a:pPr eaLnBrk="1" hangingPunct="1"/>
            <a:r>
              <a:rPr lang="en-US" b="1" baseline="0" dirty="0" smtClean="0"/>
              <a:t>*The definitions and the rest of the 600 rule describe the differences. </a:t>
            </a:r>
          </a:p>
          <a:p>
            <a:pPr eaLnBrk="1" hangingPunct="1"/>
            <a:r>
              <a:rPr lang="en-US" b="1" baseline="0" dirty="0" smtClean="0"/>
              <a:t>*The rules list the specific services to be provided for each function.</a:t>
            </a:r>
          </a:p>
          <a:p>
            <a:pPr eaLnBrk="1" hangingPunct="1"/>
            <a:r>
              <a:rPr lang="en-US" b="1" u="sng" baseline="0" dirty="0" smtClean="0"/>
              <a:t>WE HAVE SAMPLE CONTRACTS ON OUR WEBSITE FOR ALL ASSESSING SERVICES</a:t>
            </a:r>
            <a:r>
              <a:rPr lang="en-US" b="1" baseline="0" dirty="0" smtClean="0"/>
              <a:t>.</a:t>
            </a:r>
          </a:p>
          <a:p>
            <a:pPr eaLnBrk="1" hangingPunct="1"/>
            <a:endParaRPr lang="en-US" b="1" baseline="0" dirty="0" smtClean="0"/>
          </a:p>
          <a:p>
            <a:pPr eaLnBrk="1" hangingPunct="1"/>
            <a:r>
              <a:rPr lang="en-US" b="1" baseline="0" dirty="0" smtClean="0"/>
              <a:t>The Rev 600 rule provides a detailed roadmap to a contract that will be understandable by both the municipality and the contractor.  Provides the basis for RFP’s for services to compare and consistency between proposals received.</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b="1" u="sng" dirty="0" smtClean="0"/>
              <a:t>COMPREHENSIVE</a:t>
            </a:r>
            <a:r>
              <a:rPr lang="en-US" b="1" u="sng" baseline="0" dirty="0" smtClean="0"/>
              <a:t> DEFINITIONS </a:t>
            </a:r>
            <a:r>
              <a:rPr lang="en-US" b="1" baseline="0" dirty="0" smtClean="0"/>
              <a:t>-  EVERY MUNICIPAL OFFICIAL, ASSESSOR, AND CONTRACTOR SHOULD BE FAMILIAR WITH THEM.</a:t>
            </a:r>
          </a:p>
          <a:p>
            <a:pPr eaLnBrk="1" hangingPunct="1"/>
            <a:r>
              <a:rPr lang="en-US" b="1" baseline="0" dirty="0" smtClean="0"/>
              <a:t>602- Contracts required for any assessing services – provides specific details as to what the contract should contain.  Makes distinction between BTLA and non-BTLA</a:t>
            </a:r>
          </a:p>
          <a:p>
            <a:pPr eaLnBrk="1" hangingPunct="1"/>
            <a:r>
              <a:rPr lang="en-US" b="1" baseline="0" dirty="0" smtClean="0"/>
              <a:t>603:02 and 03 explains differences between the two functions – Full vs Statistical</a:t>
            </a:r>
          </a:p>
          <a:p>
            <a:pPr eaLnBrk="1" hangingPunct="1"/>
            <a:r>
              <a:rPr lang="en-US" b="1" baseline="0" dirty="0" smtClean="0"/>
              <a:t>603:04 explains the common elements that both functions should entail – property records, market analysis</a:t>
            </a:r>
            <a:endParaRPr lang="en-US" b="1" dirty="0" smtClean="0"/>
          </a:p>
          <a:p>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0993059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2481">
              <a:defRPr/>
            </a:pPr>
            <a:r>
              <a:rPr lang="en-US" b="1" dirty="0" smtClean="0"/>
              <a:t>**What is a USPAP report?  When an appraisal is completed on a property,</a:t>
            </a:r>
            <a:r>
              <a:rPr lang="en-US" b="1" baseline="0" dirty="0" smtClean="0"/>
              <a:t> there are “national” standards, “Uniform Standards of Professional Appraisal Practices” that apply </a:t>
            </a:r>
            <a:r>
              <a:rPr lang="en-US" b="1" u="sng" baseline="0" dirty="0" smtClean="0"/>
              <a:t>to all real estate appraisers – not just assessors</a:t>
            </a:r>
            <a:r>
              <a:rPr lang="en-US" b="1" baseline="0" dirty="0" smtClean="0"/>
              <a:t>.</a:t>
            </a:r>
            <a:r>
              <a:rPr lang="en-US" b="1" dirty="0" smtClean="0"/>
              <a:t> </a:t>
            </a:r>
          </a:p>
          <a:p>
            <a:pPr defTabSz="922481">
              <a:defRPr/>
            </a:pPr>
            <a:r>
              <a:rPr lang="en-US" b="1" dirty="0" smtClean="0"/>
              <a:t>*USPAP sets the standards to be followed for a “direct – single property appraisal” and a “Mass Appraisal</a:t>
            </a:r>
            <a:r>
              <a:rPr lang="en-US" b="1" baseline="0" dirty="0" smtClean="0"/>
              <a:t>”.</a:t>
            </a:r>
            <a:r>
              <a:rPr lang="en-US" b="1" dirty="0" smtClean="0"/>
              <a:t> </a:t>
            </a:r>
          </a:p>
          <a:p>
            <a:pPr defTabSz="922481">
              <a:defRPr/>
            </a:pPr>
            <a:r>
              <a:rPr lang="en-US" b="1" dirty="0" smtClean="0"/>
              <a:t>*USPAP is a nationally offered two-day course.</a:t>
            </a:r>
          </a:p>
          <a:p>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endParaRPr lang="en-US" b="0" u="none" baseline="0" dirty="0" smtClean="0"/>
          </a:p>
          <a:p>
            <a:r>
              <a:rPr lang="en-US" dirty="0" smtClean="0"/>
              <a:t>The following are summaries of the 600 Rule Definitions:</a:t>
            </a:r>
          </a:p>
          <a:p>
            <a:endParaRPr lang="en-US" dirty="0" smtClean="0"/>
          </a:p>
          <a:p>
            <a:r>
              <a:rPr lang="en-US" dirty="0" smtClean="0"/>
              <a:t>The Actual DRA process for Accuracy and Contract compliance will be discussed</a:t>
            </a:r>
            <a:r>
              <a:rPr lang="en-US" baseline="0" dirty="0" smtClean="0"/>
              <a:t> shortly.</a:t>
            </a:r>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b="0" baseline="0" dirty="0" smtClean="0"/>
              <a:t>The Key word – Re-estimation of the Value of the ENTIRE Municipality.</a:t>
            </a:r>
          </a:p>
          <a:p>
            <a:pPr eaLnBrk="1" hangingPunct="1"/>
            <a:endParaRPr lang="en-US" b="0" baseline="0" dirty="0" smtClean="0"/>
          </a:p>
          <a:p>
            <a:pPr eaLnBrk="1" hangingPunct="1"/>
            <a:r>
              <a:rPr lang="en-US" b="0" baseline="0" dirty="0" smtClean="0"/>
              <a:t>The Revaluation establishes </a:t>
            </a:r>
            <a:r>
              <a:rPr lang="en-US" b="1" baseline="0" dirty="0" smtClean="0"/>
              <a:t>a new base year </a:t>
            </a:r>
            <a:r>
              <a:rPr lang="en-US" b="0" baseline="0" dirty="0" smtClean="0"/>
              <a:t>on which every property’s market value is established.  Values are as of “April 1” of that year.</a:t>
            </a:r>
          </a:p>
          <a:p>
            <a:pPr eaLnBrk="1" hangingPunct="1"/>
            <a:endParaRPr lang="en-US" b="0" baseline="0" dirty="0" smtClean="0"/>
          </a:p>
          <a:p>
            <a:pPr eaLnBrk="1" hangingPunct="1"/>
            <a:r>
              <a:rPr lang="en-US" b="0" baseline="0" dirty="0" smtClean="0"/>
              <a:t>The definition of Revaluation includes:  “Reappraisal”, “Reassessment”, and “Values anew”.</a:t>
            </a:r>
          </a:p>
          <a:p>
            <a:pPr eaLnBrk="1" hangingPunct="1"/>
            <a:endParaRPr lang="en-US" b="0" baseline="0" dirty="0" smtClean="0"/>
          </a:p>
          <a:p>
            <a:pPr eaLnBrk="1" hangingPunct="1"/>
            <a:r>
              <a:rPr lang="en-US" b="0" baseline="0" dirty="0" smtClean="0"/>
              <a:t>The 600 Rules detail the contract requirements for each type of revaluation.</a:t>
            </a:r>
          </a:p>
          <a:p>
            <a:pPr eaLnBrk="1" hangingPunct="1"/>
            <a:endParaRPr lang="en-US" b="0" baseline="0"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endParaRPr lang="en-US" dirty="0" smtClean="0"/>
          </a:p>
          <a:p>
            <a:pPr eaLnBrk="1" hangingPunct="1"/>
            <a:r>
              <a:rPr lang="en-US" b="0" u="none" dirty="0" smtClean="0"/>
              <a:t>Please review the revised </a:t>
            </a:r>
            <a:r>
              <a:rPr lang="en-US" b="0" u="none" baseline="0" dirty="0" smtClean="0"/>
              <a:t>600 RULES for the definition of a FULL REVALUATION.</a:t>
            </a:r>
          </a:p>
          <a:p>
            <a:pPr eaLnBrk="1" hangingPunct="1"/>
            <a:endParaRPr lang="en-US" b="0" u="none" baseline="0" dirty="0" smtClean="0"/>
          </a:p>
          <a:p>
            <a:pPr eaLnBrk="1" hangingPunct="1"/>
            <a:r>
              <a:rPr lang="en-US" b="0" u="none" baseline="0" dirty="0" smtClean="0"/>
              <a:t>The Full Revaluation is when the entire Municipality is:</a:t>
            </a:r>
          </a:p>
          <a:p>
            <a:pPr eaLnBrk="1" hangingPunct="1"/>
            <a:r>
              <a:rPr lang="en-US" b="0" u="none" baseline="0" dirty="0" smtClean="0"/>
              <a:t>MEASURED REV </a:t>
            </a:r>
            <a:r>
              <a:rPr lang="en-US" b="0" u="none" baseline="0" dirty="0" err="1" smtClean="0"/>
              <a:t>REV</a:t>
            </a:r>
            <a:r>
              <a:rPr lang="en-US" b="0" u="none" baseline="0" dirty="0" smtClean="0"/>
              <a:t> 601.34 – The physical inspection, verification, sketching and recording of the exterior dimensions and attributes of any improvements made to a property.</a:t>
            </a:r>
          </a:p>
          <a:p>
            <a:pPr eaLnBrk="1" hangingPunct="1"/>
            <a:endParaRPr lang="en-US" b="0" u="none" baseline="0" dirty="0" smtClean="0"/>
          </a:p>
          <a:p>
            <a:pPr eaLnBrk="1" hangingPunct="1"/>
            <a:r>
              <a:rPr lang="en-US" b="0" u="sng" baseline="0" dirty="0" smtClean="0"/>
              <a:t>LISTED- REV 601 30</a:t>
            </a:r>
            <a:r>
              <a:rPr lang="en-US" b="0" u="none" baseline="0" dirty="0" smtClean="0"/>
              <a:t>:  Recording a description of the Interior, exterior and attributes of any improvements or the recording of the description of land features and attributes.</a:t>
            </a:r>
          </a:p>
          <a:p>
            <a:pPr eaLnBrk="1" hangingPunct="1"/>
            <a:endParaRPr lang="en-US" b="0" u="none" baseline="0" dirty="0" smtClean="0"/>
          </a:p>
          <a:p>
            <a:pPr eaLnBrk="1" hangingPunct="1"/>
            <a:endParaRPr lang="en-US" b="0" u="none" baseline="0" dirty="0" smtClean="0"/>
          </a:p>
          <a:p>
            <a:pPr eaLnBrk="1" hangingPunct="1"/>
            <a:r>
              <a:rPr lang="en-US" b="1" u="none" baseline="0" dirty="0" smtClean="0"/>
              <a:t>A FULL REVALUATION IS </a:t>
            </a:r>
            <a:r>
              <a:rPr lang="en-US" b="1" u="none" baseline="0" dirty="0" err="1" smtClean="0"/>
              <a:t>is</a:t>
            </a:r>
            <a:r>
              <a:rPr lang="en-US" b="1" u="none" baseline="0" dirty="0" smtClean="0"/>
              <a:t> a complete measure and list of all taxable and nontaxable  </a:t>
            </a:r>
            <a:r>
              <a:rPr lang="en-US" sz="1100" b="1" dirty="0"/>
              <a:t>properties to occur at the same time of the establishment of the new base year</a:t>
            </a:r>
            <a:endParaRPr lang="en-US" b="1" u="none" dirty="0" smtClean="0"/>
          </a:p>
          <a:p>
            <a:pPr eaLnBrk="1" hangingPunct="1"/>
            <a:endParaRPr lang="en-US" b="0" u="none" baseline="0"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endParaRPr lang="en-US" dirty="0" smtClean="0"/>
          </a:p>
          <a:p>
            <a:pPr eaLnBrk="1" hangingPunct="1"/>
            <a:r>
              <a:rPr lang="en-US" dirty="0" smtClean="0"/>
              <a:t>This process is where the existing</a:t>
            </a:r>
            <a:r>
              <a:rPr lang="en-US" baseline="0" dirty="0" smtClean="0"/>
              <a:t> physical assessment data will be used.</a:t>
            </a:r>
          </a:p>
          <a:p>
            <a:pPr eaLnBrk="1" hangingPunct="1"/>
            <a:endParaRPr lang="en-US" baseline="0" dirty="0" smtClean="0"/>
          </a:p>
          <a:p>
            <a:pPr eaLnBrk="1" hangingPunct="1"/>
            <a:r>
              <a:rPr lang="en-US" baseline="0" dirty="0" smtClean="0"/>
              <a:t>All qualified sales are measure and listed to verify the assessment information is accurate and to gather information on the market transactions.</a:t>
            </a:r>
          </a:p>
          <a:p>
            <a:pPr eaLnBrk="1" hangingPunct="1"/>
            <a:endParaRPr lang="en-US" dirty="0" smtClean="0"/>
          </a:p>
          <a:p>
            <a:pPr eaLnBrk="1" hangingPunct="1"/>
            <a:r>
              <a:rPr lang="en-US" baseline="0" dirty="0" smtClean="0"/>
              <a:t>An analysis of the sales is </a:t>
            </a:r>
            <a:r>
              <a:rPr lang="en-US" baseline="0" dirty="0" err="1" smtClean="0"/>
              <a:t>perfromed</a:t>
            </a:r>
            <a:r>
              <a:rPr lang="en-US" baseline="0" dirty="0" smtClean="0"/>
              <a:t>, and the CAMA tables and models are calibrated to bring values up to date (Cost tables for example) – Value anew-new base year.</a:t>
            </a:r>
          </a:p>
          <a:p>
            <a:pPr eaLnBrk="1" hangingPunct="1"/>
            <a:endParaRPr lang="en-US" baseline="0" dirty="0" smtClean="0"/>
          </a:p>
          <a:p>
            <a:pPr eaLnBrk="1" hangingPunct="1"/>
            <a:r>
              <a:rPr lang="en-US" b="1" baseline="0" dirty="0" smtClean="0"/>
              <a:t>NEW USPAP REPORT </a:t>
            </a:r>
            <a:r>
              <a:rPr lang="en-US" baseline="0" dirty="0" smtClean="0"/>
              <a:t>IS PRODUCED FROM THE ANALYSIS</a:t>
            </a:r>
            <a:endParaRPr lang="en-US" dirty="0" smtClean="0"/>
          </a:p>
          <a:p>
            <a:pPr eaLnBrk="1" hangingPunct="1"/>
            <a:endParaRPr lang="en-US" b="0" u="none" baseline="0"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w="9525"/>
        </p:spPr>
        <p:txBody>
          <a:bodyPr/>
          <a:lstStyle/>
          <a:p>
            <a:r>
              <a:rPr lang="en-US" b="1" dirty="0" smtClean="0"/>
              <a:t>*Looking for Statutes / Rules / TIRS / Declaratory rulings / tax forms / a current use handbook / educational offerings ?  This is the place.</a:t>
            </a:r>
          </a:p>
          <a:p>
            <a:r>
              <a:rPr lang="en-US" b="1" dirty="0" smtClean="0"/>
              <a:t>*You can access Municipal and Property Division “clicking” on” either the name or the icon located below.  Then choose if you want municipal or property.</a:t>
            </a:r>
          </a:p>
          <a:p>
            <a:r>
              <a:rPr lang="en-US" b="1" dirty="0" smtClean="0"/>
              <a:t>*Educational offerings a posted under “Property” “Education”.</a:t>
            </a:r>
          </a:p>
          <a:p>
            <a:r>
              <a:rPr lang="en-US" b="1" dirty="0" smtClean="0"/>
              <a:t>*TIRS and Declaratory rulings can also be found here.</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8409055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endParaRPr lang="en-US" dirty="0" smtClean="0"/>
          </a:p>
          <a:p>
            <a:pPr eaLnBrk="1" hangingPunct="1"/>
            <a:r>
              <a:rPr lang="en-US" b="1" dirty="0" smtClean="0"/>
              <a:t>A Partial Update does not establish</a:t>
            </a:r>
            <a:r>
              <a:rPr lang="en-US" b="1" baseline="0" dirty="0" smtClean="0"/>
              <a:t> a new base year.</a:t>
            </a:r>
          </a:p>
          <a:p>
            <a:pPr eaLnBrk="1" hangingPunct="1"/>
            <a:endParaRPr lang="en-US" b="1" baseline="0" dirty="0" smtClean="0"/>
          </a:p>
          <a:p>
            <a:pPr eaLnBrk="1" hangingPunct="1"/>
            <a:r>
              <a:rPr lang="en-US" b="0" baseline="0" dirty="0" smtClean="0"/>
              <a:t>This process is utilized when you may have an area in town that is disproportionate.   You are not establishing a new base year.  It is a process to bring the affect area or class of property in line with the rest of the municipality.</a:t>
            </a:r>
            <a:endParaRPr lang="en-US" b="0" dirty="0" smtClean="0"/>
          </a:p>
          <a:p>
            <a:pPr eaLnBrk="1" hangingPunct="1"/>
            <a:endParaRPr lang="en-US" dirty="0" smtClean="0"/>
          </a:p>
          <a:p>
            <a:pPr eaLnBrk="1" hangingPunct="1"/>
            <a:r>
              <a:rPr lang="en-US" baseline="0" dirty="0" smtClean="0"/>
              <a:t>The goal is to make sure that any disproportionate class of property is brought to the level of assessment with the rest of the City/Town.  Not 100%</a:t>
            </a:r>
          </a:p>
          <a:p>
            <a:pPr eaLnBrk="1" hangingPunct="1"/>
            <a:endParaRPr lang="en-US" baseline="0" dirty="0" smtClean="0"/>
          </a:p>
          <a:p>
            <a:pPr eaLnBrk="1" hangingPunct="1"/>
            <a:r>
              <a:rPr lang="en-US" b="1" u="sng" baseline="0" dirty="0" smtClean="0"/>
              <a:t>FOR INSTANCE</a:t>
            </a:r>
            <a:r>
              <a:rPr lang="en-US" baseline="0" dirty="0" smtClean="0"/>
              <a:t>:  CONDOMINIUMS HAVE BEEN AFFECTED BY THE RECENT REAL ESTATE MARKET AND ARE SELLING FOR 20 TO 30% BELOW THEIR ASSESSED VALUE (RATIOS OF 120% TO 130% – ALL OTHER PROPERTY IN THE MUNICIPALITY IS AT 105%.</a:t>
            </a:r>
          </a:p>
          <a:p>
            <a:pPr eaLnBrk="1" hangingPunct="1"/>
            <a:endParaRPr lang="en-US" baseline="0" dirty="0" smtClean="0"/>
          </a:p>
          <a:p>
            <a:pPr eaLnBrk="1" hangingPunct="1"/>
            <a:r>
              <a:rPr lang="en-US" baseline="0" dirty="0" smtClean="0"/>
              <a:t>AN ANALYSIS IS COMPLETED FOR THE CONDOMINIUM COMPLEXES TO BRING THE ASSESSMENTS TO 105%.  DOCUMENTATION OF THE ANALYSIS IS ADDED AS AN ADDENDUM TO THE EXISTING USPAP REPORT. </a:t>
            </a:r>
            <a:endParaRPr lang="en-US" dirty="0" smtClean="0"/>
          </a:p>
          <a:p>
            <a:pPr eaLnBrk="1" hangingPunct="1"/>
            <a:endParaRPr lang="en-US" b="0" u="none" baseline="0"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dirty="0" smtClean="0"/>
              <a:t>The Scope of work is an extremely</a:t>
            </a:r>
            <a:r>
              <a:rPr lang="en-US" baseline="0" dirty="0" smtClean="0"/>
              <a:t> important part of the contract process.</a:t>
            </a:r>
          </a:p>
          <a:p>
            <a:pPr eaLnBrk="1" hangingPunct="1"/>
            <a:endParaRPr lang="en-US" baseline="0" dirty="0" smtClean="0"/>
          </a:p>
          <a:p>
            <a:pPr eaLnBrk="1" hangingPunct="1"/>
            <a:r>
              <a:rPr lang="en-US" b="1" baseline="0" dirty="0" smtClean="0"/>
              <a:t>TEST:  Every person, firm or corporation shall notify the commissioner in writing and submit a copy of the contract for review.</a:t>
            </a:r>
          </a:p>
          <a:p>
            <a:pPr eaLnBrk="1" hangingPunct="1"/>
            <a:endParaRPr lang="en-US" b="1" baseline="0" dirty="0" smtClean="0"/>
          </a:p>
          <a:p>
            <a:pPr eaLnBrk="1" hangingPunct="1"/>
            <a:r>
              <a:rPr lang="en-US" b="1" baseline="0" dirty="0" smtClean="0"/>
              <a:t>Explain what DRA does once it receives the Unexecuted contract.</a:t>
            </a:r>
          </a:p>
          <a:p>
            <a:pPr eaLnBrk="1" hangingPunct="1"/>
            <a:endParaRPr lang="en-US" b="1" baseline="0" dirty="0" smtClean="0"/>
          </a:p>
          <a:p>
            <a:pPr eaLnBrk="1" hangingPunct="1"/>
            <a:endParaRPr lang="en-US" dirty="0" smtClean="0"/>
          </a:p>
          <a:p>
            <a:pPr eaLnBrk="1" hangingPunct="1"/>
            <a:endParaRPr lang="en-US" b="0" u="none" baseline="0"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b="1" dirty="0" smtClean="0"/>
              <a:t>*The standards established by the ASB are what the DRA assessment review are based on.</a:t>
            </a:r>
          </a:p>
          <a:p>
            <a:pPr eaLnBrk="1" hangingPunct="1"/>
            <a:r>
              <a:rPr lang="en-US" b="1" dirty="0" smtClean="0"/>
              <a:t>*A copy of the standards and DRA standard chart have been provided</a:t>
            </a:r>
            <a:endParaRPr lang="en-US" b="1" baseline="0" dirty="0" smtClean="0"/>
          </a:p>
          <a:p>
            <a:pPr eaLnBrk="1" hangingPunct="1"/>
            <a:r>
              <a:rPr lang="en-US" b="1" baseline="0" dirty="0" smtClean="0"/>
              <a:t>*NEW ASSESSING MANUAL FOR MUNICIPALITIES AND TAXPAYERS IS UPDATED ONLINE AT DRA.</a:t>
            </a:r>
          </a:p>
          <a:p>
            <a:pPr eaLnBrk="1" hangingPunct="1"/>
            <a:endParaRPr lang="en-US" b="1" baseline="0" dirty="0" smtClean="0"/>
          </a:p>
          <a:p>
            <a:pPr eaLnBrk="1" hangingPunct="1"/>
            <a:r>
              <a:rPr lang="en-US" b="1" baseline="0" dirty="0" smtClean="0"/>
              <a:t>*The ASB is administratively attached to DRA.  DRA takes minutes, produces forms, has </a:t>
            </a:r>
            <a:r>
              <a:rPr lang="en-US" b="1" baseline="0" dirty="0" err="1" smtClean="0"/>
              <a:t>Asb</a:t>
            </a:r>
            <a:r>
              <a:rPr lang="en-US" b="1" baseline="0" dirty="0" smtClean="0"/>
              <a:t> info on DRA website, etc.</a:t>
            </a:r>
            <a:endParaRPr lang="en-US" b="1" dirty="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731191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Ratio &amp; COD</a:t>
            </a:r>
          </a:p>
          <a:p>
            <a:r>
              <a:rPr lang="en-US" dirty="0" smtClean="0"/>
              <a:t>*Annual</a:t>
            </a:r>
            <a:r>
              <a:rPr lang="en-US" baseline="0" dirty="0" smtClean="0"/>
              <a:t> list/inventory program</a:t>
            </a:r>
          </a:p>
          <a:p>
            <a:r>
              <a:rPr lang="en-US" baseline="0" dirty="0" smtClean="0"/>
              <a:t>*CU maps, applications, etc.</a:t>
            </a:r>
          </a:p>
          <a:p>
            <a:r>
              <a:rPr lang="en-US" baseline="0" dirty="0" smtClean="0"/>
              <a:t>*Contracts in place, personnel certified, provided to DRA</a:t>
            </a:r>
          </a:p>
          <a:p>
            <a:r>
              <a:rPr lang="en-US" baseline="0" dirty="0" smtClean="0"/>
              <a:t>*Elderly, Veterans Credit, Vet. Disability, Blind, Disabled, Deaf</a:t>
            </a:r>
          </a:p>
          <a:p>
            <a:r>
              <a:rPr lang="en-US" baseline="0" dirty="0" smtClean="0"/>
              <a:t>*Religious/Educational/Charitable</a:t>
            </a:r>
          </a:p>
          <a:p>
            <a:r>
              <a:rPr lang="en-US" baseline="0" dirty="0" smtClean="0"/>
              <a:t>*Material error, data elements</a:t>
            </a:r>
          </a:p>
          <a:p>
            <a:r>
              <a:rPr lang="en-US" dirty="0" smtClean="0"/>
              <a:t>*PRD, ratio level</a:t>
            </a:r>
          </a:p>
          <a:p>
            <a:endParaRPr lang="en-US" dirty="0" smtClean="0"/>
          </a:p>
          <a:p>
            <a:endParaRPr lang="en-US" dirty="0"/>
          </a:p>
        </p:txBody>
      </p:sp>
    </p:spTree>
    <p:extLst>
      <p:ext uri="{BB962C8B-B14F-4D97-AF65-F5344CB8AC3E}">
        <p14:creationId xmlns:p14="http://schemas.microsoft.com/office/powerpoint/2010/main" val="226336655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309461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51217141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02516337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084627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w="9525"/>
        </p:spPr>
        <p:txBody>
          <a:bodyPr/>
          <a:lstStyle/>
          <a:p>
            <a:r>
              <a:rPr lang="en-US" b="1" dirty="0" smtClean="0"/>
              <a:t>*Why might this section of the Department’s website be beneficial?</a:t>
            </a:r>
          </a:p>
          <a:p>
            <a:r>
              <a:rPr lang="en-US" b="1" dirty="0" smtClean="0"/>
              <a:t>*Immediate information of changes in tax laws </a:t>
            </a:r>
          </a:p>
          <a:p>
            <a:r>
              <a:rPr lang="en-US" b="1" dirty="0" smtClean="0"/>
              <a:t>*And, a summary of the changes for the legislative session.</a:t>
            </a:r>
          </a:p>
          <a:p>
            <a:endParaRPr lang="en-US" dirty="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buFont typeface="Arial" charset="0"/>
              <a:buChar char="•"/>
            </a:pPr>
            <a:r>
              <a:rPr lang="en-US" u="none" baseline="0" dirty="0" smtClean="0"/>
              <a:t>“Measures of Dispersion (Equity):  Coefficient of Dispersion, Price-related Differential</a:t>
            </a:r>
          </a:p>
          <a:p>
            <a:pPr defTabSz="922481">
              <a:buFont typeface="Arial" charset="0"/>
              <a:buChar char="•"/>
              <a:defRPr/>
            </a:pPr>
            <a:r>
              <a:rPr lang="en-US" b="1" i="1" u="sng" dirty="0" smtClean="0">
                <a:latin typeface="Times New Roman" charset="0"/>
              </a:rPr>
              <a:t>EXAMPLE</a:t>
            </a:r>
            <a:r>
              <a:rPr lang="en-US" b="1" dirty="0" smtClean="0">
                <a:latin typeface="Times New Roman" charset="0"/>
              </a:rPr>
              <a:t>:  IMAGINE A TARGET WITH A BULLSEYE (MEDIAN RATIO BEING THE EYE).  THE CLOSER THE GROUPING TO THE BULLSEYE…THE LOWER THE COD.  THE HIGHER THE COD THE GREATER THE SPREAD AND DISTANCE FROM THE BULLSEYE.</a:t>
            </a:r>
          </a:p>
          <a:p>
            <a:pPr defTabSz="922481">
              <a:buFont typeface="Arial" charset="0"/>
              <a:buChar char="•"/>
              <a:defRPr/>
            </a:pPr>
            <a:endParaRPr lang="en-US" b="1" dirty="0" smtClean="0">
              <a:latin typeface="Times New Roman" charset="0"/>
            </a:endParaRPr>
          </a:p>
          <a:p>
            <a:pPr defTabSz="922481">
              <a:defRPr/>
            </a:pPr>
            <a:r>
              <a:rPr lang="en-US" b="1" dirty="0" smtClean="0">
                <a:latin typeface="Times New Roman" charset="0"/>
              </a:rPr>
              <a:t>The</a:t>
            </a:r>
            <a:r>
              <a:rPr lang="en-US" b="1" baseline="0" dirty="0" smtClean="0">
                <a:latin typeface="Times New Roman" charset="0"/>
              </a:rPr>
              <a:t> statistical measures, ratio, COD, PRD, are used as indicators as to whether a revaluation or a partial revaluation is needed.</a:t>
            </a:r>
            <a:endParaRPr lang="en-US" b="1" dirty="0" smtClean="0">
              <a:latin typeface="Times New Roman" charset="0"/>
            </a:endParaRPr>
          </a:p>
          <a:p>
            <a:pPr eaLnBrk="1" hangingPunct="1">
              <a:buFont typeface="Arial" charset="0"/>
              <a:buChar char="•"/>
            </a:pPr>
            <a:endParaRPr lang="en-US" u="none"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20192720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70844753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90085553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83493617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095793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6773705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lnSpc>
                <a:spcPct val="90000"/>
              </a:lnSpc>
              <a:spcBef>
                <a:spcPct val="50000"/>
              </a:spcBef>
              <a:buClr>
                <a:srgbClr val="FFFF99"/>
              </a:buClr>
              <a:buFont typeface="Wingdings" pitchFamily="2" charset="2"/>
              <a:buNone/>
            </a:pPr>
            <a:r>
              <a:rPr lang="en-US" b="1" dirty="0" smtClean="0">
                <a:solidFill>
                  <a:srgbClr val="FFFF99"/>
                </a:solidFill>
              </a:rPr>
              <a:t>Remember - The goal is not to memorize the criteria and definitions but to know where to find it.</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b="1" dirty="0" smtClean="0"/>
              <a:t>*The BTLA has the “tax exempt” form A-9 and A-12 that is filed annually for the Religious, Educational, and Charitable.</a:t>
            </a:r>
          </a:p>
          <a:p>
            <a:pPr eaLnBrk="1" hangingPunct="1"/>
            <a:r>
              <a:rPr lang="en-US" b="1" dirty="0" smtClean="0"/>
              <a:t>*The DRA has the PA-29 which is used for Veterans, Elderly, Blind, Deaf, etc.</a:t>
            </a:r>
          </a:p>
          <a:p>
            <a:pPr eaLnBrk="1" hangingPunct="1"/>
            <a:r>
              <a:rPr lang="en-US" b="1" dirty="0" smtClean="0"/>
              <a:t>*The PA-29,  PA-30(deferral), PA-33 (statement of qualification) &amp; PA-35 (municipal response to application) are all forms that you should be familiar with.  </a:t>
            </a:r>
          </a:p>
          <a:p>
            <a:pPr eaLnBrk="1" hangingPunct="1"/>
            <a:r>
              <a:rPr lang="en-US" b="1" dirty="0" smtClean="0"/>
              <a:t>*Be aware that the forms are updated regularly.  You should check the “Rev. date” at the bottom right side of the form to make sure that you are using the most recent.  </a:t>
            </a:r>
          </a:p>
          <a:p>
            <a:pPr eaLnBrk="1" hangingPunct="1"/>
            <a:r>
              <a:rPr lang="en-US" b="1" dirty="0" smtClean="0"/>
              <a:t> </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962538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w="9525"/>
        </p:spPr>
        <p:txBody>
          <a:bodyPr/>
          <a:lstStyle/>
          <a:p>
            <a:r>
              <a:rPr lang="en-US" b="1" dirty="0" smtClean="0"/>
              <a:t>Extremely helpful information – summarizes as to what the change in the statute did….check it out.</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6484093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3690402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9947751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b="1" dirty="0" smtClean="0"/>
              <a:t>*Paragraph II states that the ASB shall adopt rules pertaining to certification, continued ed. requirements, decertification, suspension &amp; other disciplinary actions.  The rules shall specify the minimum qualifications with respect to education &amp; training required for each level of certification.</a:t>
            </a:r>
          </a:p>
          <a:p>
            <a:pPr eaLnBrk="1" hangingPunct="1"/>
            <a:r>
              <a:rPr lang="en-US" b="1" dirty="0" smtClean="0"/>
              <a:t>*PARAGRAPH III OF THIS STATUTE STATES THAT </a:t>
            </a:r>
            <a:r>
              <a:rPr lang="en-US" b="1" u="sng" dirty="0" smtClean="0"/>
              <a:t>NO PERSON SHALL MAKE APPRAISALS WITHOUT CERTIFICATION</a:t>
            </a:r>
            <a:r>
              <a:rPr lang="en-US" b="1" dirty="0" smtClean="0"/>
              <a:t> (EXCEPT UNDER 75:1 elected officials) CERTIFICATIONS CAN NOT BE TRANSFERRABLE OR ASSIGNED.  </a:t>
            </a:r>
          </a:p>
          <a:p>
            <a:pPr eaLnBrk="1" hangingPunct="1"/>
            <a:r>
              <a:rPr lang="en-US" b="1" dirty="0" smtClean="0"/>
              <a:t>* And,</a:t>
            </a:r>
            <a:r>
              <a:rPr lang="en-US" b="1" baseline="0" dirty="0" smtClean="0"/>
              <a:t> </a:t>
            </a:r>
            <a:r>
              <a:rPr lang="en-US" b="1" u="sng" dirty="0" smtClean="0"/>
              <a:t>ANY PERSON WHO WILLFULLY FAILS TO OBTAIN CERTIFICATION IS SUBJECT OF PENALITIES UNDER RSA 21-J:39, IV.</a:t>
            </a:r>
            <a:endParaRPr lang="en-US" u="sng"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b="1" u="sng" dirty="0" smtClean="0"/>
              <a:t>*Rules effective 2/28/12.</a:t>
            </a:r>
            <a:r>
              <a:rPr lang="en-US" dirty="0" smtClean="0"/>
              <a:t>  </a:t>
            </a:r>
            <a:r>
              <a:rPr lang="en-US" b="1" dirty="0" smtClean="0"/>
              <a:t>Must</a:t>
            </a:r>
            <a:r>
              <a:rPr lang="en-US" b="1" baseline="0" dirty="0" smtClean="0"/>
              <a:t> comply with rules in effect at the time of application for certification.  </a:t>
            </a:r>
            <a:r>
              <a:rPr lang="en-US" b="1" dirty="0" smtClean="0"/>
              <a:t>A copy of the </a:t>
            </a:r>
            <a:r>
              <a:rPr lang="en-US" b="1" dirty="0" err="1" smtClean="0"/>
              <a:t>Asb</a:t>
            </a:r>
            <a:r>
              <a:rPr lang="en-US" b="1" dirty="0" smtClean="0"/>
              <a:t> 300 rules included in the booklet.</a:t>
            </a:r>
          </a:p>
          <a:p>
            <a:pPr eaLnBrk="1" hangingPunct="1"/>
            <a:r>
              <a:rPr lang="en-US" b="1" dirty="0" smtClean="0"/>
              <a:t>*Everyone is required to obtain a criminal background check with request for certification or re-certification</a:t>
            </a:r>
          </a:p>
          <a:p>
            <a:pPr eaLnBrk="1" hangingPunct="1"/>
            <a:r>
              <a:rPr lang="en-US" b="1" baseline="0" dirty="0" smtClean="0"/>
              <a:t>*IF DRA CERTIFIED - ADDRESS CHANGES – YOU ARE </a:t>
            </a:r>
            <a:r>
              <a:rPr lang="en-US" b="1" u="sng" baseline="0" dirty="0" smtClean="0"/>
              <a:t>REQUIRED</a:t>
            </a:r>
            <a:r>
              <a:rPr lang="en-US" b="1" baseline="0" dirty="0" smtClean="0"/>
              <a:t> TO NOTIFY THE DRA </a:t>
            </a:r>
            <a:r>
              <a:rPr lang="en-US" b="1" u="sng" baseline="0" dirty="0" smtClean="0"/>
              <a:t>WITHIN 14 DAYS</a:t>
            </a:r>
          </a:p>
          <a:p>
            <a:pPr eaLnBrk="1" hangingPunct="1"/>
            <a:endParaRPr lang="en-US" b="1" u="sng" baseline="0" dirty="0" smtClean="0"/>
          </a:p>
          <a:p>
            <a:pPr eaLnBrk="1" hangingPunct="1"/>
            <a:r>
              <a:rPr lang="en-US" b="1" i="1" u="sng" baseline="0" dirty="0" smtClean="0"/>
              <a:t>PENALTIES ASSOCIATED WITH KNOWINGLY COMMITTING OR BEING PARTY TO SALES CHASING. </a:t>
            </a:r>
          </a:p>
          <a:p>
            <a:pPr eaLnBrk="1" hangingPunct="1"/>
            <a:endParaRPr lang="en-US" b="1" i="1" u="sng" baseline="0" dirty="0" smtClean="0"/>
          </a:p>
          <a:p>
            <a:pPr eaLnBrk="1" hangingPunct="1"/>
            <a:r>
              <a:rPr lang="en-US" b="1" u="sng" baseline="0" dirty="0" smtClean="0"/>
              <a:t>ANYONE CERTIFIED BY THE DRA SHOULD BE FAMILIAR THE ASB RULES , STANDARDS, AND ETHICS</a:t>
            </a:r>
            <a:r>
              <a:rPr lang="en-US" b="1" baseline="0" dirty="0" smtClean="0"/>
              <a:t>. </a:t>
            </a:r>
            <a:endParaRPr lang="en-US" b="1" i="1" u="sng" dirty="0" smtClean="0"/>
          </a:p>
          <a:p>
            <a:endParaRPr lang="en-US"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b="1" dirty="0" smtClean="0"/>
              <a:t>*The DRA has entered the certification information into an Access database.  </a:t>
            </a:r>
          </a:p>
          <a:p>
            <a:pPr eaLnBrk="1" hangingPunct="1"/>
            <a:r>
              <a:rPr lang="en-US" b="1" i="0" u="none" dirty="0" smtClean="0"/>
              <a:t>*IMPORTANT TO KNOW THE DIFFERENT LEVELS AND</a:t>
            </a:r>
            <a:r>
              <a:rPr lang="en-US" b="1" i="0" u="none" baseline="0" dirty="0" smtClean="0"/>
              <a:t> LEVELS OF DUTIES EACH MAY PERFORM</a:t>
            </a:r>
            <a:r>
              <a:rPr lang="en-US" b="1" i="0" u="none" dirty="0" smtClean="0"/>
              <a:t> –</a:t>
            </a:r>
          </a:p>
          <a:p>
            <a:pPr eaLnBrk="1" hangingPunct="1"/>
            <a:r>
              <a:rPr lang="en-US" b="1" i="0" u="sng" dirty="0" smtClean="0"/>
              <a:t>Measurer</a:t>
            </a:r>
            <a:r>
              <a:rPr lang="en-US" b="1" i="0" u="sng" baseline="0" dirty="0" smtClean="0"/>
              <a:t> &amp; </a:t>
            </a:r>
            <a:r>
              <a:rPr lang="en-US" b="1" i="0" u="sng" baseline="0" dirty="0" err="1" smtClean="0"/>
              <a:t>lister</a:t>
            </a:r>
            <a:r>
              <a:rPr lang="en-US" b="1" i="0" u="sng" baseline="0" dirty="0" smtClean="0"/>
              <a:t> </a:t>
            </a:r>
            <a:r>
              <a:rPr lang="en-US" b="1" i="0" u="none" baseline="0" dirty="0" smtClean="0"/>
              <a:t>–  collects data ……cannot validate/invalidate sales </a:t>
            </a:r>
          </a:p>
          <a:p>
            <a:pPr eaLnBrk="1" hangingPunct="1"/>
            <a:r>
              <a:rPr lang="en-US" b="1" i="0" u="sng" baseline="0" dirty="0" smtClean="0"/>
              <a:t>Assessor assistant </a:t>
            </a:r>
            <a:r>
              <a:rPr lang="en-US" b="1" i="0" u="none" baseline="0" dirty="0" smtClean="0"/>
              <a:t>– under guidance of assessor or assessor supervisor – appraise various types of RE, validate or invalidate sales.</a:t>
            </a:r>
          </a:p>
          <a:p>
            <a:pPr eaLnBrk="1" hangingPunct="1"/>
            <a:r>
              <a:rPr lang="en-US" b="1" i="0" u="sng" baseline="0" dirty="0" smtClean="0"/>
              <a:t>Assessor</a:t>
            </a:r>
            <a:r>
              <a:rPr lang="en-US" b="1" i="0" u="none" baseline="0" dirty="0" smtClean="0"/>
              <a:t> – can maintain assessments, validate invalidate sales – shall no adjust the cost, land, depreciation tables that result in value changes without approval of assessor supervisor.</a:t>
            </a:r>
          </a:p>
          <a:p>
            <a:pPr eaLnBrk="1" hangingPunct="1"/>
            <a:r>
              <a:rPr lang="en-US" b="1" i="0" u="sng" baseline="0" dirty="0" smtClean="0"/>
              <a:t>Assessor supervisor</a:t>
            </a:r>
            <a:r>
              <a:rPr lang="en-US" b="1" i="0" u="none" baseline="0" dirty="0" smtClean="0"/>
              <a:t> – Does it all – USPAP reports, user manuals, oversees others, oversees reassessments, etc.</a:t>
            </a:r>
          </a:p>
          <a:p>
            <a:pPr eaLnBrk="1" hangingPunct="1"/>
            <a:r>
              <a:rPr lang="en-US" b="1" i="0" u="none" baseline="0" dirty="0" smtClean="0"/>
              <a:t>*It is recommended that you review the job duties to ensure that the individuals working within your municipality are performing work at their approved level.</a:t>
            </a:r>
            <a:endParaRPr lang="en-US" b="1" i="0" u="none" dirty="0" smtClean="0"/>
          </a:p>
          <a:p>
            <a:pPr eaLnBrk="1" hangingPunct="1"/>
            <a:endParaRPr lang="en-US" b="1" i="1" u="sng" dirty="0"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2481">
              <a:defRPr/>
            </a:pPr>
            <a:r>
              <a:rPr lang="en-US" b="1" dirty="0" smtClean="0"/>
              <a:t>*You should read this section of the </a:t>
            </a:r>
            <a:r>
              <a:rPr lang="en-US" b="1" dirty="0" err="1" smtClean="0"/>
              <a:t>Asb</a:t>
            </a:r>
            <a:r>
              <a:rPr lang="en-US" b="1" dirty="0" smtClean="0"/>
              <a:t> rule and become familiar with</a:t>
            </a:r>
            <a:r>
              <a:rPr lang="en-US" b="1" baseline="0" dirty="0" smtClean="0"/>
              <a:t> it and </a:t>
            </a:r>
            <a:r>
              <a:rPr lang="en-US" b="1" baseline="0" dirty="0" err="1" smtClean="0"/>
              <a:t>Asb</a:t>
            </a:r>
            <a:r>
              <a:rPr lang="en-US" b="1" baseline="0" dirty="0" smtClean="0"/>
              <a:t> 308.  </a:t>
            </a:r>
          </a:p>
          <a:p>
            <a:pPr defTabSz="922481">
              <a:defRPr/>
            </a:pPr>
            <a:r>
              <a:rPr lang="en-US" b="1" baseline="0" dirty="0" smtClean="0"/>
              <a:t>*Currently </a:t>
            </a:r>
            <a:r>
              <a:rPr lang="en-US" b="1" baseline="0" dirty="0" err="1" smtClean="0"/>
              <a:t>Asb</a:t>
            </a:r>
            <a:r>
              <a:rPr lang="en-US" b="1" baseline="0" dirty="0" smtClean="0"/>
              <a:t> 308.03 – Conduct refers to </a:t>
            </a:r>
            <a:r>
              <a:rPr lang="en-US" b="1" baseline="0" dirty="0" err="1" smtClean="0"/>
              <a:t>Asb</a:t>
            </a:r>
            <a:r>
              <a:rPr lang="en-US" b="1" baseline="0" dirty="0" smtClean="0"/>
              <a:t> 309 to be adopted – these are the </a:t>
            </a:r>
            <a:r>
              <a:rPr lang="en-US" b="1" baseline="0" dirty="0" err="1" smtClean="0"/>
              <a:t>Asb</a:t>
            </a:r>
            <a:r>
              <a:rPr lang="en-US" b="1" baseline="0" dirty="0" smtClean="0"/>
              <a:t> ethics which are to be in rule format.</a:t>
            </a:r>
          </a:p>
          <a:p>
            <a:pPr defTabSz="922481">
              <a:defRPr/>
            </a:pPr>
            <a:r>
              <a:rPr lang="en-US" b="1" baseline="0" dirty="0" smtClean="0"/>
              <a:t>*As DRA-Certified individual, you should be familiar with the </a:t>
            </a:r>
            <a:r>
              <a:rPr lang="en-US" b="1" baseline="0" dirty="0" err="1" smtClean="0"/>
              <a:t>Asb</a:t>
            </a:r>
            <a:r>
              <a:rPr lang="en-US" b="1" baseline="0" dirty="0" smtClean="0"/>
              <a:t> Code of Ethics which require compliance with USPAP ethical requirements.</a:t>
            </a:r>
          </a:p>
          <a:p>
            <a:pPr defTabSz="922481">
              <a:defRPr/>
            </a:pPr>
            <a:r>
              <a:rPr lang="en-US" b="1" baseline="0" dirty="0" smtClean="0"/>
              <a:t>*Violations could result in some instances of decertification up to 5 years.</a:t>
            </a:r>
          </a:p>
          <a:p>
            <a:pPr defTabSz="922481">
              <a:defRPr/>
            </a:pPr>
            <a:endParaRPr lang="en-US" b="1" dirty="0" smtClean="0"/>
          </a:p>
          <a:p>
            <a:pPr eaLnBrk="1" hangingPunct="1"/>
            <a:endParaRPr lang="en-US" b="1" i="1" u="sng" dirty="0" smtClean="0"/>
          </a:p>
          <a:p>
            <a:pPr eaLnBrk="1" hangingPunct="1"/>
            <a:endParaRPr lang="en-US" u="sng"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b="1" dirty="0" smtClean="0"/>
              <a:t>As contracts and the list of assessing personnel are received by the Department – the certification list is reviewed.  </a:t>
            </a:r>
          </a:p>
          <a:p>
            <a:pPr eaLnBrk="1" hangingPunct="1"/>
            <a:endParaRPr lang="en-US" b="1" dirty="0" smtClean="0"/>
          </a:p>
          <a:p>
            <a:pPr eaLnBrk="1" hangingPunct="1"/>
            <a:r>
              <a:rPr lang="en-US" b="1" dirty="0" smtClean="0"/>
              <a:t>If a person has been decertified, or has not be certified, they cannot “appraise” property for assessing purposes within the state.  This includes the measurement and listing of property.</a:t>
            </a:r>
          </a:p>
          <a:p>
            <a:pPr eaLnBrk="1" hangingPunct="1"/>
            <a:endParaRPr lang="en-US" b="1" dirty="0" smtClean="0"/>
          </a:p>
          <a:p>
            <a:pPr eaLnBrk="1" hangingPunct="1"/>
            <a:r>
              <a:rPr lang="en-US" b="1" dirty="0" smtClean="0"/>
              <a:t>If</a:t>
            </a:r>
            <a:r>
              <a:rPr lang="en-US" b="1" baseline="0" dirty="0" smtClean="0"/>
              <a:t> you are DRA-Certified and allow a non-certified person to perform work for you, or perform work above their certification level – Pursuant to ASB rule - you could be suspended for 3 months.</a:t>
            </a:r>
            <a:endParaRPr lang="en-US" b="1" dirty="0" smtClean="0"/>
          </a:p>
          <a:p>
            <a:pPr eaLnBrk="1" hangingPunct="1"/>
            <a:endParaRPr lang="en-US" u="sng"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endParaRPr lang="en-US" u="sng"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b="1" dirty="0" smtClean="0"/>
              <a:t>This is pretty straight forward.  It </a:t>
            </a:r>
            <a:r>
              <a:rPr lang="en-US" b="1" u="sng" dirty="0" smtClean="0"/>
              <a:t>not only</a:t>
            </a:r>
            <a:r>
              <a:rPr lang="en-US" b="1" dirty="0" smtClean="0"/>
              <a:t> pertains to being certified to make the appraisals - but also pertains to the record keeping and providing DRA access to the records</a:t>
            </a:r>
            <a:endParaRPr lang="en-US" u="sng"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eaLnBrk="1" hangingPunct="1">
              <a:buFont typeface="Arial" pitchFamily="34" charset="0"/>
              <a:buNone/>
            </a:pPr>
            <a:r>
              <a:rPr lang="en-US" sz="1300" b="1" dirty="0">
                <a:latin typeface="Arial" charset="0"/>
              </a:rPr>
              <a:t>HIGHEST LEVEL – Constitution –this is the expressed will of the people. </a:t>
            </a:r>
          </a:p>
          <a:p>
            <a:pPr lvl="1" eaLnBrk="1" hangingPunct="1">
              <a:buFont typeface="Arial" pitchFamily="34" charset="0"/>
              <a:buNone/>
            </a:pPr>
            <a:r>
              <a:rPr lang="en-US" sz="1300" dirty="0">
                <a:latin typeface="Arial" charset="0"/>
              </a:rPr>
              <a:t>*Adopted effective 1784.      *First constitution adopted in the United States.</a:t>
            </a:r>
          </a:p>
          <a:p>
            <a:pPr lvl="1" eaLnBrk="1" hangingPunct="1">
              <a:buFont typeface="Arial" pitchFamily="34" charset="0"/>
              <a:buNone/>
            </a:pPr>
            <a:r>
              <a:rPr lang="en-US" sz="1300" dirty="0">
                <a:latin typeface="Arial" charset="0"/>
              </a:rPr>
              <a:t>*6 Constitutional Conventions.   *144 Amendments</a:t>
            </a:r>
          </a:p>
          <a:p>
            <a:pPr eaLnBrk="1" hangingPunct="1"/>
            <a:r>
              <a:rPr lang="en-US" sz="1300" b="1" dirty="0">
                <a:latin typeface="Arial" charset="0"/>
              </a:rPr>
              <a:t>RSA – Legislative – laws of NH. Proposed and adopted by the Legislature, signed by the governor. </a:t>
            </a:r>
          </a:p>
          <a:p>
            <a:pPr lvl="1" eaLnBrk="1" hangingPunct="1"/>
            <a:r>
              <a:rPr lang="en-US" sz="1300" dirty="0">
                <a:latin typeface="Arial" charset="0"/>
              </a:rPr>
              <a:t>*Senate and House of Representatives.    *Laws start as LSR’s or Legislative Service Requests.</a:t>
            </a:r>
          </a:p>
          <a:p>
            <a:pPr lvl="1" eaLnBrk="1" hangingPunct="1">
              <a:buFont typeface="Arial" pitchFamily="34" charset="0"/>
              <a:buNone/>
            </a:pPr>
            <a:r>
              <a:rPr lang="en-US" sz="1300" dirty="0">
                <a:latin typeface="Arial" charset="0"/>
              </a:rPr>
              <a:t>To be enacted, signed by Governor. Governor can allow law to go into effect without signing.</a:t>
            </a:r>
          </a:p>
          <a:p>
            <a:pPr lvl="1" eaLnBrk="1" hangingPunct="1">
              <a:buFont typeface="Arial" pitchFamily="34" charset="0"/>
              <a:buNone/>
            </a:pPr>
            <a:r>
              <a:rPr lang="en-US" sz="1300" dirty="0">
                <a:latin typeface="Arial" charset="0"/>
              </a:rPr>
              <a:t>Veto by Governor can be overridden by 2/3 vote of Senate and House</a:t>
            </a:r>
          </a:p>
          <a:p>
            <a:pPr defTabSz="964085">
              <a:defRPr/>
            </a:pPr>
            <a:r>
              <a:rPr lang="en-US" sz="1300" b="1" dirty="0">
                <a:latin typeface="Arial" charset="0"/>
              </a:rPr>
              <a:t>ADMIN. RULES – </a:t>
            </a:r>
            <a:r>
              <a:rPr lang="en-US" sz="1300" dirty="0">
                <a:latin typeface="Arial" charset="0"/>
              </a:rPr>
              <a:t>Promulgated (or written) by administrative agencies where authorized in RSA.</a:t>
            </a:r>
          </a:p>
          <a:p>
            <a:pPr marL="482043" lvl="1" defTabSz="964085">
              <a:defRPr/>
            </a:pPr>
            <a:r>
              <a:rPr lang="en-US" sz="1300" dirty="0">
                <a:latin typeface="Arial" charset="0"/>
              </a:rPr>
              <a:t>Administrative Rules in NH have the effect of law.  * Adopted by JLCAR (</a:t>
            </a:r>
            <a:r>
              <a:rPr lang="en-US" sz="1300" i="1" dirty="0">
                <a:latin typeface="Arial" charset="0"/>
              </a:rPr>
              <a:t>many say it </a:t>
            </a:r>
            <a:r>
              <a:rPr lang="en-US" sz="1300" i="1" dirty="0" err="1">
                <a:latin typeface="Arial" charset="0"/>
              </a:rPr>
              <a:t>jal</a:t>
            </a:r>
            <a:r>
              <a:rPr lang="en-US" sz="1300" i="1" dirty="0">
                <a:latin typeface="Arial" charset="0"/>
              </a:rPr>
              <a:t>*car or j*l-car).</a:t>
            </a:r>
          </a:p>
          <a:p>
            <a:pPr marL="482043" lvl="1" defTabSz="964085">
              <a:defRPr/>
            </a:pPr>
            <a:r>
              <a:rPr lang="en-US" sz="1300" dirty="0">
                <a:latin typeface="Arial" charset="0"/>
              </a:rPr>
              <a:t>(Joint Legislative Committee on Administrative Rules)</a:t>
            </a:r>
          </a:p>
          <a:p>
            <a:pPr marL="482043" lvl="1" defTabSz="964085">
              <a:defRPr/>
            </a:pPr>
            <a:r>
              <a:rPr lang="en-US" sz="1300" dirty="0">
                <a:latin typeface="Arial" charset="0"/>
              </a:rPr>
              <a:t>5 members of the State Senate and 5 members of the House of Representatives, with 5 alternates from each chamber to fill in for absent members.    The DRA has numerous rules pertaining to statewide taxes, property taxation (Rev. 400, 600,)  ASB rules, Cub rules etc.</a:t>
            </a:r>
          </a:p>
          <a:p>
            <a:pPr eaLnBrk="1" hangingPunct="1"/>
            <a:r>
              <a:rPr lang="en-US" sz="1300" b="1" dirty="0">
                <a:latin typeface="Arial" charset="0"/>
              </a:rPr>
              <a:t>CASE LAW –  As interpreted by court.   </a:t>
            </a:r>
            <a:r>
              <a:rPr lang="en-US" sz="1300" dirty="0">
                <a:latin typeface="Arial" charset="0"/>
              </a:rPr>
              <a:t>Only Supreme Court makes case law.</a:t>
            </a:r>
          </a:p>
          <a:p>
            <a:pPr lvl="1" eaLnBrk="1" hangingPunct="1"/>
            <a:r>
              <a:rPr lang="en-US" sz="1300" dirty="0">
                <a:latin typeface="Arial" charset="0"/>
              </a:rPr>
              <a:t>Lower courts and Board of Tax and Land Appeals decisions are advisory only.</a:t>
            </a:r>
          </a:p>
          <a:p>
            <a:pPr lvl="1" eaLnBrk="1" hangingPunct="1"/>
            <a:r>
              <a:rPr lang="en-US" sz="1300" dirty="0">
                <a:latin typeface="Arial" charset="0"/>
              </a:rPr>
              <a:t>When a case is decided by Supreme Court it becomes the “Law of the Land.”</a:t>
            </a:r>
          </a:p>
          <a:p>
            <a:pPr lvl="1" eaLnBrk="1" hangingPunct="1"/>
            <a:r>
              <a:rPr lang="en-US" sz="1300" dirty="0">
                <a:latin typeface="Arial" charset="0"/>
              </a:rPr>
              <a:t>Interprets Constitution, RSA, and Administrative Rules</a:t>
            </a:r>
          </a:p>
          <a:p>
            <a:endParaRPr lang="en-US" b="1"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b="1" dirty="0" smtClean="0"/>
              <a:t>*Every department in a municipality think that theirs is the most important…but the assessing office tops them all….including the tax collectors office.  No assessments or bad assessments = no tax or less tax for the collector!!</a:t>
            </a:r>
          </a:p>
          <a:p>
            <a:pPr eaLnBrk="1" hangingPunct="1"/>
            <a:r>
              <a:rPr lang="en-US" b="1" dirty="0" smtClean="0"/>
              <a:t>*Missed building permits &amp; property changes.  Exemption/Credit eligibility changes.</a:t>
            </a:r>
          </a:p>
          <a:p>
            <a:pPr eaLnBrk="1" hangingPunct="1"/>
            <a:r>
              <a:rPr lang="en-US" b="1" dirty="0" smtClean="0"/>
              <a:t>*All of this creates </a:t>
            </a:r>
            <a:r>
              <a:rPr lang="en-US" b="1" dirty="0" err="1" smtClean="0"/>
              <a:t>disproportionality</a:t>
            </a:r>
            <a:r>
              <a:rPr lang="en-US" b="1" dirty="0" smtClean="0"/>
              <a:t> within the municipality which then results in </a:t>
            </a:r>
            <a:r>
              <a:rPr lang="en-US" b="1" dirty="0" err="1" smtClean="0"/>
              <a:t>disproportionality</a:t>
            </a:r>
            <a:r>
              <a:rPr lang="en-US" b="1" dirty="0" smtClean="0"/>
              <a:t> in the EQ process.</a:t>
            </a:r>
          </a:p>
          <a:p>
            <a:pPr eaLnBrk="1" hangingPunct="1"/>
            <a:endParaRPr lang="en-US" b="1" dirty="0"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b="1" dirty="0" smtClean="0"/>
              <a:t>*A tax map is not only your roadmap to the property but is essential in the valuation process.  Tax maps are compiled from deeds, surveys and plans.  *Valuation of land considers location (driving factor to value), size (acres and frontages), configuration, etc.</a:t>
            </a:r>
          </a:p>
          <a:p>
            <a:pPr eaLnBrk="1" hangingPunct="1"/>
            <a:r>
              <a:rPr lang="en-US" b="1" dirty="0" smtClean="0"/>
              <a:t>*In summary, the statute states that the municipality </a:t>
            </a:r>
            <a:r>
              <a:rPr lang="en-US" b="1" i="1" u="sng" dirty="0" smtClean="0"/>
              <a:t>shall</a:t>
            </a:r>
            <a:r>
              <a:rPr lang="en-US" b="1" i="1" dirty="0" smtClean="0"/>
              <a:t> …</a:t>
            </a:r>
            <a:r>
              <a:rPr lang="en-US" b="1" dirty="0" smtClean="0"/>
              <a:t>(</a:t>
            </a:r>
            <a:r>
              <a:rPr lang="en-US" b="1" i="1" u="sng" dirty="0" smtClean="0"/>
              <a:t>not may</a:t>
            </a:r>
            <a:r>
              <a:rPr lang="en-US" b="1" dirty="0" smtClean="0"/>
              <a:t>)( …everyone know the difference?...) show the boundary lines, accurately represent the phys. Loc. of each parcel of land, show road or water frontage. </a:t>
            </a:r>
          </a:p>
          <a:p>
            <a:pPr eaLnBrk="1" hangingPunct="1"/>
            <a:r>
              <a:rPr lang="en-US" b="1" dirty="0" smtClean="0"/>
              <a:t>*Tax maps </a:t>
            </a:r>
            <a:r>
              <a:rPr lang="en-US" b="1" u="sng" dirty="0" smtClean="0"/>
              <a:t>shall</a:t>
            </a:r>
            <a:r>
              <a:rPr lang="en-US" b="1" dirty="0" smtClean="0"/>
              <a:t> be updated at least annually PER 31:95-a.</a:t>
            </a:r>
          </a:p>
          <a:p>
            <a:pPr eaLnBrk="1" hangingPunct="1"/>
            <a:r>
              <a:rPr lang="en-US" b="1" dirty="0" smtClean="0"/>
              <a:t>*Having</a:t>
            </a:r>
            <a:r>
              <a:rPr lang="en-US" b="1" baseline="0" dirty="0" smtClean="0"/>
              <a:t> municipal maps that are digitally developed – enable the </a:t>
            </a:r>
            <a:r>
              <a:rPr lang="en-US" b="1" baseline="0" dirty="0" err="1" smtClean="0"/>
              <a:t>Mosiac</a:t>
            </a:r>
            <a:r>
              <a:rPr lang="en-US" b="1" baseline="0" dirty="0" smtClean="0"/>
              <a:t> GIS to work as show on the previous slide.  It is </a:t>
            </a:r>
            <a:r>
              <a:rPr lang="en-US" b="1" baseline="0" smtClean="0"/>
              <a:t>a great tool.</a:t>
            </a:r>
            <a:endParaRPr lang="en-US" b="1" dirty="0" smtClean="0"/>
          </a:p>
          <a:p>
            <a:pPr eaLnBrk="1" hangingPunct="1"/>
            <a:endParaRPr lang="en-US" b="1" dirty="0"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b="1" dirty="0" smtClean="0"/>
              <a:t>*Turn to the last colored paper in the back of your booklet.  </a:t>
            </a:r>
          </a:p>
          <a:p>
            <a:pPr eaLnBrk="1" hangingPunct="1"/>
            <a:r>
              <a:rPr lang="en-US" b="1" dirty="0" smtClean="0"/>
              <a:t>*Now by seeing the parcels of land on the “Central Avenue” map, are there any indicators that might explain the different sale prices?</a:t>
            </a:r>
          </a:p>
          <a:p>
            <a:pPr eaLnBrk="1" hangingPunct="1"/>
            <a:r>
              <a:rPr lang="en-US" b="1" dirty="0" smtClean="0"/>
              <a:t>*Shape, access</a:t>
            </a:r>
            <a:r>
              <a:rPr lang="en-US" b="1" baseline="0" dirty="0" smtClean="0"/>
              <a:t> ?</a:t>
            </a:r>
            <a:endParaRPr lang="en-US" b="1" dirty="0" smtClean="0"/>
          </a:p>
          <a:p>
            <a:pPr eaLnBrk="1" hangingPunct="1"/>
            <a:r>
              <a:rPr lang="en-US" b="1" dirty="0" smtClean="0"/>
              <a:t>*More frontage on a parcel of land and # of acres may increase the value due to sub-division potential.  Planning Board approvals can increase the market value of a property.  Commercial </a:t>
            </a:r>
            <a:r>
              <a:rPr lang="en-US" b="1" dirty="0" err="1" smtClean="0"/>
              <a:t>vs</a:t>
            </a:r>
            <a:r>
              <a:rPr lang="en-US" b="1" dirty="0" smtClean="0"/>
              <a:t> residential value, etc.</a:t>
            </a:r>
          </a:p>
          <a:p>
            <a:pPr eaLnBrk="1" hangingPunct="1"/>
            <a:endParaRPr lang="en-US" b="1" i="1" u="sng" dirty="0" smtClean="0"/>
          </a:p>
          <a:p>
            <a:pPr eaLnBrk="1" hangingPunct="1"/>
            <a:endParaRPr lang="en-US" b="1" dirty="0"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b="1" dirty="0" smtClean="0"/>
              <a:t>Now, by seeing the parcels of land on the “Lakeshore Drive” map, are there any indicators that might explain the different sale prices?</a:t>
            </a:r>
          </a:p>
          <a:p>
            <a:pPr eaLnBrk="1" hangingPunct="1"/>
            <a:r>
              <a:rPr lang="en-US" b="1" dirty="0" smtClean="0"/>
              <a:t>What does the dashed line represent on Lot A?  That is the difference in “value” between Lots A &amp; B.  </a:t>
            </a:r>
          </a:p>
          <a:p>
            <a:pPr eaLnBrk="1" hangingPunct="1"/>
            <a:r>
              <a:rPr lang="en-US" b="1" dirty="0" smtClean="0"/>
              <a:t>Lot A has a deeded 50 foot ROW across the property to Golden Pond.  The owner of Lot A does not have “all the rights” to the land.  How do we know this?  By reading the deed.</a:t>
            </a:r>
          </a:p>
          <a:p>
            <a:pPr eaLnBrk="1" hangingPunct="1"/>
            <a:r>
              <a:rPr lang="en-US" b="1" dirty="0" smtClean="0"/>
              <a:t>What explains the difference between Lot C &amp; D? </a:t>
            </a:r>
          </a:p>
          <a:p>
            <a:pPr eaLnBrk="1" hangingPunct="1"/>
            <a:r>
              <a:rPr lang="en-US" b="1" dirty="0" smtClean="0"/>
              <a:t>Lot C has the deeded ROW across Lot A. “Deeded water access”.</a:t>
            </a:r>
            <a:endParaRPr lang="en-US" b="1" i="1" u="sng" dirty="0" smtClean="0"/>
          </a:p>
          <a:p>
            <a:pPr eaLnBrk="1" hangingPunct="1"/>
            <a:endParaRPr lang="en-US" b="1" i="1" u="sng" dirty="0" smtClean="0"/>
          </a:p>
          <a:p>
            <a:pPr eaLnBrk="1" hangingPunct="1"/>
            <a:endParaRPr lang="en-US" b="1" dirty="0"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buFont typeface="Arial" pitchFamily="34" charset="0"/>
              <a:buNone/>
            </a:pPr>
            <a:endParaRPr lang="en-US" sz="1300" dirty="0">
              <a:latin typeface="Arial" charset="0"/>
            </a:endParaRPr>
          </a:p>
          <a:p>
            <a:endParaRPr lang="en-US" b="1" dirty="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b="1" u="none" dirty="0" smtClean="0"/>
              <a:t>*Sounds like “Karma” – could be good…could be bad</a:t>
            </a:r>
            <a:r>
              <a:rPr lang="en-US" b="1" u="sng" dirty="0" smtClean="0"/>
              <a:t>.</a:t>
            </a:r>
          </a:p>
          <a:p>
            <a:pPr eaLnBrk="1" hangingPunct="1"/>
            <a:endParaRPr lang="en-US" b="1" u="sng" dirty="0" smtClean="0"/>
          </a:p>
          <a:p>
            <a:pPr eaLnBrk="1" hangingPunct="1"/>
            <a:r>
              <a:rPr lang="en-US" b="1" u="none" dirty="0" smtClean="0"/>
              <a:t>*The old adage “garbage in – garbage out” is quite appropriate.</a:t>
            </a:r>
          </a:p>
          <a:p>
            <a:pPr eaLnBrk="1" hangingPunct="1"/>
            <a:endParaRPr lang="en-US" b="1" dirty="0" smtClean="0"/>
          </a:p>
          <a:p>
            <a:pPr eaLnBrk="1" hangingPunct="1"/>
            <a:r>
              <a:rPr lang="en-US" b="1" dirty="0" smtClean="0"/>
              <a:t>*Your assessments are only going to be as good as the analysis and data input.</a:t>
            </a: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buFont typeface="Arial" charset="0"/>
              <a:buNone/>
            </a:pPr>
            <a:r>
              <a:rPr lang="en-US" b="1" dirty="0" smtClean="0"/>
              <a:t>*Calibration is defined in Rev 601.10.</a:t>
            </a:r>
            <a:r>
              <a:rPr lang="en-US" b="1" baseline="0" dirty="0" smtClean="0"/>
              <a:t>  The process of ensuring predictive accuracy of the CAMA model through testing.</a:t>
            </a:r>
          </a:p>
          <a:p>
            <a:pPr defTabSz="922481">
              <a:defRPr/>
            </a:pPr>
            <a:r>
              <a:rPr lang="en-US" b="1" baseline="0" dirty="0" smtClean="0"/>
              <a:t>*This is part of the market analysis process – needs to be documented.</a:t>
            </a:r>
          </a:p>
          <a:p>
            <a:pPr eaLnBrk="1" hangingPunct="1">
              <a:buFont typeface="Arial" charset="0"/>
              <a:buNone/>
            </a:pPr>
            <a:endParaRPr lang="en-US" b="1" baseline="0" dirty="0" smtClean="0"/>
          </a:p>
          <a:p>
            <a:pPr eaLnBrk="1" hangingPunct="1">
              <a:buFont typeface="Arial" charset="0"/>
              <a:buChar char="•"/>
            </a:pPr>
            <a:endParaRPr lang="en-US" b="1" dirty="0"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buFont typeface="Arial" charset="0"/>
              <a:buNone/>
            </a:pPr>
            <a:r>
              <a:rPr lang="en-US" b="1" baseline="0" dirty="0" smtClean="0"/>
              <a:t>*The database needs to be archived and saved for a electronic record on which the assessments were derived.</a:t>
            </a:r>
          </a:p>
          <a:p>
            <a:pPr eaLnBrk="1" hangingPunct="1">
              <a:buFont typeface="Arial" charset="0"/>
              <a:buChar char="•"/>
            </a:pPr>
            <a:endParaRPr lang="en-US" b="1" dirty="0"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b="1" dirty="0" smtClean="0"/>
              <a:t>*DRA Mini Course – Extremely in depth – 3 hours.  Everything you wanted to know…  </a:t>
            </a:r>
            <a:r>
              <a:rPr lang="en-US" b="1" dirty="0" smtClean="0">
                <a:sym typeface="Wingdings" pitchFamily="2" charset="2"/>
              </a:rPr>
              <a:t></a:t>
            </a:r>
            <a:endParaRPr lang="en-US" b="1" dirty="0" smtClean="0"/>
          </a:p>
          <a:p>
            <a:pPr eaLnBrk="1" hangingPunct="1"/>
            <a:r>
              <a:rPr lang="en-US" b="1" dirty="0" smtClean="0"/>
              <a:t>*Very common question: Does</a:t>
            </a:r>
            <a:r>
              <a:rPr lang="en-US" b="1" baseline="0" dirty="0" smtClean="0"/>
              <a:t> the land qualify for CU ?  Is it – Farm, Forest, Wetland, or Unproductive (unproductive by its nature…not man made)?  If the answer is no.. Then it probably does not qualify.</a:t>
            </a:r>
          </a:p>
          <a:p>
            <a:pPr eaLnBrk="1" hangingPunct="1"/>
            <a:r>
              <a:rPr lang="en-US" b="1" baseline="0" dirty="0" smtClean="0"/>
              <a:t>*CU has a range of value.  The assessment of the CU land should take into considerations the characteristics of the land.  The rules are specific for the criteria for the Forest land.  Farmland is determined by the use of the SPI. (soil potential index).</a:t>
            </a:r>
          </a:p>
          <a:p>
            <a:pPr eaLnBrk="1" hangingPunct="1"/>
            <a:r>
              <a:rPr lang="en-US" b="1" baseline="0" dirty="0" smtClean="0"/>
              <a:t>*Disqualified land – a physical change, or the land no longer qualifies due to size. – </a:t>
            </a:r>
            <a:r>
              <a:rPr lang="en-US" b="1" u="sng" baseline="0" dirty="0" smtClean="0"/>
              <a:t>mowing example </a:t>
            </a:r>
            <a:r>
              <a:rPr lang="en-US" b="1" baseline="0" dirty="0" smtClean="0"/>
              <a:t>– guy was mowing 2 acres to get it taken out when the RE values were low.  The mowing was not a physical change.  Stops mowing – grass grows back.  If it were that easy…all of the developers would be mowing their 50 acres…..</a:t>
            </a:r>
          </a:p>
          <a:p>
            <a:pPr eaLnBrk="1" hangingPunct="1"/>
            <a:r>
              <a:rPr lang="en-US" b="1" baseline="0" dirty="0" smtClean="0"/>
              <a:t>*Pay attention to your sub-divisions – how the lots are sold off will affect the LUCT’s</a:t>
            </a:r>
            <a:endParaRPr lang="en-US" b="1"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w="9525"/>
        </p:spPr>
        <p:txBody>
          <a:bodyPr/>
          <a:lstStyle/>
          <a:p>
            <a:r>
              <a:rPr lang="en-US" b="1" dirty="0" smtClean="0"/>
              <a:t>*Looking for Statutes / Rules / TIRS / Declaratory rulings / tax forms / a current use handbook / educational offerings ?  This is the place.</a:t>
            </a:r>
          </a:p>
          <a:p>
            <a:r>
              <a:rPr lang="en-US" b="1" dirty="0" smtClean="0"/>
              <a:t>*You can access Municipal and Property Division “clicking” on” either the name or the icon located below.  Then choose if you want municipal or property.</a:t>
            </a:r>
          </a:p>
          <a:p>
            <a:r>
              <a:rPr lang="en-US" b="1" dirty="0" smtClean="0"/>
              <a:t>*Educational offerings a posted under “Property” “Education”.</a:t>
            </a:r>
          </a:p>
          <a:p>
            <a:r>
              <a:rPr lang="en-US" b="1" dirty="0" smtClean="0"/>
              <a:t>*TIRS and Declaratory rulings can also be found here.</a:t>
            </a:r>
          </a:p>
        </p:txBody>
      </p:sp>
    </p:spTree>
    <p:extLst>
      <p:ext uri="{BB962C8B-B14F-4D97-AF65-F5344CB8AC3E}">
        <p14:creationId xmlns:p14="http://schemas.microsoft.com/office/powerpoint/2010/main" val="182505413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b="1" dirty="0" smtClean="0"/>
              <a:t>*CU has a huge impact on the </a:t>
            </a:r>
            <a:r>
              <a:rPr lang="en-US" b="1" u="sng" dirty="0" smtClean="0"/>
              <a:t>total assessed value</a:t>
            </a:r>
            <a:r>
              <a:rPr lang="en-US" b="1" dirty="0" smtClean="0"/>
              <a:t> of a municipality – especially the more rural</a:t>
            </a:r>
            <a:r>
              <a:rPr lang="en-US" b="1" baseline="0" dirty="0" smtClean="0"/>
              <a:t> communities</a:t>
            </a:r>
            <a:r>
              <a:rPr lang="en-US" b="1" dirty="0" smtClean="0"/>
              <a:t>.  </a:t>
            </a:r>
          </a:p>
          <a:p>
            <a:pPr eaLnBrk="1" hangingPunct="1"/>
            <a:r>
              <a:rPr lang="en-US" b="1" dirty="0" smtClean="0"/>
              <a:t>*If not tracked and administered properly – the municipality will lose revenue &amp; the assessments will be disproportionate.  </a:t>
            </a:r>
          </a:p>
          <a:p>
            <a:pPr eaLnBrk="1" hangingPunct="1"/>
            <a:r>
              <a:rPr lang="en-US" b="1" dirty="0" smtClean="0"/>
              <a:t>*</a:t>
            </a:r>
            <a:r>
              <a:rPr lang="en-US" b="1" u="sng" dirty="0" smtClean="0"/>
              <a:t>Excavation sites </a:t>
            </a:r>
            <a:r>
              <a:rPr lang="en-US" b="1" dirty="0" smtClean="0"/>
              <a:t>are a moving target.  They excavate, reclaim and move on</a:t>
            </a:r>
            <a:r>
              <a:rPr lang="en-US" b="1" baseline="0" dirty="0" smtClean="0"/>
              <a:t> to virgin territory.  You need to know the exact location of the original NICU land.  As they move out of that area…they incur the LUCT.  The LUCT for excavation sites may include the value of the minerals if it contributes to the market value of the property.   The LUCT for 5 acres of backland </a:t>
            </a:r>
            <a:r>
              <a:rPr lang="en-US" b="1" baseline="0" dirty="0" err="1" smtClean="0"/>
              <a:t>vs</a:t>
            </a:r>
            <a:r>
              <a:rPr lang="en-US" b="1" baseline="0" dirty="0" smtClean="0"/>
              <a:t> 5 acres of backland with permitted excavation site containing 500,000+ cubic yards of earth should have a different “highest and best use and market value” - The LUCT is based on the earth within the 5 acres – not what they report on the intent to excavate.</a:t>
            </a:r>
          </a:p>
          <a:p>
            <a:pPr eaLnBrk="1" hangingPunct="1"/>
            <a:r>
              <a:rPr lang="en-US" b="1" baseline="0" dirty="0" smtClean="0"/>
              <a:t>***</a:t>
            </a:r>
            <a:r>
              <a:rPr lang="en-US" b="1" i="1" u="sng" baseline="0" dirty="0" smtClean="0"/>
              <a:t>The assessor cannot sit in the office and look at the “Intent to Excavate” information – They need to physically visit the site and review the excavation plans. </a:t>
            </a:r>
          </a:p>
          <a:p>
            <a:pPr eaLnBrk="1" hangingPunct="1"/>
            <a:r>
              <a:rPr lang="en-US" b="1" baseline="0" dirty="0" smtClean="0"/>
              <a:t>*</a:t>
            </a:r>
            <a:r>
              <a:rPr lang="en-US" b="1" u="sng" baseline="0" dirty="0" smtClean="0"/>
              <a:t>LUCT- Remember – </a:t>
            </a:r>
            <a:r>
              <a:rPr lang="en-US" b="1" u="none" baseline="0" dirty="0" smtClean="0"/>
              <a:t>you must use the Form A-5W for the warrant.  The municipality should have supporting documentation for the LUCT estimate.</a:t>
            </a:r>
            <a:endParaRPr lang="en-US" b="1" u="sng" dirty="0" smtClean="0"/>
          </a:p>
          <a:p>
            <a:pPr eaLnBrk="1" hangingPunct="1"/>
            <a:endParaRPr lang="en-US" b="1" dirty="0" smtClean="0"/>
          </a:p>
          <a:p>
            <a:pPr eaLnBrk="1" hangingPunct="1"/>
            <a:endParaRPr lang="en-US" b="1" dirty="0"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2481">
              <a:defRPr/>
            </a:pPr>
            <a:r>
              <a:rPr lang="en-US" b="1" dirty="0" smtClean="0"/>
              <a:t>*After</a:t>
            </a:r>
            <a:r>
              <a:rPr lang="en-US" b="1" baseline="0" dirty="0" smtClean="0"/>
              <a:t> you have run your query, look at aerials on the property…is it really inaccessible/steep/ledge?</a:t>
            </a:r>
          </a:p>
          <a:p>
            <a:pPr defTabSz="922481">
              <a:defRPr/>
            </a:pPr>
            <a:r>
              <a:rPr lang="en-US" b="1" baseline="0" dirty="0" smtClean="0"/>
              <a:t>*Run a summary of CU – are there parcels of land that are less than 10 acres…?  Double check them…do they qualify – are they contiguous and in common ownership with other CU land?</a:t>
            </a:r>
          </a:p>
          <a:p>
            <a:pPr defTabSz="922481">
              <a:defRPr/>
            </a:pPr>
            <a:r>
              <a:rPr lang="en-US" b="1" baseline="0" dirty="0" smtClean="0"/>
              <a:t>*Is the other CU land over the town line…?  Check with the other municipality to make sure that land still qualifies for CU.</a:t>
            </a:r>
          </a:p>
          <a:p>
            <a:pPr eaLnBrk="1" hangingPunct="1"/>
            <a:endParaRPr lang="en-US" b="1" dirty="0"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b="1" dirty="0" smtClean="0"/>
              <a:t>*If the annexed land is not in CU at the time of transfer, it cannot be assessed as such.  An application needs to be made.</a:t>
            </a:r>
          </a:p>
          <a:p>
            <a:pPr eaLnBrk="1" hangingPunct="1"/>
            <a:r>
              <a:rPr lang="en-US" b="1" dirty="0" smtClean="0"/>
              <a:t>*Buildings picked up, building data entered, land line assessment changed but no LUCT ever</a:t>
            </a:r>
            <a:r>
              <a:rPr lang="en-US" b="1" baseline="0" dirty="0" smtClean="0"/>
              <a:t> issued</a:t>
            </a:r>
            <a:r>
              <a:rPr lang="en-US" b="1" dirty="0" smtClean="0"/>
              <a:t>.  Past statutory collection – do release – no $$ </a:t>
            </a:r>
          </a:p>
          <a:p>
            <a:pPr eaLnBrk="1" hangingPunct="1"/>
            <a:r>
              <a:rPr lang="en-US" b="1" dirty="0" smtClean="0"/>
              <a:t>*Follow though on sales to make sure surrounding common ownership lots still qualify. Run</a:t>
            </a:r>
            <a:r>
              <a:rPr lang="en-US" b="1" baseline="0" dirty="0" smtClean="0"/>
              <a:t> a query on CU – check out lots under 10 acres.</a:t>
            </a:r>
            <a:endParaRPr lang="en-US" b="1" dirty="0" smtClean="0"/>
          </a:p>
          <a:p>
            <a:pPr eaLnBrk="1" hangingPunct="1"/>
            <a:r>
              <a:rPr lang="en-US" b="1" dirty="0" smtClean="0"/>
              <a:t>*When land type categories were changed many years ago, much of it wound up in Unproductive.  Needs through review.</a:t>
            </a:r>
          </a:p>
          <a:p>
            <a:pPr eaLnBrk="1" hangingPunct="1"/>
            <a:r>
              <a:rPr lang="en-US" b="1" dirty="0" smtClean="0"/>
              <a:t>*Assessors are looking at the Intent information on Line 10 “Excavation Area as of April 1”.  Many owners feel that this is the “face” of the pit.  Not the other disturbance.  Recently found a property several months ago that was assessed for 8 acres NICU which should have been 50+ acres NICU.  Major loss of assessment revenue over the past 10 years.</a:t>
            </a: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b="1" dirty="0" smtClean="0"/>
              <a:t>*Timber was considered to be part of the real</a:t>
            </a:r>
            <a:r>
              <a:rPr lang="en-US" b="1" baseline="0" dirty="0" smtClean="0"/>
              <a:t> estate and taxable.  Due to heavy cutting and as in incentive to grow wood – RSA 79 was enacted in 1949.  In addition, the NH Constitution was changed.</a:t>
            </a:r>
            <a:endParaRPr lang="en-US" b="1" dirty="0" smtClean="0"/>
          </a:p>
          <a:p>
            <a:pPr eaLnBrk="1" hangingPunct="1"/>
            <a:r>
              <a:rPr lang="en-US" b="1" dirty="0" smtClean="0"/>
              <a:t>*”Timber Tax” is actually a “Yield Tax”</a:t>
            </a:r>
          </a:p>
          <a:p>
            <a:pPr eaLnBrk="1" hangingPunct="1"/>
            <a:r>
              <a:rPr lang="en-US" b="1" dirty="0" smtClean="0"/>
              <a:t>*A copy of the signed intent </a:t>
            </a:r>
            <a:r>
              <a:rPr lang="en-US" b="1" u="sng" dirty="0" smtClean="0"/>
              <a:t>shall be given to the tax collector due to the contingent lien on the property for taxes due.</a:t>
            </a:r>
          </a:p>
          <a:p>
            <a:pPr eaLnBrk="1" hangingPunct="1"/>
            <a:r>
              <a:rPr lang="en-US" b="1" dirty="0" smtClean="0"/>
              <a:t>*The intent cannot be declined for any other reason.</a:t>
            </a: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b="1" dirty="0" smtClean="0"/>
              <a:t>*Note that the exemptions are per owner, per town, per tax year.</a:t>
            </a:r>
          </a:p>
          <a:p>
            <a:pPr eaLnBrk="1" hangingPunct="1"/>
            <a:r>
              <a:rPr lang="en-US" b="1" dirty="0" smtClean="0"/>
              <a:t>*Cost of removal of shade trees usually exceeds any attributable value.  Within striking distance of buildings.</a:t>
            </a:r>
          </a:p>
          <a:p>
            <a:pPr eaLnBrk="1" hangingPunct="1"/>
            <a:r>
              <a:rPr lang="en-US" b="1" dirty="0" smtClean="0"/>
              <a:t>*No “timber” value or wood value – grown for a specific purpose.</a:t>
            </a:r>
          </a:p>
          <a:p>
            <a:pPr eaLnBrk="1" hangingPunct="1"/>
            <a:r>
              <a:rPr lang="en-US" b="1" dirty="0" smtClean="0"/>
              <a:t>*Most syrup production has moved on to other energy source.</a:t>
            </a:r>
          </a:p>
          <a:p>
            <a:pPr eaLnBrk="1" hangingPunct="1"/>
            <a:r>
              <a:rPr lang="en-US" b="1" dirty="0" smtClean="0"/>
              <a:t>*Power line clearing, airport easements.</a:t>
            </a: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b="1" dirty="0" smtClean="0"/>
              <a:t>*The DRA website contains a time line for extension and due dates</a:t>
            </a:r>
            <a:r>
              <a:rPr lang="en-US" b="1" baseline="0" dirty="0" smtClean="0"/>
              <a:t> for reports.  Also stumpage value rates, conversion chart, etc.</a:t>
            </a:r>
            <a:endParaRPr lang="en-US" b="1" dirty="0" smtClean="0"/>
          </a:p>
          <a:p>
            <a:pPr eaLnBrk="1" hangingPunct="1"/>
            <a:r>
              <a:rPr lang="en-US" b="1" dirty="0" smtClean="0"/>
              <a:t>*The estimate of value should consider the: </a:t>
            </a:r>
          </a:p>
          <a:p>
            <a:pPr eaLnBrk="1" hangingPunct="1"/>
            <a:r>
              <a:rPr lang="en-US" b="1" dirty="0" smtClean="0"/>
              <a:t>	Quality - height, diameter, defect</a:t>
            </a:r>
          </a:p>
          <a:p>
            <a:pPr eaLnBrk="1" hangingPunct="1"/>
            <a:r>
              <a:rPr lang="en-US" b="1" dirty="0" smtClean="0"/>
              <a:t>	Location – access to public roads, physical geography</a:t>
            </a:r>
          </a:p>
          <a:p>
            <a:pPr eaLnBrk="1" hangingPunct="1"/>
            <a:r>
              <a:rPr lang="en-US" b="1" dirty="0" smtClean="0"/>
              <a:t>	Size – economy of scale and,</a:t>
            </a:r>
          </a:p>
          <a:p>
            <a:pPr eaLnBrk="1" hangingPunct="1"/>
            <a:r>
              <a:rPr lang="en-US" b="1" dirty="0" smtClean="0"/>
              <a:t>	Other factors that may affect value.</a:t>
            </a:r>
          </a:p>
          <a:p>
            <a:pPr eaLnBrk="1" hangingPunct="1"/>
            <a:r>
              <a:rPr lang="en-US" b="1" dirty="0" smtClean="0"/>
              <a:t>*If municipality uses other evidence of value other than the DRA stumpage value sheets – need documentation to support value.</a:t>
            </a:r>
          </a:p>
          <a:p>
            <a:pPr eaLnBrk="1" hangingPunct="1"/>
            <a:r>
              <a:rPr lang="en-US" b="1" dirty="0" smtClean="0"/>
              <a:t>	Such as</a:t>
            </a:r>
            <a:r>
              <a:rPr lang="en-US" b="1" baseline="0" dirty="0" smtClean="0"/>
              <a:t> c</a:t>
            </a:r>
            <a:r>
              <a:rPr lang="en-US" b="1" dirty="0" smtClean="0"/>
              <a:t>ontracts, comparative / competitive bid results, road construction costs, etc.</a:t>
            </a:r>
          </a:p>
          <a:p>
            <a:pPr eaLnBrk="1" hangingPunct="1"/>
            <a:endParaRPr lang="en-US" b="1" dirty="0" smtClean="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b="1" dirty="0" smtClean="0"/>
              <a:t>If you have questions</a:t>
            </a:r>
            <a:r>
              <a:rPr lang="en-US" b="1" baseline="0" dirty="0" smtClean="0"/>
              <a:t> on the yield tax, the rules were designed to answer frequently asked questions and to clarify the law.  Check them out!</a:t>
            </a:r>
            <a:endParaRPr lang="en-US" b="1" dirty="0" smtClean="0"/>
          </a:p>
          <a:p>
            <a:pPr defTabSz="922481">
              <a:defRPr/>
            </a:pPr>
            <a:endParaRPr lang="en-US" b="1" dirty="0" smtClean="0"/>
          </a:p>
          <a:p>
            <a:pPr eaLnBrk="1" hangingPunct="1"/>
            <a:endParaRPr lang="en-US" b="1" dirty="0" smtClean="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b="1" dirty="0" smtClean="0"/>
              <a:t>*Modeled after the Yield</a:t>
            </a:r>
            <a:r>
              <a:rPr lang="en-US" b="1" baseline="0" dirty="0" smtClean="0"/>
              <a:t> tax process.  Similar process.  But – no extension – new Intent to Excavate required every year – April 1 or before excavation.</a:t>
            </a:r>
          </a:p>
          <a:p>
            <a:pPr eaLnBrk="1" hangingPunct="1"/>
            <a:r>
              <a:rPr lang="en-US" b="1" dirty="0" smtClean="0"/>
              <a:t>RSA 155-E is the local regulation of the excavation of earth.  Either a permit, or an “exception” from a permit, must be obtained.</a:t>
            </a:r>
          </a:p>
          <a:p>
            <a:pPr eaLnBrk="1" hangingPunct="1"/>
            <a:r>
              <a:rPr lang="en-US" b="1" dirty="0" smtClean="0"/>
              <a:t>*The legislature stated that reading the two together would provide for a comprehensive regulatory framework pertaining to the excavation of earth.  In addition to RSA 155-E, DES also requires an Alteration of Terrain permit.</a:t>
            </a:r>
          </a:p>
          <a:p>
            <a:pPr eaLnBrk="1" hangingPunct="1"/>
            <a:r>
              <a:rPr lang="en-US" b="1" dirty="0" smtClean="0"/>
              <a:t>*If the assessing officials decline to sign the form, they must notify the applicant in writing as to why and provide a remedy – see rule on certification by assessing officials.</a:t>
            </a:r>
          </a:p>
          <a:p>
            <a:pPr defTabSz="922481">
              <a:defRPr/>
            </a:pPr>
            <a:r>
              <a:rPr lang="en-US" b="1" dirty="0" smtClean="0"/>
              <a:t>*The notice of intent to excavate is not an enforcement tool and is not a “permit to excavate”.</a:t>
            </a:r>
          </a:p>
          <a:p>
            <a:pPr eaLnBrk="1" hangingPunct="1"/>
            <a:r>
              <a:rPr lang="en-US" b="1" dirty="0" smtClean="0"/>
              <a:t>*The regulator of RSA 155-E (planning boards mostly) need to work together with the assessing office.</a:t>
            </a: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b="1" dirty="0" smtClean="0"/>
              <a:t>*This is true for Yield Tax.  Property sells or different logger.</a:t>
            </a:r>
          </a:p>
          <a:p>
            <a:pPr defTabSz="922481">
              <a:defRPr/>
            </a:pPr>
            <a:r>
              <a:rPr lang="en-US" b="1" dirty="0" smtClean="0"/>
              <a:t>*The Tax Collector needs to be notified of the signed intent.  Creates a contingent lien on the property for taxes due.</a:t>
            </a:r>
          </a:p>
          <a:p>
            <a:pPr defTabSz="922481">
              <a:defRPr/>
            </a:pPr>
            <a:r>
              <a:rPr lang="en-US" b="1" dirty="0" smtClean="0"/>
              <a:t>*This is also true for Yield Tax – Reports are not available on the website.</a:t>
            </a:r>
          </a:p>
          <a:p>
            <a:pPr eaLnBrk="1" hangingPunct="1"/>
            <a:endParaRPr lang="en-US" b="1" dirty="0" smtClean="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2481">
              <a:defRPr/>
            </a:pPr>
            <a:r>
              <a:rPr lang="en-US" b="1" dirty="0" smtClean="0"/>
              <a:t>Remember, in the LUCT… the use of the property must be a legal use.  The earth may or may not contribute to the value of the property.  The determination of the LUCT is an appraisal and must be supportable.</a:t>
            </a:r>
          </a:p>
          <a:p>
            <a:pPr eaLnBrk="1" hangingPunct="1"/>
            <a:endParaRPr lang="en-US" b="1"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9996486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b="1" dirty="0">
                <a:latin typeface="Times New Roman" pitchFamily="18" charset="0"/>
                <a:cs typeface="Times New Roman" pitchFamily="18" charset="0"/>
              </a:rPr>
              <a:t>*This is a very brief summary – State Statutes Part II goes over the procedure in depth!</a:t>
            </a:r>
          </a:p>
          <a:p>
            <a:pPr eaLnBrk="1" hangingPunct="1"/>
            <a:r>
              <a:rPr lang="en-US" b="1" dirty="0">
                <a:latin typeface="Times New Roman" pitchFamily="18" charset="0"/>
                <a:cs typeface="Times New Roman" pitchFamily="18" charset="0"/>
              </a:rPr>
              <a:t>*The DRA follows the </a:t>
            </a:r>
            <a:r>
              <a:rPr lang="en-US" b="1" dirty="0" err="1">
                <a:latin typeface="Times New Roman" pitchFamily="18" charset="0"/>
                <a:cs typeface="Times New Roman" pitchFamily="18" charset="0"/>
              </a:rPr>
              <a:t>Asb</a:t>
            </a:r>
            <a:r>
              <a:rPr lang="en-US" b="1" dirty="0">
                <a:latin typeface="Times New Roman" pitchFamily="18" charset="0"/>
                <a:cs typeface="Times New Roman" pitchFamily="18" charset="0"/>
              </a:rPr>
              <a:t> guidelines in the equalization process.</a:t>
            </a:r>
          </a:p>
          <a:p>
            <a:pPr eaLnBrk="1" hangingPunct="1"/>
            <a:r>
              <a:rPr lang="en-US" b="1" dirty="0" smtClean="0"/>
              <a:t>*2014- New Updated EQ Manual</a:t>
            </a:r>
          </a:p>
          <a:p>
            <a:pPr eaLnBrk="1" hangingPunct="1"/>
            <a:r>
              <a:rPr lang="en-US" b="1" dirty="0"/>
              <a:t>*All municipalities do not assess their properties at 100% of market value due to the ever changing real estate market.  The EQ process accounts for this.</a:t>
            </a:r>
            <a:endParaRPr lang="en-US" b="1" dirty="0" smtClean="0"/>
          </a:p>
          <a:p>
            <a:pPr eaLnBrk="1" hangingPunct="1"/>
            <a:r>
              <a:rPr lang="en-US" b="1" dirty="0" smtClean="0"/>
              <a:t>*This section is a very brief summary of the purpose of Equalization.  If you need a better understanding of the process itself, it is recommended that you take the State Statutes Part II where  Equalization is explained in great detail.</a:t>
            </a:r>
          </a:p>
          <a:p>
            <a:pPr eaLnBrk="1" hangingPunct="1"/>
            <a:r>
              <a:rPr lang="en-US" b="1" dirty="0" smtClean="0"/>
              <a:t>*It is the assessing officials responsibility to ensure that the assessments are proper.  The fact that values are equalized for the disbursement and allocation of other taxes by County and State, makes it imperative that assessments within the municipalities are fair and equitable. </a:t>
            </a:r>
          </a:p>
          <a:p>
            <a:pPr eaLnBrk="1" hangingPunct="1"/>
            <a:r>
              <a:rPr lang="en-US" b="1" i="1" u="sng" dirty="0" smtClean="0"/>
              <a:t>Equality on a state wide basis.</a:t>
            </a:r>
          </a:p>
          <a:p>
            <a:pPr eaLnBrk="1" hangingPunct="1"/>
            <a:r>
              <a:rPr lang="en-US" b="1" dirty="0" smtClean="0"/>
              <a:t>THE DEPARTMENT PRODUCES EXTENSIVE REPORTS REGARDING THE MUNICIPALITIES FROM</a:t>
            </a:r>
            <a:r>
              <a:rPr lang="en-US" b="1" baseline="0" dirty="0" smtClean="0"/>
              <a:t> THIS INFORMATION</a:t>
            </a:r>
            <a:r>
              <a:rPr lang="en-US" b="1" dirty="0" smtClean="0"/>
              <a:t>.  </a:t>
            </a:r>
            <a:endParaRPr lang="en-US" dirty="0">
              <a:latin typeface="Times New Roman" pitchFamily="18" charset="0"/>
              <a:cs typeface="Times New Roman" pitchFamily="18" charset="0"/>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u="none" dirty="0" smtClean="0"/>
              <a:t>*Are you the person that uses the Mosaic program in your municipality to verify the sales for the EQ process? </a:t>
            </a:r>
            <a:r>
              <a:rPr lang="en-US" u="none" baseline="0" dirty="0" smtClean="0"/>
              <a:t>*This is a great tool for the assessor to find comparable sales or information about abutting properties, etc.</a:t>
            </a:r>
            <a:endParaRPr lang="en-US" u="none" dirty="0" smtClean="0"/>
          </a:p>
          <a:p>
            <a:pPr eaLnBrk="1" hangingPunct="1"/>
            <a:endParaRPr lang="en-US" u="none" dirty="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u="none" dirty="0" smtClean="0"/>
              <a:t>*The</a:t>
            </a:r>
            <a:r>
              <a:rPr lang="en-US" u="none" baseline="0" dirty="0" smtClean="0"/>
              <a:t> DRA calculates the “Measures of Assessment Level”, Weighted Mean, Median, and Mean Ratios.  “Measures of Dispersion (Equity):  Coefficient of Dispersion, Price-related Differential.  A “stratified” analysis is performed based upon the strata type:  land only, residential, commercial, waterfront, condos, etc.</a:t>
            </a:r>
          </a:p>
          <a:p>
            <a:pPr eaLnBrk="1" hangingPunct="1"/>
            <a:r>
              <a:rPr lang="en-US" u="none" baseline="0" dirty="0" smtClean="0"/>
              <a:t>*The ratio study is an essential tool for the assessing officials to help identify assessment problem areas.</a:t>
            </a:r>
            <a:endParaRPr lang="en-US" u="none" dirty="0" smtClean="0"/>
          </a:p>
          <a:p>
            <a:pPr defTabSz="922481">
              <a:defRPr/>
            </a:pPr>
            <a:r>
              <a:rPr lang="en-US" b="1" dirty="0" smtClean="0">
                <a:latin typeface="Times New Roman" charset="0"/>
              </a:rPr>
              <a:t>*The DRA uses the ASB established standards pertaining to the acceptable level and uniformity of the assessments for their assessment review.</a:t>
            </a: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b="1" dirty="0" smtClean="0"/>
              <a:t>*</a:t>
            </a:r>
            <a:r>
              <a:rPr lang="en-US" b="1" baseline="0" dirty="0" smtClean="0"/>
              <a:t>In “property”, “equalization” there are many annual reports that are produced.  </a:t>
            </a:r>
            <a:r>
              <a:rPr lang="en-US" b="1" dirty="0" smtClean="0"/>
              <a:t>This “snapshot” is by County.  Can also be sorted by municipality.  Check it out!</a:t>
            </a:r>
          </a:p>
          <a:p>
            <a:pPr eaLnBrk="1" hangingPunct="1"/>
            <a:r>
              <a:rPr lang="en-US" b="1" dirty="0" smtClean="0"/>
              <a:t>*If the assessing officials are wondering about changing the amount of the elderly</a:t>
            </a:r>
            <a:r>
              <a:rPr lang="en-US" b="1" baseline="0" dirty="0" smtClean="0"/>
              <a:t> exemption, this information is available as to </a:t>
            </a:r>
            <a:r>
              <a:rPr lang="en-US" b="1" dirty="0" smtClean="0"/>
              <a:t>what other municipalities are doing. </a:t>
            </a:r>
          </a:p>
          <a:p>
            <a:pPr defTabSz="882673"/>
            <a:r>
              <a:rPr lang="en-US" b="1" dirty="0" smtClean="0"/>
              <a:t>Also has blind, solar, etc.  How many acres are in CU, Cons. Restriction Assessment?  What</a:t>
            </a:r>
            <a:r>
              <a:rPr lang="en-US" b="1" baseline="0" dirty="0" smtClean="0"/>
              <a:t> municipality has the lowest tax rate??</a:t>
            </a:r>
          </a:p>
          <a:p>
            <a:pPr defTabSz="882673"/>
            <a:r>
              <a:rPr lang="en-US" b="1" baseline="0" dirty="0" smtClean="0"/>
              <a:t>Could be important if you are planning on moving somewhere!</a:t>
            </a:r>
            <a:endParaRPr lang="en-US" b="1" dirty="0" smtClean="0"/>
          </a:p>
          <a:p>
            <a:pPr eaLnBrk="1" hangingPunct="1"/>
            <a:endParaRPr lang="en-US" b="1" dirty="0" smtClean="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endParaRPr lang="en-US" b="1" dirty="0" smtClean="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b="1" dirty="0" smtClean="0"/>
              <a:t>After tax rates and bills go out – you may get appeals, or your ratio may be appeals.</a:t>
            </a:r>
          </a:p>
          <a:p>
            <a:pPr eaLnBrk="1" hangingPunct="1"/>
            <a:r>
              <a:rPr lang="en-US" b="1" dirty="0" smtClean="0"/>
              <a:t>*The BTLA site contains the “A-9” (List of Real Estate on which Exemption is claimed) and “A-12” forms (Charitable Organization Financial Statement).  These are the forms that religious, educational, &amp; charitable organizations must use for exemptions.  Appeal forms are also found at the BTLA site.</a:t>
            </a:r>
          </a:p>
          <a:p>
            <a:pPr eaLnBrk="1" hangingPunct="1"/>
            <a:r>
              <a:rPr lang="en-US" b="1" dirty="0" smtClean="0"/>
              <a:t>*As part of the Boards review of a municipality, the ratio study &amp; EQ report are factors in determining the need for a reassessment.  They may also look at the DRA monitoring reports. </a:t>
            </a:r>
          </a:p>
          <a:p>
            <a:pPr eaLnBrk="1" hangingPunct="1"/>
            <a:r>
              <a:rPr lang="en-US" b="1" dirty="0" smtClean="0"/>
              <a:t>*The Board has</a:t>
            </a:r>
            <a:r>
              <a:rPr lang="en-US" b="1" baseline="0" dirty="0" smtClean="0"/>
              <a:t> staff members that they direct to investigate an appeal or petition for reassessment –a report is produced for BTLA by staff.</a:t>
            </a:r>
            <a:endParaRPr lang="en-US" b="1" dirty="0" smtClean="0"/>
          </a:p>
          <a:p>
            <a:pPr defTabSz="922481">
              <a:defRPr/>
            </a:pPr>
            <a:r>
              <a:rPr lang="en-US" b="1" dirty="0" smtClean="0"/>
              <a:t>*A BTLA order could include a </a:t>
            </a:r>
            <a:r>
              <a:rPr lang="en-US" b="1" u="sng" dirty="0" smtClean="0"/>
              <a:t>full reassessment </a:t>
            </a:r>
            <a:r>
              <a:rPr lang="en-US" b="1" dirty="0" smtClean="0"/>
              <a:t>of all property </a:t>
            </a:r>
            <a:r>
              <a:rPr lang="en-US" b="1" u="sng" dirty="0" smtClean="0"/>
              <a:t>or a segment</a:t>
            </a:r>
            <a:r>
              <a:rPr lang="en-US" b="1" dirty="0" smtClean="0"/>
              <a:t>.  </a:t>
            </a:r>
          </a:p>
          <a:p>
            <a:pPr defTabSz="922481">
              <a:defRPr/>
            </a:pPr>
            <a:r>
              <a:rPr lang="en-US" b="1" u="sng" dirty="0" smtClean="0"/>
              <a:t>Note that the BTLA also hears appeals pertaining to the decertification of assessing personnel.</a:t>
            </a:r>
          </a:p>
          <a:p>
            <a:pPr eaLnBrk="1" hangingPunct="1"/>
            <a:r>
              <a:rPr lang="en-US" b="1" dirty="0" smtClean="0"/>
              <a:t> </a:t>
            </a: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b="1" dirty="0" smtClean="0"/>
              <a:t>*Documentation of timely filing is </a:t>
            </a:r>
            <a:r>
              <a:rPr lang="en-US" b="1" u="sng" dirty="0" smtClean="0"/>
              <a:t>extremely important </a:t>
            </a:r>
            <a:r>
              <a:rPr lang="en-US" b="1" dirty="0" smtClean="0"/>
              <a:t>not only for the property tax appeal but also for applications (CU, charitable, religious, educational, exemptions &amp; credits, etc) and other appeals, ( CU, timber tax, excavation tax, etc).</a:t>
            </a:r>
          </a:p>
          <a:p>
            <a:pPr eaLnBrk="1" hangingPunct="1"/>
            <a:endParaRPr lang="en-US" b="1" dirty="0" smtClean="0"/>
          </a:p>
          <a:p>
            <a:pPr defTabSz="922481">
              <a:defRPr/>
            </a:pPr>
            <a:r>
              <a:rPr lang="en-US" b="1" dirty="0" smtClean="0"/>
              <a:t>*It is important to keep copies of assessment cards in your file.  It usually takes time for the B.T.L.A. to hear property tax appeals.  If a property assessment gets changed (say they added on or renovated the house after the original appeal) the B.T.L.A. will need to have a copy of the property record card showing how it was appraised for April 1 of the year appealed.</a:t>
            </a:r>
          </a:p>
          <a:p>
            <a:pPr eaLnBrk="1" hangingPunct="1"/>
            <a:endParaRPr lang="en-US" b="1" dirty="0" smtClean="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endParaRPr lang="en-US" b="1"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w="9525"/>
        </p:spPr>
        <p:txBody>
          <a:bodyPr/>
          <a:lstStyle/>
          <a:p>
            <a:r>
              <a:rPr lang="en-US" b="1" dirty="0" smtClean="0"/>
              <a:t>If you go to the Municipal and Property Section, and click on Property…you will find many helpful areas.</a:t>
            </a:r>
          </a:p>
          <a:p>
            <a:r>
              <a:rPr lang="en-US" b="1" dirty="0" smtClean="0"/>
              <a:t>The “Draft” Utility values are provided  along with educational offerings and information on “timber” and “gravel”.</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D48AA7-7D8A-45E8-8AE6-B9D401FFA04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D48AA7-7D8A-45E8-8AE6-B9D401FFA04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D48AA7-7D8A-45E8-8AE6-B9D401FFA04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D48AA7-7D8A-45E8-8AE6-B9D401FFA04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D48AA7-7D8A-45E8-8AE6-B9D401FFA04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D48AA7-7D8A-45E8-8AE6-B9D401FFA04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1D48AA7-7D8A-45E8-8AE6-B9D401FFA04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1D48AA7-7D8A-45E8-8AE6-B9D401FFA04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1D48AA7-7D8A-45E8-8AE6-B9D401FFA04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D48AA7-7D8A-45E8-8AE6-B9D401FFA04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D48AA7-7D8A-45E8-8AE6-B9D401FFA04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D48AA7-7D8A-45E8-8AE6-B9D401FFA04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revenue.nh.gov/mun-prop/property/education.htm"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www.revenue.nh.gov/mun-prop/property/ar-2020/documents/ar-standards-chart.pdf"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hyperlink" Target="https://www.revenue.nh.gov/mun-prop/property/ar-2018/documents/ar-standards.pdf"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2286000"/>
          </a:xfrm>
        </p:spPr>
        <p:txBody>
          <a:bodyPr>
            <a:normAutofit fontScale="90000"/>
          </a:bodyPr>
          <a:lstStyle/>
          <a:p>
            <a:pPr>
              <a:defRPr/>
            </a:pPr>
            <a:r>
              <a:rPr lang="en-US" dirty="0" smtClean="0">
                <a:solidFill>
                  <a:schemeClr val="tx2">
                    <a:lumMod val="75000"/>
                  </a:schemeClr>
                </a:solidFill>
                <a:latin typeface="Times New Roman" panose="02020603050405020304" pitchFamily="18" charset="0"/>
                <a:cs typeface="Times New Roman" panose="02020603050405020304" pitchFamily="18" charset="0"/>
              </a:rPr>
              <a:t>Overview of N.H. Assessing</a:t>
            </a:r>
            <a:br>
              <a:rPr lang="en-US" dirty="0" smtClean="0">
                <a:solidFill>
                  <a:schemeClr val="tx2">
                    <a:lumMod val="75000"/>
                  </a:schemeClr>
                </a:solidFill>
                <a:latin typeface="Times New Roman" panose="02020603050405020304" pitchFamily="18" charset="0"/>
                <a:cs typeface="Times New Roman" panose="02020603050405020304" pitchFamily="18" charset="0"/>
              </a:rPr>
            </a:br>
            <a:r>
              <a:rPr lang="en-US" sz="2700" dirty="0" smtClean="0">
                <a:solidFill>
                  <a:schemeClr val="tx2">
                    <a:lumMod val="75000"/>
                  </a:schemeClr>
                </a:solidFill>
                <a:latin typeface="Times New Roman" panose="02020603050405020304" pitchFamily="18" charset="0"/>
                <a:cs typeface="Times New Roman" panose="02020603050405020304" pitchFamily="18" charset="0"/>
              </a:rPr>
              <a:t>January 30, 2020</a:t>
            </a:r>
            <a:br>
              <a:rPr lang="en-US" sz="2700" dirty="0" smtClean="0">
                <a:solidFill>
                  <a:schemeClr val="tx2">
                    <a:lumMod val="75000"/>
                  </a:schemeClr>
                </a:solidFill>
                <a:latin typeface="Times New Roman" panose="02020603050405020304" pitchFamily="18" charset="0"/>
                <a:cs typeface="Times New Roman" panose="02020603050405020304" pitchFamily="18" charset="0"/>
              </a:rPr>
            </a:br>
            <a:r>
              <a:rPr lang="en-US" sz="2700" dirty="0" smtClean="0">
                <a:solidFill>
                  <a:schemeClr val="tx2">
                    <a:lumMod val="75000"/>
                  </a:schemeClr>
                </a:solidFill>
                <a:latin typeface="Times New Roman" panose="02020603050405020304" pitchFamily="18" charset="0"/>
                <a:cs typeface="Times New Roman" panose="02020603050405020304" pitchFamily="18" charset="0"/>
              </a:rPr>
              <a:t>Whitefield, </a:t>
            </a:r>
            <a:r>
              <a:rPr lang="en-US" sz="2700" dirty="0">
                <a:solidFill>
                  <a:schemeClr val="tx2">
                    <a:lumMod val="75000"/>
                  </a:schemeClr>
                </a:solidFill>
                <a:latin typeface="Times New Roman" panose="02020603050405020304" pitchFamily="18" charset="0"/>
                <a:cs typeface="Times New Roman" panose="02020603050405020304" pitchFamily="18" charset="0"/>
              </a:rPr>
              <a:t>NH</a:t>
            </a:r>
            <a:r>
              <a:rPr lang="en-US" sz="2700" dirty="0" smtClean="0">
                <a:solidFill>
                  <a:schemeClr val="accent3">
                    <a:lumMod val="50000"/>
                  </a:schemeClr>
                </a:solidFill>
                <a:latin typeface="Times New Roman" panose="02020603050405020304" pitchFamily="18" charset="0"/>
                <a:cs typeface="Times New Roman" panose="02020603050405020304" pitchFamily="18" charset="0"/>
              </a:rPr>
              <a:t> </a:t>
            </a:r>
            <a:br>
              <a:rPr lang="en-US" sz="2700" dirty="0" smtClean="0">
                <a:solidFill>
                  <a:schemeClr val="accent3">
                    <a:lumMod val="50000"/>
                  </a:schemeClr>
                </a:solidFill>
                <a:latin typeface="Times New Roman" panose="02020603050405020304" pitchFamily="18" charset="0"/>
                <a:cs typeface="Times New Roman" panose="02020603050405020304" pitchFamily="18" charset="0"/>
              </a:rPr>
            </a:br>
            <a:r>
              <a:rPr lang="en-US" sz="2700" dirty="0" smtClean="0">
                <a:solidFill>
                  <a:schemeClr val="accent3">
                    <a:lumMod val="50000"/>
                  </a:schemeClr>
                </a:solidFill>
                <a:latin typeface="Times New Roman" panose="02020603050405020304" pitchFamily="18" charset="0"/>
                <a:cs typeface="Times New Roman" panose="02020603050405020304" pitchFamily="18" charset="0"/>
              </a:rPr>
              <a:t>Samuel </a:t>
            </a:r>
            <a:r>
              <a:rPr lang="en-US" sz="2700" dirty="0">
                <a:solidFill>
                  <a:schemeClr val="accent3">
                    <a:lumMod val="50000"/>
                  </a:schemeClr>
                </a:solidFill>
                <a:latin typeface="Times New Roman" panose="02020603050405020304" pitchFamily="18" charset="0"/>
                <a:cs typeface="Times New Roman" panose="02020603050405020304" pitchFamily="18" charset="0"/>
              </a:rPr>
              <a:t>Greene, </a:t>
            </a:r>
            <a:r>
              <a:rPr lang="en-US" sz="2700" dirty="0" smtClean="0">
                <a:solidFill>
                  <a:schemeClr val="accent3">
                    <a:lumMod val="50000"/>
                  </a:schemeClr>
                </a:solidFill>
                <a:latin typeface="Times New Roman" panose="02020603050405020304" pitchFamily="18" charset="0"/>
                <a:cs typeface="Times New Roman" panose="02020603050405020304" pitchFamily="18" charset="0"/>
              </a:rPr>
              <a:t>Assistant Director</a:t>
            </a:r>
            <a:r>
              <a:rPr lang="en-US" sz="2700" dirty="0">
                <a:solidFill>
                  <a:schemeClr val="tx2">
                    <a:lumMod val="75000"/>
                  </a:schemeClr>
                </a:solidFill>
                <a:latin typeface="Times New Roman" panose="02020603050405020304" pitchFamily="18" charset="0"/>
                <a:cs typeface="Times New Roman" panose="02020603050405020304" pitchFamily="18" charset="0"/>
              </a:rPr>
              <a:t/>
            </a:r>
            <a:br>
              <a:rPr lang="en-US" sz="2700" dirty="0">
                <a:solidFill>
                  <a:schemeClr val="tx2">
                    <a:lumMod val="75000"/>
                  </a:schemeClr>
                </a:solidFill>
                <a:latin typeface="Times New Roman" panose="02020603050405020304" pitchFamily="18" charset="0"/>
                <a:cs typeface="Times New Roman" panose="02020603050405020304" pitchFamily="18" charset="0"/>
              </a:rPr>
            </a:br>
            <a:r>
              <a:rPr lang="en-US" sz="2700" dirty="0">
                <a:solidFill>
                  <a:schemeClr val="accent3">
                    <a:lumMod val="50000"/>
                  </a:schemeClr>
                </a:solidFill>
                <a:latin typeface="Times New Roman" pitchFamily="18" charset="0"/>
                <a:cs typeface="Times New Roman" pitchFamily="18" charset="0"/>
              </a:rPr>
              <a:t> Municipal and Property Division</a:t>
            </a:r>
            <a:endParaRPr lang="en-US" sz="2700" dirty="0">
              <a:solidFill>
                <a:schemeClr val="tx2">
                  <a:lumMod val="75000"/>
                </a:schemeClr>
              </a:solidFill>
              <a:latin typeface="Times New Roman" panose="02020603050405020304" pitchFamily="18" charset="0"/>
              <a:cs typeface="Times New Roman" panose="02020603050405020304" pitchFamily="18" charset="0"/>
            </a:endParaRPr>
          </a:p>
        </p:txBody>
      </p:sp>
      <p:pic>
        <p:nvPicPr>
          <p:cNvPr id="2052" name="Picture 3"/>
          <p:cNvPicPr>
            <a:picLocks noChangeAspect="1" noChangeArrowheads="1"/>
          </p:cNvPicPr>
          <p:nvPr/>
        </p:nvPicPr>
        <p:blipFill>
          <a:blip r:embed="rId3" cstate="print"/>
          <a:srcRect/>
          <a:stretch>
            <a:fillRect/>
          </a:stretch>
        </p:blipFill>
        <p:spPr bwMode="auto">
          <a:xfrm>
            <a:off x="3200400" y="2971800"/>
            <a:ext cx="2667000" cy="2074863"/>
          </a:xfrm>
          <a:prstGeom prst="rect">
            <a:avLst/>
          </a:prstGeom>
          <a:noFill/>
          <a:ln w="9525">
            <a:noFill/>
            <a:miter lim="800000"/>
            <a:headEnd/>
            <a:tailEnd/>
          </a:ln>
        </p:spPr>
      </p:pic>
      <p:sp>
        <p:nvSpPr>
          <p:cNvPr id="6" name="Subtitle 2"/>
          <p:cNvSpPr txBox="1">
            <a:spLocks/>
          </p:cNvSpPr>
          <p:nvPr/>
        </p:nvSpPr>
        <p:spPr>
          <a:xfrm>
            <a:off x="381000" y="5486400"/>
            <a:ext cx="8382000" cy="990600"/>
          </a:xfrm>
          <a:prstGeom prst="rect">
            <a:avLst/>
          </a:prstGeom>
        </p:spPr>
        <p:txBody>
          <a:bodyPr vert="horz" lIns="91440" tIns="45720" rIns="91440" bIns="45720" rtlCol="0">
            <a:normAutofit fontScale="775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100" dirty="0" smtClean="0">
                <a:solidFill>
                  <a:srgbClr val="002060"/>
                </a:solidFill>
                <a:latin typeface="Times New Roman" pitchFamily="18" charset="0"/>
                <a:cs typeface="Times New Roman" pitchFamily="18" charset="0"/>
              </a:rPr>
              <a:t>Lindsey M. Stepp, Commissioner </a:t>
            </a:r>
          </a:p>
          <a:p>
            <a:r>
              <a:rPr lang="en-US" sz="2100" dirty="0" smtClean="0">
                <a:solidFill>
                  <a:srgbClr val="002060"/>
                </a:solidFill>
                <a:latin typeface="Times New Roman" pitchFamily="18" charset="0"/>
                <a:cs typeface="Times New Roman" pitchFamily="18" charset="0"/>
              </a:rPr>
              <a:t>Carollynn J. Lear, Assistant Commissioner</a:t>
            </a:r>
          </a:p>
          <a:p>
            <a:r>
              <a:rPr lang="en-US" sz="1700" dirty="0" smtClean="0">
                <a:solidFill>
                  <a:schemeClr val="accent3">
                    <a:lumMod val="50000"/>
                  </a:schemeClr>
                </a:solidFill>
                <a:latin typeface="Times New Roman" pitchFamily="18" charset="0"/>
                <a:cs typeface="Times New Roman" pitchFamily="18" charset="0"/>
              </a:rPr>
              <a:t>109 Pleasant Street, Concord, NH 03301</a:t>
            </a:r>
          </a:p>
          <a:p>
            <a:r>
              <a:rPr lang="en-US" sz="1700" dirty="0" smtClean="0">
                <a:solidFill>
                  <a:schemeClr val="accent3">
                    <a:lumMod val="50000"/>
                  </a:schemeClr>
                </a:solidFill>
                <a:latin typeface="Times New Roman" pitchFamily="18" charset="0"/>
                <a:cs typeface="Times New Roman" pitchFamily="18" charset="0"/>
              </a:rPr>
              <a:t>603-230-5000</a:t>
            </a:r>
            <a:endParaRPr lang="en-US" sz="1700" dirty="0">
              <a:solidFill>
                <a:schemeClr val="accent3">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25681404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304799" y="457200"/>
            <a:ext cx="8534401" cy="4924425"/>
          </a:xfrm>
          <a:prstGeom prst="rect">
            <a:avLst/>
          </a:prstGeom>
          <a:ln>
            <a:solidFill>
              <a:srgbClr val="002060"/>
            </a:solidFill>
          </a:ln>
        </p:spPr>
      </p:pic>
      <p:sp>
        <p:nvSpPr>
          <p:cNvPr id="6" name="TextBox 5"/>
          <p:cNvSpPr txBox="1"/>
          <p:nvPr/>
        </p:nvSpPr>
        <p:spPr>
          <a:xfrm>
            <a:off x="0" y="0"/>
            <a:ext cx="9144000" cy="338554"/>
          </a:xfrm>
          <a:prstGeom prst="rect">
            <a:avLst/>
          </a:prstGeom>
          <a:solidFill>
            <a:schemeClr val="accent1">
              <a:lumMod val="75000"/>
            </a:schemeClr>
          </a:solidFill>
          <a:ln>
            <a:solidFill>
              <a:schemeClr val="accent1">
                <a:lumMod val="50000"/>
              </a:schemeClr>
            </a:solidFill>
          </a:ln>
        </p:spPr>
        <p:txBody>
          <a:bodyPr wrap="square" rtlCol="0">
            <a:spAutoFit/>
          </a:bodyPr>
          <a:lstStyle/>
          <a:p>
            <a:pPr algn="r">
              <a:defRPr/>
            </a:pPr>
            <a:r>
              <a:rPr lang="en-US" sz="1600" dirty="0" smtClean="0">
                <a:solidFill>
                  <a:schemeClr val="bg1"/>
                </a:solidFill>
                <a:latin typeface="Times New Roman" panose="02020603050405020304" pitchFamily="18" charset="0"/>
                <a:cs typeface="Times New Roman" panose="02020603050405020304" pitchFamily="18" charset="0"/>
              </a:rPr>
              <a:t>Sam Greene, Assistant Director, </a:t>
            </a:r>
            <a:r>
              <a:rPr lang="en-US" sz="1600" dirty="0">
                <a:solidFill>
                  <a:schemeClr val="bg1"/>
                </a:solidFill>
                <a:latin typeface="Times New Roman" panose="02020603050405020304" pitchFamily="18" charset="0"/>
                <a:cs typeface="Times New Roman" panose="02020603050405020304" pitchFamily="18" charset="0"/>
              </a:rPr>
              <a:t>Municipal and Property Division</a:t>
            </a:r>
          </a:p>
        </p:txBody>
      </p:sp>
      <p:sp>
        <p:nvSpPr>
          <p:cNvPr id="7" name="TextBox 6"/>
          <p:cNvSpPr txBox="1"/>
          <p:nvPr/>
        </p:nvSpPr>
        <p:spPr>
          <a:xfrm>
            <a:off x="0" y="6528769"/>
            <a:ext cx="9144000" cy="338137"/>
          </a:xfrm>
          <a:prstGeom prst="rect">
            <a:avLst/>
          </a:prstGeom>
          <a:solidFill>
            <a:schemeClr val="accent1">
              <a:lumMod val="50000"/>
            </a:schemeClr>
          </a:solidFill>
        </p:spPr>
        <p:txBody>
          <a:bodyPr>
            <a:spAutoFit/>
          </a:bodyPr>
          <a:lstStyle/>
          <a:p>
            <a:pPr algn="ctr">
              <a:defRPr/>
            </a:pPr>
            <a:r>
              <a:rPr lang="en-US" sz="160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Page </a:t>
            </a:r>
            <a:fld id="{C7793827-6890-4CD7-B424-828EFC964CD6}" type="slidenum">
              <a:rPr lang="en-US" sz="1600">
                <a:solidFill>
                  <a:schemeClr val="bg1"/>
                </a:solidFill>
                <a:latin typeface="Times New Roman" panose="02020603050405020304" pitchFamily="18" charset="0"/>
                <a:ea typeface="Tahoma" panose="020B0604030504040204" pitchFamily="34" charset="0"/>
                <a:cs typeface="Times New Roman" panose="02020603050405020304" pitchFamily="18" charset="0"/>
              </a:rPr>
              <a:pPr algn="ctr">
                <a:defRPr/>
              </a:pPr>
              <a:t>10</a:t>
            </a:fld>
            <a:endParaRPr lang="en-US" sz="1600"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8857271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1" algn="ctr">
              <a:lnSpc>
                <a:spcPct val="90000"/>
              </a:lnSpc>
              <a:spcBef>
                <a:spcPct val="20000"/>
              </a:spcBef>
            </a:pPr>
            <a:r>
              <a:rPr lang="en-US" sz="4000" dirty="0" smtClean="0">
                <a:solidFill>
                  <a:schemeClr val="tx2">
                    <a:lumMod val="75000"/>
                  </a:schemeClr>
                </a:solidFill>
                <a:latin typeface="Times New Roman" pitchFamily="18" charset="0"/>
                <a:cs typeface="Times New Roman" pitchFamily="18" charset="0"/>
              </a:rPr>
              <a:t>DRA Educational Offerings</a:t>
            </a:r>
            <a:endParaRPr lang="en-US" sz="4000" dirty="0">
              <a:solidFill>
                <a:schemeClr val="tx2">
                  <a:lumMod val="75000"/>
                </a:schemeClr>
              </a:solidFill>
              <a:latin typeface="Times New Roman" pitchFamily="18" charset="0"/>
              <a:cs typeface="Times New Roman" pitchFamily="18" charset="0"/>
            </a:endParaRPr>
          </a:p>
        </p:txBody>
      </p:sp>
      <p:sp>
        <p:nvSpPr>
          <p:cNvPr id="5" name="TextBox 4"/>
          <p:cNvSpPr txBox="1"/>
          <p:nvPr/>
        </p:nvSpPr>
        <p:spPr>
          <a:xfrm>
            <a:off x="0" y="6519446"/>
            <a:ext cx="9144000" cy="338554"/>
          </a:xfrm>
          <a:prstGeom prst="rect">
            <a:avLst/>
          </a:prstGeom>
          <a:solidFill>
            <a:schemeClr val="accent1">
              <a:lumMod val="50000"/>
            </a:schemeClr>
          </a:solidFill>
        </p:spPr>
        <p:txBody>
          <a:bodyPr wrap="square" rtlCol="0">
            <a:spAutoFit/>
          </a:bodyPr>
          <a:lstStyle/>
          <a:p>
            <a:pPr algn="ctr"/>
            <a:r>
              <a:rPr lang="en-US" sz="1600" dirty="0" smtClean="0">
                <a:solidFill>
                  <a:schemeClr val="bg1"/>
                </a:solidFill>
                <a:latin typeface="Times New Roman" panose="02020603050405020304" pitchFamily="18" charset="0"/>
                <a:cs typeface="Times New Roman" panose="02020603050405020304" pitchFamily="18" charset="0"/>
              </a:rPr>
              <a:t>Page </a:t>
            </a:r>
            <a:fld id="{B00E4F1D-AFA5-4F93-984F-DA2F40622FEE}" type="slidenum">
              <a:rPr lang="en-US" sz="1600" smtClean="0">
                <a:solidFill>
                  <a:schemeClr val="bg1"/>
                </a:solidFill>
                <a:latin typeface="Times New Roman" panose="02020603050405020304" pitchFamily="18" charset="0"/>
                <a:cs typeface="Times New Roman" panose="02020603050405020304" pitchFamily="18" charset="0"/>
              </a:rPr>
              <a:pPr algn="ctr"/>
              <a:t>11</a:t>
            </a:fld>
            <a:endParaRPr lang="en-US" sz="1600" dirty="0">
              <a:solidFill>
                <a:schemeClr val="bg1"/>
              </a:solidFill>
              <a:latin typeface="Times New Roman" panose="02020603050405020304" pitchFamily="18" charset="0"/>
              <a:cs typeface="Times New Roman" panose="02020603050405020304" pitchFamily="18" charset="0"/>
            </a:endParaRPr>
          </a:p>
        </p:txBody>
      </p:sp>
      <p:sp>
        <p:nvSpPr>
          <p:cNvPr id="7" name="Rectangle 2"/>
          <p:cNvSpPr>
            <a:spLocks noChangeArrowheads="1"/>
          </p:cNvSpPr>
          <p:nvPr/>
        </p:nvSpPr>
        <p:spPr bwMode="auto">
          <a:xfrm>
            <a:off x="304800" y="1260931"/>
            <a:ext cx="8534400" cy="5139869"/>
          </a:xfrm>
          <a:prstGeom prst="rect">
            <a:avLst/>
          </a:prstGeom>
          <a:noFill/>
          <a:ln w="9525">
            <a:noFill/>
            <a:miter lim="800000"/>
            <a:headEnd/>
            <a:tailEnd/>
          </a:ln>
        </p:spPr>
        <p:txBody>
          <a:bodyPr wrap="square">
            <a:spAutoFit/>
          </a:bodyPr>
          <a:lstStyle/>
          <a:p>
            <a:pPr>
              <a:lnSpc>
                <a:spcPct val="90000"/>
              </a:lnSpc>
              <a:spcBef>
                <a:spcPct val="50000"/>
              </a:spcBef>
              <a:buClrTx/>
              <a:buNone/>
            </a:pPr>
            <a:r>
              <a:rPr lang="en-US" sz="2400" b="0" dirty="0" smtClean="0">
                <a:solidFill>
                  <a:schemeClr val="tx2">
                    <a:lumMod val="75000"/>
                  </a:schemeClr>
                </a:solidFill>
                <a:latin typeface="Times New Roman" pitchFamily="18" charset="0"/>
                <a:cs typeface="Times New Roman" pitchFamily="18" charset="0"/>
              </a:rPr>
              <a:t>The </a:t>
            </a:r>
            <a:r>
              <a:rPr lang="en-US" sz="2400" b="0" dirty="0">
                <a:solidFill>
                  <a:schemeClr val="tx2">
                    <a:lumMod val="75000"/>
                  </a:schemeClr>
                </a:solidFill>
                <a:latin typeface="Times New Roman" pitchFamily="18" charset="0"/>
                <a:cs typeface="Times New Roman" pitchFamily="18" charset="0"/>
              </a:rPr>
              <a:t>department offers </a:t>
            </a:r>
            <a:r>
              <a:rPr lang="en-US" sz="2400" b="0" dirty="0" smtClean="0">
                <a:solidFill>
                  <a:schemeClr val="tx2">
                    <a:lumMod val="75000"/>
                  </a:schemeClr>
                </a:solidFill>
                <a:latin typeface="Times New Roman" pitchFamily="18" charset="0"/>
                <a:cs typeface="Times New Roman" pitchFamily="18" charset="0"/>
              </a:rPr>
              <a:t>3-hour </a:t>
            </a:r>
            <a:r>
              <a:rPr lang="en-US" sz="2400" b="0" dirty="0">
                <a:solidFill>
                  <a:schemeClr val="tx2">
                    <a:lumMod val="75000"/>
                  </a:schemeClr>
                </a:solidFill>
                <a:latin typeface="Times New Roman" pitchFamily="18" charset="0"/>
                <a:cs typeface="Times New Roman" pitchFamily="18" charset="0"/>
              </a:rPr>
              <a:t>mini-courses specifically covering:</a:t>
            </a:r>
          </a:p>
          <a:p>
            <a:pPr lvl="1">
              <a:lnSpc>
                <a:spcPct val="90000"/>
              </a:lnSpc>
              <a:spcBef>
                <a:spcPct val="50000"/>
              </a:spcBef>
              <a:buClrTx/>
              <a:buFont typeface="Arial" pitchFamily="34" charset="0"/>
              <a:buChar char="•"/>
            </a:pPr>
            <a:r>
              <a:rPr lang="en-US" sz="2400" b="0" dirty="0" smtClean="0">
                <a:solidFill>
                  <a:schemeClr val="tx2">
                    <a:lumMod val="75000"/>
                  </a:schemeClr>
                </a:solidFill>
                <a:latin typeface="Times New Roman" pitchFamily="18" charset="0"/>
                <a:cs typeface="Times New Roman" pitchFamily="18" charset="0"/>
              </a:rPr>
              <a:t> Religious, </a:t>
            </a:r>
            <a:r>
              <a:rPr lang="en-US" sz="2400" dirty="0" smtClean="0">
                <a:solidFill>
                  <a:schemeClr val="tx2">
                    <a:lumMod val="75000"/>
                  </a:schemeClr>
                </a:solidFill>
                <a:latin typeface="Times New Roman" pitchFamily="18" charset="0"/>
                <a:cs typeface="Times New Roman" pitchFamily="18" charset="0"/>
              </a:rPr>
              <a:t>Educational and Charitable</a:t>
            </a:r>
            <a:r>
              <a:rPr lang="en-US" sz="2400" b="0" dirty="0" smtClean="0">
                <a:solidFill>
                  <a:schemeClr val="tx2">
                    <a:lumMod val="75000"/>
                  </a:schemeClr>
                </a:solidFill>
                <a:latin typeface="Times New Roman" pitchFamily="18" charset="0"/>
                <a:cs typeface="Times New Roman" pitchFamily="18" charset="0"/>
              </a:rPr>
              <a:t> Exemptions </a:t>
            </a:r>
          </a:p>
          <a:p>
            <a:pPr lvl="1">
              <a:lnSpc>
                <a:spcPct val="90000"/>
              </a:lnSpc>
              <a:spcBef>
                <a:spcPct val="50000"/>
              </a:spcBef>
              <a:buClrTx/>
              <a:buFont typeface="Arial" pitchFamily="34" charset="0"/>
              <a:buChar char="•"/>
            </a:pPr>
            <a:r>
              <a:rPr lang="en-US" sz="2400" dirty="0" smtClean="0">
                <a:solidFill>
                  <a:schemeClr val="tx2">
                    <a:lumMod val="75000"/>
                  </a:schemeClr>
                </a:solidFill>
                <a:latin typeface="Times New Roman" pitchFamily="18" charset="0"/>
                <a:cs typeface="Times New Roman" pitchFamily="18" charset="0"/>
              </a:rPr>
              <a:t> Exemptions </a:t>
            </a:r>
            <a:r>
              <a:rPr lang="en-US" sz="2400" b="0" dirty="0" smtClean="0">
                <a:solidFill>
                  <a:schemeClr val="tx2">
                    <a:lumMod val="75000"/>
                  </a:schemeClr>
                </a:solidFill>
                <a:latin typeface="Times New Roman" pitchFamily="18" charset="0"/>
                <a:cs typeface="Times New Roman" pitchFamily="18" charset="0"/>
              </a:rPr>
              <a:t>and Tax Credits  </a:t>
            </a:r>
            <a:endParaRPr lang="en-US" sz="2400" b="0" dirty="0">
              <a:solidFill>
                <a:schemeClr val="tx2">
                  <a:lumMod val="75000"/>
                </a:schemeClr>
              </a:solidFill>
              <a:latin typeface="Times New Roman" pitchFamily="18" charset="0"/>
              <a:cs typeface="Times New Roman" pitchFamily="18" charset="0"/>
            </a:endParaRPr>
          </a:p>
          <a:p>
            <a:pPr lvl="1">
              <a:lnSpc>
                <a:spcPct val="90000"/>
              </a:lnSpc>
              <a:spcBef>
                <a:spcPct val="50000"/>
              </a:spcBef>
              <a:buClrTx/>
              <a:buFont typeface="Arial" pitchFamily="34" charset="0"/>
              <a:buChar char="•"/>
            </a:pPr>
            <a:r>
              <a:rPr lang="en-US" sz="2400" b="0" dirty="0" smtClean="0">
                <a:solidFill>
                  <a:schemeClr val="tx2">
                    <a:lumMod val="75000"/>
                  </a:schemeClr>
                </a:solidFill>
                <a:latin typeface="Times New Roman" pitchFamily="18" charset="0"/>
                <a:cs typeface="Times New Roman" pitchFamily="18" charset="0"/>
              </a:rPr>
              <a:t> Current </a:t>
            </a:r>
            <a:r>
              <a:rPr lang="en-US" sz="2400" b="0" dirty="0">
                <a:solidFill>
                  <a:schemeClr val="tx2">
                    <a:lumMod val="75000"/>
                  </a:schemeClr>
                </a:solidFill>
                <a:latin typeface="Times New Roman" pitchFamily="18" charset="0"/>
                <a:cs typeface="Times New Roman" pitchFamily="18" charset="0"/>
              </a:rPr>
              <a:t>Use</a:t>
            </a:r>
          </a:p>
          <a:p>
            <a:pPr lvl="1">
              <a:lnSpc>
                <a:spcPct val="90000"/>
              </a:lnSpc>
              <a:spcBef>
                <a:spcPct val="50000"/>
              </a:spcBef>
              <a:buClrTx/>
              <a:buFont typeface="Arial" pitchFamily="34" charset="0"/>
              <a:buChar char="•"/>
            </a:pPr>
            <a:r>
              <a:rPr lang="en-US" sz="2400" b="0" dirty="0" smtClean="0">
                <a:solidFill>
                  <a:schemeClr val="tx2">
                    <a:lumMod val="75000"/>
                  </a:schemeClr>
                </a:solidFill>
                <a:latin typeface="Times New Roman" pitchFamily="18" charset="0"/>
                <a:cs typeface="Times New Roman" pitchFamily="18" charset="0"/>
              </a:rPr>
              <a:t> Excavation </a:t>
            </a:r>
            <a:r>
              <a:rPr lang="en-US" sz="2400" b="0" dirty="0">
                <a:solidFill>
                  <a:schemeClr val="tx2">
                    <a:lumMod val="75000"/>
                  </a:schemeClr>
                </a:solidFill>
                <a:latin typeface="Times New Roman" pitchFamily="18" charset="0"/>
                <a:cs typeface="Times New Roman" pitchFamily="18" charset="0"/>
              </a:rPr>
              <a:t>Tax</a:t>
            </a:r>
          </a:p>
          <a:p>
            <a:pPr lvl="1">
              <a:lnSpc>
                <a:spcPct val="90000"/>
              </a:lnSpc>
              <a:spcBef>
                <a:spcPct val="50000"/>
              </a:spcBef>
              <a:buClrTx/>
              <a:buFont typeface="Arial" pitchFamily="34" charset="0"/>
              <a:buChar char="•"/>
            </a:pPr>
            <a:r>
              <a:rPr lang="en-US" sz="2400" b="0" dirty="0" smtClean="0">
                <a:solidFill>
                  <a:schemeClr val="tx2">
                    <a:lumMod val="75000"/>
                  </a:schemeClr>
                </a:solidFill>
                <a:latin typeface="Times New Roman" pitchFamily="18" charset="0"/>
                <a:cs typeface="Times New Roman" pitchFamily="18" charset="0"/>
              </a:rPr>
              <a:t> Timber and </a:t>
            </a:r>
            <a:r>
              <a:rPr lang="en-US" sz="2400" b="0" dirty="0">
                <a:solidFill>
                  <a:schemeClr val="tx2">
                    <a:lumMod val="75000"/>
                  </a:schemeClr>
                </a:solidFill>
                <a:latin typeface="Times New Roman" pitchFamily="18" charset="0"/>
                <a:cs typeface="Times New Roman" pitchFamily="18" charset="0"/>
              </a:rPr>
              <a:t>Excavation Tax combined</a:t>
            </a:r>
          </a:p>
          <a:p>
            <a:pPr marL="0" lvl="1">
              <a:lnSpc>
                <a:spcPct val="90000"/>
              </a:lnSpc>
              <a:spcBef>
                <a:spcPct val="50000"/>
              </a:spcBef>
              <a:buClr>
                <a:srgbClr val="FFFF00"/>
              </a:buClr>
              <a:buFont typeface="Wingdings 2" pitchFamily="18" charset="2"/>
              <a:buNone/>
            </a:pPr>
            <a:r>
              <a:rPr lang="en-US" sz="2400" dirty="0" smtClean="0">
                <a:solidFill>
                  <a:schemeClr val="tx2">
                    <a:lumMod val="75000"/>
                  </a:schemeClr>
                </a:solidFill>
                <a:latin typeface="Times New Roman" pitchFamily="18" charset="0"/>
                <a:cs typeface="Times New Roman" pitchFamily="18" charset="0"/>
              </a:rPr>
              <a:t>It is recommended that you take the comprehensive State Statute Part I and Part II classes.</a:t>
            </a:r>
            <a:endParaRPr lang="en-US" sz="2400" b="0" dirty="0" smtClean="0">
              <a:solidFill>
                <a:schemeClr val="tx2">
                  <a:lumMod val="75000"/>
                </a:schemeClr>
              </a:solidFill>
              <a:latin typeface="Times New Roman" pitchFamily="18" charset="0"/>
              <a:cs typeface="Times New Roman" pitchFamily="18" charset="0"/>
            </a:endParaRPr>
          </a:p>
          <a:p>
            <a:pPr marL="0" lvl="1">
              <a:lnSpc>
                <a:spcPct val="90000"/>
              </a:lnSpc>
              <a:spcBef>
                <a:spcPct val="50000"/>
              </a:spcBef>
              <a:buClr>
                <a:srgbClr val="FFFF00"/>
              </a:buClr>
              <a:buFont typeface="Wingdings 2" pitchFamily="18" charset="2"/>
              <a:buNone/>
            </a:pPr>
            <a:r>
              <a:rPr lang="en-US" sz="2400" b="0" dirty="0" smtClean="0">
                <a:solidFill>
                  <a:schemeClr val="tx2">
                    <a:lumMod val="75000"/>
                  </a:schemeClr>
                </a:solidFill>
                <a:latin typeface="Times New Roman" pitchFamily="18" charset="0"/>
                <a:cs typeface="Times New Roman" pitchFamily="18" charset="0"/>
              </a:rPr>
              <a:t>Current </a:t>
            </a:r>
            <a:r>
              <a:rPr lang="en-US" sz="2400" b="0" dirty="0">
                <a:solidFill>
                  <a:schemeClr val="tx2">
                    <a:lumMod val="75000"/>
                  </a:schemeClr>
                </a:solidFill>
                <a:latin typeface="Times New Roman" pitchFamily="18" charset="0"/>
                <a:cs typeface="Times New Roman" pitchFamily="18" charset="0"/>
              </a:rPr>
              <a:t>class </a:t>
            </a:r>
            <a:r>
              <a:rPr lang="en-US" sz="2400" b="0" dirty="0" smtClean="0">
                <a:solidFill>
                  <a:schemeClr val="tx2">
                    <a:lumMod val="75000"/>
                  </a:schemeClr>
                </a:solidFill>
                <a:latin typeface="Times New Roman" pitchFamily="18" charset="0"/>
                <a:cs typeface="Times New Roman" pitchFamily="18" charset="0"/>
              </a:rPr>
              <a:t>offerings can be found on the Department website </a:t>
            </a:r>
            <a:r>
              <a:rPr lang="en-US" sz="2400" dirty="0">
                <a:solidFill>
                  <a:schemeClr val="tx2">
                    <a:lumMod val="75000"/>
                  </a:schemeClr>
                </a:solidFill>
                <a:latin typeface="Times New Roman" pitchFamily="18" charset="0"/>
                <a:cs typeface="Times New Roman" pitchFamily="18" charset="0"/>
              </a:rPr>
              <a:t>at</a:t>
            </a:r>
            <a:r>
              <a:rPr lang="en-US" sz="2400" dirty="0" smtClean="0">
                <a:solidFill>
                  <a:schemeClr val="tx2">
                    <a:lumMod val="75000"/>
                  </a:schemeClr>
                </a:solidFill>
                <a:latin typeface="Times New Roman" pitchFamily="18" charset="0"/>
                <a:cs typeface="Times New Roman" pitchFamily="18" charset="0"/>
              </a:rPr>
              <a:t>: </a:t>
            </a:r>
            <a:r>
              <a:rPr lang="en-US" sz="2400" dirty="0" smtClean="0">
                <a:solidFill>
                  <a:schemeClr val="tx2">
                    <a:lumMod val="75000"/>
                  </a:schemeClr>
                </a:solidFill>
                <a:latin typeface="Times New Roman" pitchFamily="18" charset="0"/>
                <a:cs typeface="Times New Roman" pitchFamily="18" charset="0"/>
                <a:hlinkClick r:id="rId3"/>
              </a:rPr>
              <a:t>https</a:t>
            </a:r>
            <a:r>
              <a:rPr lang="en-US" sz="2400" dirty="0">
                <a:solidFill>
                  <a:schemeClr val="tx2">
                    <a:lumMod val="75000"/>
                  </a:schemeClr>
                </a:solidFill>
                <a:latin typeface="Times New Roman" pitchFamily="18" charset="0"/>
                <a:cs typeface="Times New Roman" pitchFamily="18" charset="0"/>
                <a:hlinkClick r:id="rId3"/>
              </a:rPr>
              <a:t>://</a:t>
            </a:r>
            <a:r>
              <a:rPr lang="en-US" sz="2400" dirty="0" smtClean="0">
                <a:solidFill>
                  <a:schemeClr val="tx2">
                    <a:lumMod val="75000"/>
                  </a:schemeClr>
                </a:solidFill>
                <a:latin typeface="Times New Roman" pitchFamily="18" charset="0"/>
                <a:cs typeface="Times New Roman" pitchFamily="18" charset="0"/>
                <a:hlinkClick r:id="rId3"/>
              </a:rPr>
              <a:t>www.revenue.nh.gov/mun-prop/property/education.htm</a:t>
            </a:r>
            <a:endParaRPr lang="en-US" sz="2400" dirty="0" smtClean="0">
              <a:solidFill>
                <a:schemeClr val="tx2">
                  <a:lumMod val="75000"/>
                </a:schemeClr>
              </a:solidFill>
              <a:latin typeface="Times New Roman" pitchFamily="18" charset="0"/>
              <a:cs typeface="Times New Roman" pitchFamily="18" charset="0"/>
            </a:endParaRPr>
          </a:p>
          <a:p>
            <a:pPr marL="0" lvl="1">
              <a:lnSpc>
                <a:spcPct val="90000"/>
              </a:lnSpc>
              <a:spcBef>
                <a:spcPct val="50000"/>
              </a:spcBef>
              <a:buClr>
                <a:srgbClr val="FFFF00"/>
              </a:buClr>
              <a:buFont typeface="Wingdings 2" pitchFamily="18" charset="2"/>
              <a:buNone/>
            </a:pPr>
            <a:endParaRPr lang="en-US" sz="2000" b="0" dirty="0">
              <a:solidFill>
                <a:schemeClr val="tx2">
                  <a:lumMod val="75000"/>
                </a:schemeClr>
              </a:solidFill>
              <a:latin typeface="Times New Roman" pitchFamily="18" charset="0"/>
              <a:cs typeface="Times New Roman" pitchFamily="18" charset="0"/>
            </a:endParaRPr>
          </a:p>
        </p:txBody>
      </p:sp>
      <p:sp>
        <p:nvSpPr>
          <p:cNvPr id="6" name="TextBox 5"/>
          <p:cNvSpPr txBox="1"/>
          <p:nvPr/>
        </p:nvSpPr>
        <p:spPr>
          <a:xfrm>
            <a:off x="0" y="0"/>
            <a:ext cx="9144000" cy="338554"/>
          </a:xfrm>
          <a:prstGeom prst="rect">
            <a:avLst/>
          </a:prstGeom>
          <a:solidFill>
            <a:schemeClr val="accent1">
              <a:lumMod val="75000"/>
            </a:schemeClr>
          </a:solidFill>
          <a:ln>
            <a:solidFill>
              <a:schemeClr val="accent1">
                <a:lumMod val="50000"/>
              </a:schemeClr>
            </a:solidFill>
          </a:ln>
        </p:spPr>
        <p:txBody>
          <a:bodyPr wrap="square" rtlCol="0">
            <a:spAutoFit/>
          </a:bodyPr>
          <a:lstStyle/>
          <a:p>
            <a:pPr algn="r">
              <a:defRPr/>
            </a:pPr>
            <a:r>
              <a:rPr lang="en-US" sz="1600" dirty="0" smtClean="0">
                <a:solidFill>
                  <a:schemeClr val="bg1"/>
                </a:solidFill>
                <a:latin typeface="Times New Roman" panose="02020603050405020304" pitchFamily="18" charset="0"/>
                <a:cs typeface="Times New Roman" panose="02020603050405020304" pitchFamily="18" charset="0"/>
              </a:rPr>
              <a:t>Sam Greene, Assistant Director, </a:t>
            </a:r>
            <a:r>
              <a:rPr lang="en-US" sz="1600" dirty="0">
                <a:solidFill>
                  <a:schemeClr val="bg1"/>
                </a:solidFill>
                <a:latin typeface="Times New Roman" panose="02020603050405020304" pitchFamily="18" charset="0"/>
                <a:cs typeface="Times New Roman" panose="02020603050405020304" pitchFamily="18" charset="0"/>
              </a:rPr>
              <a:t>Municipal and Property Division</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722870"/>
          </a:xfrm>
        </p:spPr>
        <p:txBody>
          <a:bodyPr>
            <a:normAutofit fontScale="90000"/>
          </a:bodyPr>
          <a:lstStyle/>
          <a:p>
            <a:r>
              <a:rPr lang="en-US" dirty="0" smtClean="0">
                <a:solidFill>
                  <a:schemeClr val="tx2">
                    <a:lumMod val="75000"/>
                  </a:schemeClr>
                </a:solidFill>
                <a:latin typeface="Times New Roman" pitchFamily="18" charset="0"/>
                <a:cs typeface="Times New Roman" pitchFamily="18" charset="0"/>
              </a:rPr>
              <a:t>Course Outline</a:t>
            </a:r>
            <a:endParaRPr lang="en-US" dirty="0">
              <a:solidFill>
                <a:schemeClr val="tx2">
                  <a:lumMod val="75000"/>
                </a:schemeClr>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1143000"/>
            <a:ext cx="8229600" cy="5105400"/>
          </a:xfrm>
        </p:spPr>
        <p:txBody>
          <a:bodyPr>
            <a:noAutofit/>
          </a:bodyPr>
          <a:lstStyle/>
          <a:p>
            <a:pPr>
              <a:buClrTx/>
              <a:buNone/>
              <a:defRPr/>
            </a:pPr>
            <a:r>
              <a:rPr lang="en-US" sz="2400" u="sng" dirty="0" smtClean="0">
                <a:solidFill>
                  <a:schemeClr val="tx2">
                    <a:lumMod val="75000"/>
                  </a:schemeClr>
                </a:solidFill>
                <a:latin typeface="Times New Roman" pitchFamily="18" charset="0"/>
                <a:cs typeface="Times New Roman" pitchFamily="18" charset="0"/>
              </a:rPr>
              <a:t>DUTIES OF THE</a:t>
            </a:r>
            <a:r>
              <a:rPr lang="en-US" sz="2400" dirty="0" smtClean="0">
                <a:solidFill>
                  <a:schemeClr val="tx2">
                    <a:lumMod val="75000"/>
                  </a:schemeClr>
                </a:solidFill>
                <a:latin typeface="Times New Roman" pitchFamily="18" charset="0"/>
                <a:cs typeface="Times New Roman" pitchFamily="18" charset="0"/>
              </a:rPr>
              <a:t>:</a:t>
            </a:r>
          </a:p>
          <a:p>
            <a:pPr lvl="1">
              <a:buClrTx/>
              <a:buFont typeface="Arial" pitchFamily="34" charset="0"/>
              <a:buChar char="•"/>
              <a:defRPr/>
            </a:pPr>
            <a:r>
              <a:rPr lang="en-US" sz="2400" dirty="0" smtClean="0">
                <a:solidFill>
                  <a:schemeClr val="tx2">
                    <a:lumMod val="75000"/>
                  </a:schemeClr>
                </a:solidFill>
                <a:latin typeface="Times New Roman" pitchFamily="18" charset="0"/>
                <a:cs typeface="Times New Roman" pitchFamily="18" charset="0"/>
              </a:rPr>
              <a:t> DRA Commissioner</a:t>
            </a:r>
          </a:p>
          <a:p>
            <a:pPr lvl="1">
              <a:buClrTx/>
              <a:buFont typeface="Arial" pitchFamily="34" charset="0"/>
              <a:buChar char="•"/>
              <a:defRPr/>
            </a:pPr>
            <a:r>
              <a:rPr lang="en-US" sz="2400" dirty="0" smtClean="0">
                <a:solidFill>
                  <a:schemeClr val="tx2">
                    <a:lumMod val="75000"/>
                  </a:schemeClr>
                </a:solidFill>
                <a:latin typeface="Times New Roman" pitchFamily="18" charset="0"/>
                <a:cs typeface="Times New Roman" pitchFamily="18" charset="0"/>
              </a:rPr>
              <a:t> DRA Municipal and Property Division</a:t>
            </a:r>
          </a:p>
          <a:p>
            <a:pPr lvl="1">
              <a:buClrTx/>
              <a:buFont typeface="Arial" pitchFamily="34" charset="0"/>
              <a:buChar char="•"/>
              <a:defRPr/>
            </a:pPr>
            <a:r>
              <a:rPr lang="en-US" sz="2400" dirty="0" smtClean="0">
                <a:solidFill>
                  <a:schemeClr val="tx2">
                    <a:lumMod val="75000"/>
                  </a:schemeClr>
                </a:solidFill>
                <a:latin typeface="Times New Roman" pitchFamily="18" charset="0"/>
                <a:cs typeface="Times New Roman" pitchFamily="18" charset="0"/>
              </a:rPr>
              <a:t> Assessing Standards Board (ASB)</a:t>
            </a:r>
          </a:p>
          <a:p>
            <a:pPr lvl="1">
              <a:buClrTx/>
              <a:buFont typeface="Arial" pitchFamily="34" charset="0"/>
              <a:buChar char="•"/>
              <a:defRPr/>
            </a:pPr>
            <a:r>
              <a:rPr lang="en-US" sz="2400" dirty="0" smtClean="0">
                <a:solidFill>
                  <a:schemeClr val="tx2">
                    <a:lumMod val="75000"/>
                  </a:schemeClr>
                </a:solidFill>
                <a:latin typeface="Times New Roman" pitchFamily="18" charset="0"/>
                <a:cs typeface="Times New Roman" pitchFamily="18" charset="0"/>
              </a:rPr>
              <a:t> </a:t>
            </a:r>
            <a:r>
              <a:rPr lang="en-US" sz="2400" dirty="0" smtClean="0">
                <a:solidFill>
                  <a:srgbClr val="002060"/>
                </a:solidFill>
                <a:latin typeface="Times New Roman" pitchFamily="18" charset="0"/>
                <a:cs typeface="Times New Roman" pitchFamily="18" charset="0"/>
              </a:rPr>
              <a:t>Current Use Board (CUB)</a:t>
            </a:r>
            <a:endParaRPr lang="en-US" sz="2400" dirty="0">
              <a:solidFill>
                <a:srgbClr val="002060"/>
              </a:solidFill>
              <a:latin typeface="Times New Roman" pitchFamily="18" charset="0"/>
              <a:cs typeface="Times New Roman" pitchFamily="18" charset="0"/>
            </a:endParaRPr>
          </a:p>
          <a:p>
            <a:pPr lvl="1">
              <a:buClrTx/>
              <a:buFont typeface="Arial" pitchFamily="34" charset="0"/>
              <a:buChar char="•"/>
              <a:defRPr/>
            </a:pPr>
            <a:r>
              <a:rPr lang="en-US" sz="2400" dirty="0" smtClean="0">
                <a:solidFill>
                  <a:schemeClr val="tx2">
                    <a:lumMod val="75000"/>
                  </a:schemeClr>
                </a:solidFill>
                <a:latin typeface="Times New Roman" pitchFamily="18" charset="0"/>
                <a:cs typeface="Times New Roman" pitchFamily="18" charset="0"/>
              </a:rPr>
              <a:t> Board of Tax and Land Appeals (BTLA)</a:t>
            </a:r>
          </a:p>
          <a:p>
            <a:pPr marL="457200" lvl="1" indent="0">
              <a:buClrTx/>
              <a:buNone/>
              <a:defRPr/>
            </a:pPr>
            <a:endParaRPr lang="en-US" sz="1200" dirty="0" smtClean="0">
              <a:solidFill>
                <a:schemeClr val="tx2">
                  <a:lumMod val="75000"/>
                </a:schemeClr>
              </a:solidFill>
              <a:latin typeface="Times New Roman" pitchFamily="18" charset="0"/>
              <a:cs typeface="Times New Roman" pitchFamily="18" charset="0"/>
            </a:endParaRPr>
          </a:p>
          <a:p>
            <a:pPr>
              <a:buClrTx/>
              <a:buNone/>
              <a:defRPr/>
            </a:pPr>
            <a:r>
              <a:rPr lang="en-US" sz="2400" u="sng" dirty="0" smtClean="0">
                <a:solidFill>
                  <a:schemeClr val="tx2">
                    <a:lumMod val="75000"/>
                  </a:schemeClr>
                </a:solidFill>
                <a:latin typeface="Times New Roman" pitchFamily="18" charset="0"/>
                <a:cs typeface="Times New Roman" pitchFamily="18" charset="0"/>
              </a:rPr>
              <a:t>GENERAL OVERVIEW OF</a:t>
            </a:r>
            <a:r>
              <a:rPr lang="en-US" sz="2400" dirty="0" smtClean="0">
                <a:solidFill>
                  <a:schemeClr val="tx2">
                    <a:lumMod val="75000"/>
                  </a:schemeClr>
                </a:solidFill>
                <a:latin typeface="Times New Roman" pitchFamily="18" charset="0"/>
                <a:cs typeface="Times New Roman" pitchFamily="18" charset="0"/>
              </a:rPr>
              <a:t>:</a:t>
            </a:r>
          </a:p>
          <a:p>
            <a:pPr lvl="1">
              <a:buClrTx/>
              <a:buFont typeface="Arial" pitchFamily="34" charset="0"/>
              <a:buChar char="•"/>
              <a:defRPr/>
            </a:pPr>
            <a:r>
              <a:rPr lang="en-US" sz="2400" dirty="0" smtClean="0">
                <a:solidFill>
                  <a:schemeClr val="tx2">
                    <a:lumMod val="75000"/>
                  </a:schemeClr>
                </a:solidFill>
                <a:latin typeface="Times New Roman" pitchFamily="18" charset="0"/>
                <a:cs typeface="Times New Roman" pitchFamily="18" charset="0"/>
              </a:rPr>
              <a:t> Municipal Property Assessment</a:t>
            </a:r>
          </a:p>
          <a:p>
            <a:pPr lvl="1">
              <a:buClrTx/>
              <a:buFont typeface="Arial" pitchFamily="34" charset="0"/>
              <a:buChar char="•"/>
              <a:defRPr/>
            </a:pPr>
            <a:r>
              <a:rPr lang="en-US" sz="2400" dirty="0" smtClean="0">
                <a:solidFill>
                  <a:schemeClr val="tx2">
                    <a:lumMod val="75000"/>
                  </a:schemeClr>
                </a:solidFill>
                <a:latin typeface="Times New Roman" pitchFamily="18" charset="0"/>
                <a:cs typeface="Times New Roman" pitchFamily="18" charset="0"/>
              </a:rPr>
              <a:t> Current Use Assessment </a:t>
            </a:r>
          </a:p>
          <a:p>
            <a:pPr lvl="1">
              <a:buClrTx/>
              <a:buFont typeface="Arial" pitchFamily="34" charset="0"/>
              <a:buChar char="•"/>
              <a:defRPr/>
            </a:pPr>
            <a:r>
              <a:rPr lang="en-US" sz="2400" dirty="0" smtClean="0">
                <a:solidFill>
                  <a:schemeClr val="tx2">
                    <a:lumMod val="75000"/>
                  </a:schemeClr>
                </a:solidFill>
                <a:latin typeface="Times New Roman" pitchFamily="18" charset="0"/>
                <a:cs typeface="Times New Roman" pitchFamily="18" charset="0"/>
              </a:rPr>
              <a:t> Assessment of the Yield Tax and Excavation Tax</a:t>
            </a:r>
          </a:p>
          <a:p>
            <a:pPr lvl="1">
              <a:buFont typeface="Arial" pitchFamily="34" charset="0"/>
              <a:buChar char="•"/>
              <a:defRPr/>
            </a:pPr>
            <a:r>
              <a:rPr lang="en-US" sz="2400" dirty="0" smtClean="0">
                <a:solidFill>
                  <a:schemeClr val="tx2">
                    <a:lumMod val="75000"/>
                  </a:schemeClr>
                </a:solidFill>
                <a:latin typeface="Times New Roman" pitchFamily="18" charset="0"/>
                <a:cs typeface="Times New Roman" pitchFamily="18" charset="0"/>
              </a:rPr>
              <a:t> Tax Rate Setting Process</a:t>
            </a:r>
            <a:endParaRPr lang="en-US" sz="2400" dirty="0">
              <a:solidFill>
                <a:schemeClr val="tx2">
                  <a:lumMod val="75000"/>
                </a:schemeClr>
              </a:solidFill>
              <a:latin typeface="Times New Roman" pitchFamily="18" charset="0"/>
              <a:cs typeface="Times New Roman" pitchFamily="18" charset="0"/>
            </a:endParaRPr>
          </a:p>
        </p:txBody>
      </p:sp>
      <p:sp>
        <p:nvSpPr>
          <p:cNvPr id="5" name="TextBox 4"/>
          <p:cNvSpPr txBox="1"/>
          <p:nvPr/>
        </p:nvSpPr>
        <p:spPr>
          <a:xfrm>
            <a:off x="0" y="6519446"/>
            <a:ext cx="9144000" cy="338554"/>
          </a:xfrm>
          <a:prstGeom prst="rect">
            <a:avLst/>
          </a:prstGeom>
          <a:solidFill>
            <a:schemeClr val="accent1">
              <a:lumMod val="50000"/>
            </a:schemeClr>
          </a:solidFill>
        </p:spPr>
        <p:txBody>
          <a:bodyPr wrap="square" rtlCol="0">
            <a:spAutoFit/>
          </a:bodyPr>
          <a:lstStyle/>
          <a:p>
            <a:pPr algn="ctr"/>
            <a:r>
              <a:rPr lang="en-US" sz="1600" dirty="0" smtClean="0">
                <a:solidFill>
                  <a:schemeClr val="bg1"/>
                </a:solidFill>
                <a:latin typeface="Times New Roman" panose="02020603050405020304" pitchFamily="18" charset="0"/>
                <a:cs typeface="Times New Roman" panose="02020603050405020304" pitchFamily="18" charset="0"/>
              </a:rPr>
              <a:t>Page </a:t>
            </a:r>
            <a:fld id="{B00E4F1D-AFA5-4F93-984F-DA2F40622FEE}" type="slidenum">
              <a:rPr lang="en-US" sz="1600" smtClean="0">
                <a:solidFill>
                  <a:schemeClr val="bg1"/>
                </a:solidFill>
                <a:latin typeface="Times New Roman" panose="02020603050405020304" pitchFamily="18" charset="0"/>
                <a:cs typeface="Times New Roman" panose="02020603050405020304" pitchFamily="18" charset="0"/>
              </a:rPr>
              <a:pPr algn="ctr"/>
              <a:t>12</a:t>
            </a:fld>
            <a:endParaRPr lang="en-US" sz="1600" dirty="0">
              <a:solidFill>
                <a:schemeClr val="bg1"/>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0" y="0"/>
            <a:ext cx="9144000" cy="338554"/>
          </a:xfrm>
          <a:prstGeom prst="rect">
            <a:avLst/>
          </a:prstGeom>
          <a:solidFill>
            <a:schemeClr val="accent1">
              <a:lumMod val="75000"/>
            </a:schemeClr>
          </a:solidFill>
          <a:ln>
            <a:solidFill>
              <a:schemeClr val="accent1">
                <a:lumMod val="50000"/>
              </a:schemeClr>
            </a:solidFill>
          </a:ln>
        </p:spPr>
        <p:txBody>
          <a:bodyPr wrap="square" rtlCol="0">
            <a:spAutoFit/>
          </a:bodyPr>
          <a:lstStyle/>
          <a:p>
            <a:pPr algn="r">
              <a:defRPr/>
            </a:pPr>
            <a:r>
              <a:rPr lang="en-US" sz="1600" dirty="0" smtClean="0">
                <a:solidFill>
                  <a:schemeClr val="bg1"/>
                </a:solidFill>
                <a:latin typeface="Times New Roman" panose="02020603050405020304" pitchFamily="18" charset="0"/>
                <a:cs typeface="Times New Roman" panose="02020603050405020304" pitchFamily="18" charset="0"/>
              </a:rPr>
              <a:t>Sam Greene, Assistant Director, </a:t>
            </a:r>
            <a:r>
              <a:rPr lang="en-US" sz="1600" dirty="0">
                <a:solidFill>
                  <a:schemeClr val="bg1"/>
                </a:solidFill>
                <a:latin typeface="Times New Roman" panose="02020603050405020304" pitchFamily="18" charset="0"/>
                <a:cs typeface="Times New Roman" panose="02020603050405020304" pitchFamily="18" charset="0"/>
              </a:rPr>
              <a:t>Municipal and Property Division</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Autofit/>
          </a:bodyPr>
          <a:lstStyle/>
          <a:p>
            <a:r>
              <a:rPr lang="en-US" sz="4000" dirty="0" smtClean="0">
                <a:solidFill>
                  <a:schemeClr val="tx2">
                    <a:lumMod val="75000"/>
                  </a:schemeClr>
                </a:solidFill>
                <a:latin typeface="Times New Roman" pitchFamily="18" charset="0"/>
                <a:cs typeface="Times New Roman" pitchFamily="18" charset="0"/>
              </a:rPr>
              <a:t>Summary of the Commissioner’s Duties Pertaining To:</a:t>
            </a:r>
            <a:endParaRPr lang="en-US" sz="4000" dirty="0">
              <a:solidFill>
                <a:schemeClr val="tx2">
                  <a:lumMod val="75000"/>
                </a:schemeClr>
              </a:solidFill>
              <a:latin typeface="Times New Roman" pitchFamily="18" charset="0"/>
              <a:cs typeface="Times New Roman" pitchFamily="18" charset="0"/>
            </a:endParaRPr>
          </a:p>
        </p:txBody>
      </p:sp>
      <p:sp>
        <p:nvSpPr>
          <p:cNvPr id="3" name="Content Placeholder 2"/>
          <p:cNvSpPr>
            <a:spLocks noGrp="1"/>
          </p:cNvSpPr>
          <p:nvPr>
            <p:ph idx="1"/>
          </p:nvPr>
        </p:nvSpPr>
        <p:spPr>
          <a:xfrm>
            <a:off x="304800" y="1752600"/>
            <a:ext cx="8534400" cy="4114800"/>
          </a:xfrm>
        </p:spPr>
        <p:txBody>
          <a:bodyPr>
            <a:normAutofit/>
          </a:bodyPr>
          <a:lstStyle/>
          <a:p>
            <a:pPr lvl="1">
              <a:buClr>
                <a:srgbClr val="002060"/>
              </a:buClr>
              <a:buFont typeface="Arial" pitchFamily="34" charset="0"/>
              <a:buChar char="•"/>
              <a:defRPr/>
            </a:pPr>
            <a:r>
              <a:rPr lang="en-US" sz="2400" dirty="0" smtClean="0">
                <a:solidFill>
                  <a:schemeClr val="tx2">
                    <a:lumMod val="75000"/>
                  </a:schemeClr>
                </a:solidFill>
                <a:latin typeface="Times New Roman" pitchFamily="18" charset="0"/>
                <a:cs typeface="Times New Roman" pitchFamily="18" charset="0"/>
              </a:rPr>
              <a:t>Administration of assessment and taxation laws</a:t>
            </a:r>
          </a:p>
          <a:p>
            <a:pPr lvl="1">
              <a:buClr>
                <a:srgbClr val="002060"/>
              </a:buClr>
              <a:buFont typeface="Arial" pitchFamily="34" charset="0"/>
              <a:buChar char="•"/>
              <a:defRPr/>
            </a:pPr>
            <a:r>
              <a:rPr lang="en-US" sz="2400" dirty="0" smtClean="0">
                <a:solidFill>
                  <a:schemeClr val="tx2">
                    <a:lumMod val="75000"/>
                  </a:schemeClr>
                </a:solidFill>
                <a:latin typeface="Times New Roman" pitchFamily="18" charset="0"/>
                <a:cs typeface="Times New Roman" pitchFamily="18" charset="0"/>
              </a:rPr>
              <a:t>Assessing personnel and contracts</a:t>
            </a:r>
          </a:p>
          <a:p>
            <a:pPr lvl="1">
              <a:buClr>
                <a:srgbClr val="002060"/>
              </a:buClr>
              <a:buFont typeface="Arial" pitchFamily="34" charset="0"/>
              <a:buChar char="•"/>
              <a:defRPr/>
            </a:pPr>
            <a:r>
              <a:rPr lang="en-US" sz="2400" dirty="0" smtClean="0">
                <a:solidFill>
                  <a:schemeClr val="tx2">
                    <a:lumMod val="75000"/>
                  </a:schemeClr>
                </a:solidFill>
                <a:latin typeface="Times New Roman" pitchFamily="18" charset="0"/>
                <a:cs typeface="Times New Roman" pitchFamily="18" charset="0"/>
              </a:rPr>
              <a:t>Assessing Standards Board (ASB)</a:t>
            </a:r>
          </a:p>
          <a:p>
            <a:pPr lvl="1">
              <a:buClr>
                <a:srgbClr val="002060"/>
              </a:buClr>
              <a:buFont typeface="Arial" pitchFamily="34" charset="0"/>
              <a:buChar char="•"/>
              <a:defRPr/>
            </a:pPr>
            <a:r>
              <a:rPr lang="en-US" sz="2400" dirty="0">
                <a:solidFill>
                  <a:schemeClr val="tx2">
                    <a:lumMod val="75000"/>
                  </a:schemeClr>
                </a:solidFill>
                <a:latin typeface="Times New Roman" pitchFamily="18" charset="0"/>
                <a:cs typeface="Times New Roman" pitchFamily="18" charset="0"/>
              </a:rPr>
              <a:t>Current Use Board (CUB)</a:t>
            </a:r>
          </a:p>
          <a:p>
            <a:pPr lvl="1">
              <a:buClr>
                <a:srgbClr val="002060"/>
              </a:buClr>
              <a:buFont typeface="Arial" pitchFamily="34" charset="0"/>
              <a:buChar char="•"/>
              <a:defRPr/>
            </a:pPr>
            <a:r>
              <a:rPr lang="en-US" sz="2400" dirty="0" smtClean="0">
                <a:solidFill>
                  <a:schemeClr val="tx2">
                    <a:lumMod val="75000"/>
                  </a:schemeClr>
                </a:solidFill>
                <a:latin typeface="Times New Roman" pitchFamily="18" charset="0"/>
                <a:cs typeface="Times New Roman" pitchFamily="18" charset="0"/>
              </a:rPr>
              <a:t>Department and administratively attached board rules:</a:t>
            </a:r>
          </a:p>
          <a:p>
            <a:pPr lvl="2">
              <a:buFont typeface="Times New Roman" pitchFamily="18" charset="0"/>
              <a:buChar char="-"/>
            </a:pPr>
            <a:r>
              <a:rPr lang="en-US" dirty="0" smtClean="0">
                <a:solidFill>
                  <a:schemeClr val="tx2">
                    <a:lumMod val="75000"/>
                  </a:schemeClr>
                </a:solidFill>
                <a:latin typeface="Times New Roman" pitchFamily="18" charset="0"/>
                <a:cs typeface="Times New Roman" pitchFamily="18" charset="0"/>
              </a:rPr>
              <a:t>Rev 400 Credits and Exemptions from Property Taxes </a:t>
            </a:r>
          </a:p>
          <a:p>
            <a:pPr lvl="2">
              <a:buFont typeface="Times New Roman" pitchFamily="18" charset="0"/>
              <a:buChar char="-"/>
            </a:pPr>
            <a:r>
              <a:rPr lang="en-US" dirty="0" smtClean="0">
                <a:solidFill>
                  <a:schemeClr val="tx2">
                    <a:lumMod val="75000"/>
                  </a:schemeClr>
                </a:solidFill>
                <a:latin typeface="Times New Roman" pitchFamily="18" charset="0"/>
                <a:cs typeface="Times New Roman" pitchFamily="18" charset="0"/>
              </a:rPr>
              <a:t>Rev 600 Property Appraisal</a:t>
            </a:r>
          </a:p>
          <a:p>
            <a:pPr lvl="2">
              <a:buFont typeface="Times New Roman" pitchFamily="18" charset="0"/>
              <a:buChar char="-"/>
            </a:pPr>
            <a:r>
              <a:rPr lang="en-US" dirty="0" err="1" smtClean="0">
                <a:solidFill>
                  <a:schemeClr val="tx2">
                    <a:lumMod val="75000"/>
                  </a:schemeClr>
                </a:solidFill>
                <a:latin typeface="Times New Roman" pitchFamily="18" charset="0"/>
                <a:cs typeface="Times New Roman" pitchFamily="18" charset="0"/>
              </a:rPr>
              <a:t>Asb</a:t>
            </a:r>
            <a:r>
              <a:rPr lang="en-US" dirty="0" smtClean="0">
                <a:solidFill>
                  <a:schemeClr val="tx2">
                    <a:lumMod val="75000"/>
                  </a:schemeClr>
                </a:solidFill>
                <a:latin typeface="Times New Roman" pitchFamily="18" charset="0"/>
                <a:cs typeface="Times New Roman" pitchFamily="18" charset="0"/>
              </a:rPr>
              <a:t> 300 Certification of Assessors</a:t>
            </a:r>
          </a:p>
          <a:p>
            <a:pPr lvl="2">
              <a:buFont typeface="Times New Roman" pitchFamily="18" charset="0"/>
              <a:buChar char="-"/>
            </a:pPr>
            <a:r>
              <a:rPr lang="en-US" dirty="0" smtClean="0">
                <a:solidFill>
                  <a:schemeClr val="tx2">
                    <a:lumMod val="75000"/>
                  </a:schemeClr>
                </a:solidFill>
                <a:latin typeface="Times New Roman" pitchFamily="18" charset="0"/>
                <a:cs typeface="Times New Roman" pitchFamily="18" charset="0"/>
              </a:rPr>
              <a:t>Cub 300 Criteria for Open Space Current Use Assessment</a:t>
            </a:r>
          </a:p>
        </p:txBody>
      </p:sp>
      <p:sp>
        <p:nvSpPr>
          <p:cNvPr id="5" name="TextBox 4"/>
          <p:cNvSpPr txBox="1"/>
          <p:nvPr/>
        </p:nvSpPr>
        <p:spPr>
          <a:xfrm>
            <a:off x="0" y="6519446"/>
            <a:ext cx="9144000" cy="338554"/>
          </a:xfrm>
          <a:prstGeom prst="rect">
            <a:avLst/>
          </a:prstGeom>
          <a:solidFill>
            <a:schemeClr val="accent1">
              <a:lumMod val="50000"/>
            </a:schemeClr>
          </a:solidFill>
        </p:spPr>
        <p:txBody>
          <a:bodyPr wrap="square" rtlCol="0">
            <a:spAutoFit/>
          </a:bodyPr>
          <a:lstStyle/>
          <a:p>
            <a:pPr algn="ctr"/>
            <a:r>
              <a:rPr lang="en-US" sz="1600" dirty="0" smtClean="0">
                <a:solidFill>
                  <a:schemeClr val="bg1"/>
                </a:solidFill>
                <a:latin typeface="Times New Roman" panose="02020603050405020304" pitchFamily="18" charset="0"/>
                <a:cs typeface="Times New Roman" panose="02020603050405020304" pitchFamily="18" charset="0"/>
              </a:rPr>
              <a:t>Page </a:t>
            </a:r>
            <a:fld id="{B00E4F1D-AFA5-4F93-984F-DA2F40622FEE}" type="slidenum">
              <a:rPr lang="en-US" sz="1600" smtClean="0">
                <a:solidFill>
                  <a:schemeClr val="bg1"/>
                </a:solidFill>
                <a:latin typeface="Times New Roman" panose="02020603050405020304" pitchFamily="18" charset="0"/>
                <a:cs typeface="Times New Roman" panose="02020603050405020304" pitchFamily="18" charset="0"/>
              </a:rPr>
              <a:pPr algn="ctr"/>
              <a:t>13</a:t>
            </a:fld>
            <a:endParaRPr lang="en-US" sz="1600" dirty="0">
              <a:solidFill>
                <a:schemeClr val="bg1"/>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0" y="0"/>
            <a:ext cx="9144000" cy="338554"/>
          </a:xfrm>
          <a:prstGeom prst="rect">
            <a:avLst/>
          </a:prstGeom>
          <a:solidFill>
            <a:schemeClr val="accent1">
              <a:lumMod val="75000"/>
            </a:schemeClr>
          </a:solidFill>
          <a:ln>
            <a:solidFill>
              <a:schemeClr val="accent1">
                <a:lumMod val="50000"/>
              </a:schemeClr>
            </a:solidFill>
          </a:ln>
        </p:spPr>
        <p:txBody>
          <a:bodyPr wrap="square" rtlCol="0">
            <a:spAutoFit/>
          </a:bodyPr>
          <a:lstStyle/>
          <a:p>
            <a:pPr algn="r">
              <a:defRPr/>
            </a:pPr>
            <a:r>
              <a:rPr lang="en-US" sz="1600" dirty="0" smtClean="0">
                <a:solidFill>
                  <a:schemeClr val="bg1"/>
                </a:solidFill>
                <a:latin typeface="Times New Roman" panose="02020603050405020304" pitchFamily="18" charset="0"/>
                <a:cs typeface="Times New Roman" panose="02020603050405020304" pitchFamily="18" charset="0"/>
              </a:rPr>
              <a:t>Sam Greene, Assistant Director, </a:t>
            </a:r>
            <a:r>
              <a:rPr lang="en-US" sz="1600" dirty="0">
                <a:solidFill>
                  <a:schemeClr val="bg1"/>
                </a:solidFill>
                <a:latin typeface="Times New Roman" panose="02020603050405020304" pitchFamily="18" charset="0"/>
                <a:cs typeface="Times New Roman" panose="02020603050405020304" pitchFamily="18" charset="0"/>
              </a:rPr>
              <a:t>Municipal and Property Division</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686800" cy="1143000"/>
          </a:xfrm>
        </p:spPr>
        <p:txBody>
          <a:bodyPr>
            <a:noAutofit/>
          </a:bodyPr>
          <a:lstStyle/>
          <a:p>
            <a:pPr lvl="1" algn="ctr"/>
            <a:r>
              <a:rPr lang="en-US" sz="4000" dirty="0" smtClean="0">
                <a:solidFill>
                  <a:schemeClr val="tx2">
                    <a:lumMod val="75000"/>
                  </a:schemeClr>
                </a:solidFill>
                <a:latin typeface="Times New Roman" pitchFamily="18" charset="0"/>
                <a:cs typeface="Times New Roman" pitchFamily="18" charset="0"/>
              </a:rPr>
              <a:t>RSA 21-J:3 Duties of Commissioner</a:t>
            </a:r>
            <a:br>
              <a:rPr lang="en-US" sz="4000" dirty="0" smtClean="0">
                <a:solidFill>
                  <a:schemeClr val="tx2">
                    <a:lumMod val="75000"/>
                  </a:schemeClr>
                </a:solidFill>
                <a:latin typeface="Times New Roman" pitchFamily="18" charset="0"/>
                <a:cs typeface="Times New Roman" pitchFamily="18" charset="0"/>
              </a:rPr>
            </a:br>
            <a:r>
              <a:rPr lang="en-US" sz="2400" dirty="0" smtClean="0">
                <a:solidFill>
                  <a:schemeClr val="tx2">
                    <a:lumMod val="75000"/>
                  </a:schemeClr>
                </a:solidFill>
                <a:latin typeface="Times New Roman" pitchFamily="18" charset="0"/>
                <a:cs typeface="Times New Roman" pitchFamily="18" charset="0"/>
              </a:rPr>
              <a:t>(Summarized)</a:t>
            </a:r>
            <a:endParaRPr lang="en-US" sz="2400" dirty="0">
              <a:solidFill>
                <a:schemeClr val="tx2">
                  <a:lumMod val="75000"/>
                </a:schemeClr>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1646237"/>
            <a:ext cx="8229600" cy="4525963"/>
          </a:xfrm>
        </p:spPr>
        <p:txBody>
          <a:bodyPr>
            <a:normAutofit fontScale="92500" lnSpcReduction="20000"/>
          </a:bodyPr>
          <a:lstStyle/>
          <a:p>
            <a:pPr marL="346075" indent="-346075">
              <a:lnSpc>
                <a:spcPct val="110000"/>
              </a:lnSpc>
              <a:buClr>
                <a:srgbClr val="002060"/>
              </a:buClr>
            </a:pPr>
            <a:r>
              <a:rPr lang="en-US" sz="2600" dirty="0" smtClean="0">
                <a:solidFill>
                  <a:schemeClr val="tx2">
                    <a:lumMod val="75000"/>
                  </a:schemeClr>
                </a:solidFill>
                <a:latin typeface="Times New Roman" pitchFamily="18" charset="0"/>
                <a:cs typeface="Times New Roman" pitchFamily="18" charset="0"/>
              </a:rPr>
              <a:t>Exercise general supervision over the administration of the assessment and taxation laws of the state and over all assessing officers in the performance of their duties</a:t>
            </a:r>
          </a:p>
          <a:p>
            <a:pPr>
              <a:lnSpc>
                <a:spcPct val="110000"/>
              </a:lnSpc>
              <a:buClr>
                <a:srgbClr val="002060"/>
              </a:buClr>
            </a:pPr>
            <a:r>
              <a:rPr lang="en-US" sz="2600" dirty="0" smtClean="0">
                <a:solidFill>
                  <a:schemeClr val="tx2">
                    <a:lumMod val="75000"/>
                  </a:schemeClr>
                </a:solidFill>
                <a:latin typeface="Times New Roman" pitchFamily="18" charset="0"/>
                <a:cs typeface="Times New Roman" pitchFamily="18" charset="0"/>
              </a:rPr>
              <a:t>Assure review the accuracy of appraisals by inspection, evaluation, and testing, in whole or in part, of data collected by the appraisers</a:t>
            </a:r>
          </a:p>
          <a:p>
            <a:pPr marL="0" indent="0">
              <a:buNone/>
            </a:pPr>
            <a:r>
              <a:rPr lang="en-US" sz="2600" dirty="0"/>
              <a:t> </a:t>
            </a:r>
          </a:p>
          <a:p>
            <a:pPr marL="0" indent="0">
              <a:buNone/>
            </a:pPr>
            <a:r>
              <a:rPr lang="en-US" sz="2600" dirty="0" smtClean="0">
                <a:solidFill>
                  <a:schemeClr val="tx2">
                    <a:lumMod val="75000"/>
                  </a:schemeClr>
                </a:solidFill>
                <a:latin typeface="Times New Roman" panose="02020603050405020304" pitchFamily="18" charset="0"/>
                <a:cs typeface="Times New Roman" panose="02020603050405020304" pitchFamily="18" charset="0"/>
              </a:rPr>
              <a:t>Rev </a:t>
            </a:r>
            <a:r>
              <a:rPr lang="en-US" sz="2600" dirty="0">
                <a:solidFill>
                  <a:schemeClr val="tx2">
                    <a:lumMod val="75000"/>
                  </a:schemeClr>
                </a:solidFill>
                <a:latin typeface="Times New Roman" panose="02020603050405020304" pitchFamily="18" charset="0"/>
                <a:cs typeface="Times New Roman" panose="02020603050405020304" pitchFamily="18" charset="0"/>
              </a:rPr>
              <a:t>601.36  “Municipal assessing officials” means those charged by law with the duty of assessing taxes and being the:</a:t>
            </a:r>
          </a:p>
          <a:p>
            <a:pPr marL="0" indent="0" defTabSz="457200">
              <a:buNone/>
            </a:pPr>
            <a:r>
              <a:rPr lang="en-US" sz="2600" dirty="0">
                <a:solidFill>
                  <a:schemeClr val="tx2">
                    <a:lumMod val="75000"/>
                  </a:schemeClr>
                </a:solidFill>
                <a:latin typeface="Times New Roman" panose="02020603050405020304" pitchFamily="18" charset="0"/>
                <a:cs typeface="Times New Roman" panose="02020603050405020304" pitchFamily="18" charset="0"/>
              </a:rPr>
              <a:t>	</a:t>
            </a:r>
            <a:r>
              <a:rPr lang="en-US" sz="2600" dirty="0" smtClean="0">
                <a:solidFill>
                  <a:schemeClr val="tx2">
                    <a:lumMod val="75000"/>
                  </a:schemeClr>
                </a:solidFill>
                <a:latin typeface="Times New Roman" panose="02020603050405020304" pitchFamily="18" charset="0"/>
                <a:cs typeface="Times New Roman" panose="02020603050405020304" pitchFamily="18" charset="0"/>
              </a:rPr>
              <a:t>(</a:t>
            </a:r>
            <a:r>
              <a:rPr lang="en-US" sz="2600" dirty="0">
                <a:solidFill>
                  <a:schemeClr val="tx2">
                    <a:lumMod val="75000"/>
                  </a:schemeClr>
                </a:solidFill>
                <a:latin typeface="Times New Roman" panose="02020603050405020304" pitchFamily="18" charset="0"/>
                <a:cs typeface="Times New Roman" panose="02020603050405020304" pitchFamily="18" charset="0"/>
              </a:rPr>
              <a:t>a)  Governing body of a municipality;</a:t>
            </a:r>
          </a:p>
          <a:p>
            <a:pPr marL="0" indent="0" defTabSz="457200">
              <a:buNone/>
            </a:pPr>
            <a:r>
              <a:rPr lang="en-US" sz="2600" dirty="0">
                <a:solidFill>
                  <a:schemeClr val="tx2">
                    <a:lumMod val="75000"/>
                  </a:schemeClr>
                </a:solidFill>
                <a:latin typeface="Times New Roman" panose="02020603050405020304" pitchFamily="18" charset="0"/>
                <a:cs typeface="Times New Roman" panose="02020603050405020304" pitchFamily="18" charset="0"/>
              </a:rPr>
              <a:t>	(b)  Board of assessors or selectmen of a municipality; or</a:t>
            </a:r>
          </a:p>
          <a:p>
            <a:pPr marL="0" indent="0" defTabSz="457200">
              <a:buNone/>
            </a:pPr>
            <a:r>
              <a:rPr lang="en-US" sz="2600" dirty="0">
                <a:solidFill>
                  <a:schemeClr val="tx2">
                    <a:lumMod val="75000"/>
                  </a:schemeClr>
                </a:solidFill>
                <a:latin typeface="Times New Roman" panose="02020603050405020304" pitchFamily="18" charset="0"/>
                <a:cs typeface="Times New Roman" panose="02020603050405020304" pitchFamily="18" charset="0"/>
              </a:rPr>
              <a:t>	(c)  County commissioners of an unincorporated place.</a:t>
            </a:r>
          </a:p>
          <a:p>
            <a:pPr marL="0" indent="0">
              <a:buNone/>
            </a:pPr>
            <a:endParaRPr lang="en-US" sz="2600" dirty="0">
              <a:solidFill>
                <a:schemeClr val="tx2">
                  <a:lumMod val="75000"/>
                </a:schemeClr>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0" y="6519446"/>
            <a:ext cx="9144000" cy="338554"/>
          </a:xfrm>
          <a:prstGeom prst="rect">
            <a:avLst/>
          </a:prstGeom>
          <a:solidFill>
            <a:schemeClr val="accent1">
              <a:lumMod val="50000"/>
            </a:schemeClr>
          </a:solidFill>
        </p:spPr>
        <p:txBody>
          <a:bodyPr wrap="square" rtlCol="0">
            <a:spAutoFit/>
          </a:bodyPr>
          <a:lstStyle/>
          <a:p>
            <a:pPr algn="ctr"/>
            <a:r>
              <a:rPr lang="en-US" sz="1600" dirty="0" smtClean="0">
                <a:solidFill>
                  <a:schemeClr val="bg1"/>
                </a:solidFill>
                <a:latin typeface="Times New Roman" panose="02020603050405020304" pitchFamily="18" charset="0"/>
                <a:cs typeface="Times New Roman" panose="02020603050405020304" pitchFamily="18" charset="0"/>
              </a:rPr>
              <a:t>Page </a:t>
            </a:r>
            <a:fld id="{B00E4F1D-AFA5-4F93-984F-DA2F40622FEE}" type="slidenum">
              <a:rPr lang="en-US" sz="1600" smtClean="0">
                <a:solidFill>
                  <a:schemeClr val="bg1"/>
                </a:solidFill>
                <a:latin typeface="Times New Roman" panose="02020603050405020304" pitchFamily="18" charset="0"/>
                <a:cs typeface="Times New Roman" panose="02020603050405020304" pitchFamily="18" charset="0"/>
              </a:rPr>
              <a:pPr algn="ctr"/>
              <a:t>14</a:t>
            </a:fld>
            <a:endParaRPr lang="en-US" sz="1600" dirty="0">
              <a:solidFill>
                <a:schemeClr val="bg1"/>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0" y="0"/>
            <a:ext cx="9144000" cy="338554"/>
          </a:xfrm>
          <a:prstGeom prst="rect">
            <a:avLst/>
          </a:prstGeom>
          <a:solidFill>
            <a:schemeClr val="accent1">
              <a:lumMod val="75000"/>
            </a:schemeClr>
          </a:solidFill>
          <a:ln>
            <a:solidFill>
              <a:schemeClr val="accent1">
                <a:lumMod val="50000"/>
              </a:schemeClr>
            </a:solidFill>
          </a:ln>
        </p:spPr>
        <p:txBody>
          <a:bodyPr wrap="square" rtlCol="0">
            <a:spAutoFit/>
          </a:bodyPr>
          <a:lstStyle/>
          <a:p>
            <a:pPr algn="r">
              <a:defRPr/>
            </a:pPr>
            <a:r>
              <a:rPr lang="en-US" sz="1600" dirty="0" smtClean="0">
                <a:solidFill>
                  <a:schemeClr val="bg1"/>
                </a:solidFill>
                <a:latin typeface="Times New Roman" panose="02020603050405020304" pitchFamily="18" charset="0"/>
                <a:cs typeface="Times New Roman" panose="02020603050405020304" pitchFamily="18" charset="0"/>
              </a:rPr>
              <a:t>Sam Greene, Assistant Director, </a:t>
            </a:r>
            <a:r>
              <a:rPr lang="en-US" sz="1600" dirty="0">
                <a:solidFill>
                  <a:schemeClr val="bg1"/>
                </a:solidFill>
                <a:latin typeface="Times New Roman" panose="02020603050405020304" pitchFamily="18" charset="0"/>
                <a:cs typeface="Times New Roman" panose="02020603050405020304" pitchFamily="18" charset="0"/>
              </a:rPr>
              <a:t>Municipal and Property Division</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066800"/>
          </a:xfrm>
        </p:spPr>
        <p:txBody>
          <a:bodyPr>
            <a:noAutofit/>
          </a:bodyPr>
          <a:lstStyle/>
          <a:p>
            <a:r>
              <a:rPr lang="en-US" sz="4000" dirty="0" smtClean="0">
                <a:solidFill>
                  <a:schemeClr val="tx2">
                    <a:lumMod val="75000"/>
                  </a:schemeClr>
                </a:solidFill>
                <a:latin typeface="Times New Roman" pitchFamily="18" charset="0"/>
                <a:cs typeface="Times New Roman" pitchFamily="18" charset="0"/>
              </a:rPr>
              <a:t>RSA 21-J:3 Duties of Commissioner</a:t>
            </a:r>
            <a:br>
              <a:rPr lang="en-US" sz="4000" dirty="0" smtClean="0">
                <a:solidFill>
                  <a:schemeClr val="tx2">
                    <a:lumMod val="75000"/>
                  </a:schemeClr>
                </a:solidFill>
                <a:latin typeface="Times New Roman" pitchFamily="18" charset="0"/>
                <a:cs typeface="Times New Roman" pitchFamily="18" charset="0"/>
              </a:rPr>
            </a:br>
            <a:r>
              <a:rPr lang="en-US" sz="2400" dirty="0" smtClean="0">
                <a:solidFill>
                  <a:schemeClr val="tx2">
                    <a:lumMod val="75000"/>
                  </a:schemeClr>
                </a:solidFill>
                <a:latin typeface="Times New Roman" pitchFamily="18" charset="0"/>
                <a:cs typeface="Times New Roman" pitchFamily="18" charset="0"/>
              </a:rPr>
              <a:t>(Summary Cont’d)</a:t>
            </a:r>
            <a:endParaRPr lang="en-US" sz="2400" dirty="0">
              <a:solidFill>
                <a:schemeClr val="tx2">
                  <a:lumMod val="75000"/>
                </a:schemeClr>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1600200"/>
            <a:ext cx="8229600" cy="4724400"/>
          </a:xfrm>
        </p:spPr>
        <p:txBody>
          <a:bodyPr>
            <a:normAutofit/>
          </a:bodyPr>
          <a:lstStyle/>
          <a:p>
            <a:pPr marL="346075" lvl="1" indent="-346075">
              <a:buClr>
                <a:srgbClr val="002060"/>
              </a:buClr>
              <a:buFont typeface="Arial" pitchFamily="34" charset="0"/>
              <a:buChar char="•"/>
              <a:defRPr/>
            </a:pPr>
            <a:r>
              <a:rPr lang="en-US" sz="2400" dirty="0" smtClean="0">
                <a:solidFill>
                  <a:schemeClr val="tx2">
                    <a:lumMod val="75000"/>
                  </a:schemeClr>
                </a:solidFill>
                <a:latin typeface="Times New Roman" pitchFamily="18" charset="0"/>
                <a:cs typeface="Times New Roman" pitchFamily="18" charset="0"/>
              </a:rPr>
              <a:t>Advising, instructing, and directing the local assessing officers as to their duties pertaining to the laws governing the assessment and taxation of all classes of property</a:t>
            </a:r>
          </a:p>
          <a:p>
            <a:pPr marL="346075" lvl="1" indent="-346075">
              <a:buClr>
                <a:srgbClr val="002060"/>
              </a:buClr>
              <a:buFont typeface="Arial" pitchFamily="34" charset="0"/>
              <a:buChar char="•"/>
              <a:defRPr/>
            </a:pPr>
            <a:r>
              <a:rPr lang="en-US" sz="2400" dirty="0" smtClean="0">
                <a:solidFill>
                  <a:schemeClr val="tx2">
                    <a:lumMod val="75000"/>
                  </a:schemeClr>
                </a:solidFill>
                <a:latin typeface="Times New Roman" pitchFamily="18" charset="0"/>
                <a:cs typeface="Times New Roman" pitchFamily="18" charset="0"/>
              </a:rPr>
              <a:t>Directing proceedings, actions, and prosecutions to enforce the taxation laws due to noncompliance</a:t>
            </a:r>
          </a:p>
          <a:p>
            <a:pPr marL="346075" lvl="1" indent="-346075">
              <a:buClr>
                <a:srgbClr val="002060"/>
              </a:buClr>
              <a:buFont typeface="Arial" pitchFamily="34" charset="0"/>
              <a:buChar char="•"/>
              <a:defRPr/>
            </a:pPr>
            <a:r>
              <a:rPr lang="en-US" sz="2400" dirty="0" smtClean="0">
                <a:solidFill>
                  <a:schemeClr val="tx2">
                    <a:lumMod val="75000"/>
                  </a:schemeClr>
                </a:solidFill>
                <a:latin typeface="Times New Roman" pitchFamily="18" charset="0"/>
                <a:cs typeface="Times New Roman" pitchFamily="18" charset="0"/>
              </a:rPr>
              <a:t>Recommend legislation pertaining to taxation</a:t>
            </a:r>
          </a:p>
          <a:p>
            <a:pPr marL="346075" lvl="1" indent="-346075">
              <a:buClr>
                <a:srgbClr val="002060"/>
              </a:buClr>
              <a:buFont typeface="Arial" pitchFamily="34" charset="0"/>
              <a:buChar char="•"/>
              <a:defRPr/>
            </a:pPr>
            <a:r>
              <a:rPr lang="en-US" sz="2400" dirty="0" smtClean="0">
                <a:solidFill>
                  <a:schemeClr val="tx2">
                    <a:lumMod val="75000"/>
                  </a:schemeClr>
                </a:solidFill>
                <a:latin typeface="Times New Roman" pitchFamily="18" charset="0"/>
                <a:cs typeface="Times New Roman" pitchFamily="18" charset="0"/>
              </a:rPr>
              <a:t>Reporting of information pertaining to assessments</a:t>
            </a:r>
          </a:p>
          <a:p>
            <a:pPr marL="346075" lvl="1" indent="-346075">
              <a:buClr>
                <a:srgbClr val="002060"/>
              </a:buClr>
              <a:buFont typeface="Arial" pitchFamily="34" charset="0"/>
              <a:buChar char="•"/>
              <a:defRPr/>
            </a:pPr>
            <a:r>
              <a:rPr lang="en-US" sz="2400" dirty="0" smtClean="0">
                <a:solidFill>
                  <a:schemeClr val="tx2">
                    <a:lumMod val="75000"/>
                  </a:schemeClr>
                </a:solidFill>
                <a:latin typeface="Times New Roman" pitchFamily="18" charset="0"/>
                <a:cs typeface="Times New Roman" pitchFamily="18" charset="0"/>
              </a:rPr>
              <a:t>Equalization of the valuation of property assessed within the state</a:t>
            </a:r>
          </a:p>
          <a:p>
            <a:pPr marL="346075" lvl="1" indent="-346075">
              <a:buClr>
                <a:srgbClr val="002060"/>
              </a:buClr>
              <a:buFont typeface="Arial" pitchFamily="34" charset="0"/>
              <a:buChar char="•"/>
              <a:defRPr/>
            </a:pPr>
            <a:r>
              <a:rPr lang="en-US" sz="2400" dirty="0" smtClean="0">
                <a:solidFill>
                  <a:schemeClr val="tx2">
                    <a:lumMod val="75000"/>
                  </a:schemeClr>
                </a:solidFill>
                <a:latin typeface="Times New Roman" pitchFamily="18" charset="0"/>
                <a:cs typeface="Times New Roman" pitchFamily="18" charset="0"/>
              </a:rPr>
              <a:t>Conduct </a:t>
            </a:r>
            <a:r>
              <a:rPr lang="en-US" sz="2400" dirty="0">
                <a:solidFill>
                  <a:schemeClr val="tx2">
                    <a:lumMod val="75000"/>
                  </a:schemeClr>
                </a:solidFill>
                <a:latin typeface="Times New Roman" pitchFamily="18" charset="0"/>
                <a:cs typeface="Times New Roman" pitchFamily="18" charset="0"/>
              </a:rPr>
              <a:t>audits of local units of government</a:t>
            </a:r>
          </a:p>
          <a:p>
            <a:pPr marL="346075" lvl="1" indent="-346075">
              <a:buClr>
                <a:srgbClr val="002060"/>
              </a:buClr>
              <a:buFont typeface="Arial" pitchFamily="34" charset="0"/>
              <a:buChar char="•"/>
              <a:defRPr/>
            </a:pPr>
            <a:r>
              <a:rPr lang="en-US" sz="2400" dirty="0">
                <a:solidFill>
                  <a:schemeClr val="tx2">
                    <a:lumMod val="75000"/>
                  </a:schemeClr>
                </a:solidFill>
                <a:latin typeface="Times New Roman" pitchFamily="18" charset="0"/>
                <a:cs typeface="Times New Roman" pitchFamily="18" charset="0"/>
              </a:rPr>
              <a:t>Establish and approve tax rates</a:t>
            </a:r>
          </a:p>
          <a:p>
            <a:pPr lvl="1">
              <a:buFont typeface="Arial" pitchFamily="34" charset="0"/>
              <a:buChar char="•"/>
              <a:defRPr/>
            </a:pPr>
            <a:endParaRPr lang="en-US" sz="2400" dirty="0" smtClean="0">
              <a:solidFill>
                <a:schemeClr val="tx2">
                  <a:lumMod val="75000"/>
                </a:schemeClr>
              </a:solidFill>
              <a:latin typeface="Times New Roman" pitchFamily="18" charset="0"/>
              <a:cs typeface="Times New Roman" pitchFamily="18" charset="0"/>
            </a:endParaRPr>
          </a:p>
          <a:p>
            <a:pPr lvl="1">
              <a:buFont typeface="Arial" pitchFamily="34" charset="0"/>
              <a:buChar char="•"/>
              <a:defRPr/>
            </a:pPr>
            <a:endParaRPr lang="en-US" sz="2400" dirty="0" smtClean="0">
              <a:solidFill>
                <a:schemeClr val="tx2">
                  <a:lumMod val="75000"/>
                </a:schemeClr>
              </a:solidFill>
              <a:latin typeface="Times New Roman" pitchFamily="18" charset="0"/>
              <a:cs typeface="Times New Roman" pitchFamily="18" charset="0"/>
            </a:endParaRPr>
          </a:p>
        </p:txBody>
      </p:sp>
      <p:sp>
        <p:nvSpPr>
          <p:cNvPr id="5" name="TextBox 4"/>
          <p:cNvSpPr txBox="1"/>
          <p:nvPr/>
        </p:nvSpPr>
        <p:spPr>
          <a:xfrm>
            <a:off x="0" y="6519446"/>
            <a:ext cx="9144000" cy="338554"/>
          </a:xfrm>
          <a:prstGeom prst="rect">
            <a:avLst/>
          </a:prstGeom>
          <a:solidFill>
            <a:schemeClr val="accent1">
              <a:lumMod val="50000"/>
            </a:schemeClr>
          </a:solidFill>
        </p:spPr>
        <p:txBody>
          <a:bodyPr wrap="square" rtlCol="0">
            <a:spAutoFit/>
          </a:bodyPr>
          <a:lstStyle/>
          <a:p>
            <a:pPr algn="ctr"/>
            <a:r>
              <a:rPr lang="en-US" sz="1600" dirty="0" smtClean="0">
                <a:solidFill>
                  <a:schemeClr val="bg1"/>
                </a:solidFill>
                <a:latin typeface="Times New Roman" panose="02020603050405020304" pitchFamily="18" charset="0"/>
                <a:cs typeface="Times New Roman" panose="02020603050405020304" pitchFamily="18" charset="0"/>
              </a:rPr>
              <a:t>Page </a:t>
            </a:r>
            <a:fld id="{B00E4F1D-AFA5-4F93-984F-DA2F40622FEE}" type="slidenum">
              <a:rPr lang="en-US" sz="1600" smtClean="0">
                <a:solidFill>
                  <a:schemeClr val="bg1"/>
                </a:solidFill>
                <a:latin typeface="Times New Roman" panose="02020603050405020304" pitchFamily="18" charset="0"/>
                <a:cs typeface="Times New Roman" panose="02020603050405020304" pitchFamily="18" charset="0"/>
              </a:rPr>
              <a:pPr algn="ctr"/>
              <a:t>15</a:t>
            </a:fld>
            <a:endParaRPr lang="en-US" sz="1600" dirty="0">
              <a:solidFill>
                <a:schemeClr val="bg1"/>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0" y="0"/>
            <a:ext cx="9144000" cy="338554"/>
          </a:xfrm>
          <a:prstGeom prst="rect">
            <a:avLst/>
          </a:prstGeom>
          <a:solidFill>
            <a:schemeClr val="accent1">
              <a:lumMod val="75000"/>
            </a:schemeClr>
          </a:solidFill>
          <a:ln>
            <a:solidFill>
              <a:schemeClr val="accent1">
                <a:lumMod val="50000"/>
              </a:schemeClr>
            </a:solidFill>
          </a:ln>
        </p:spPr>
        <p:txBody>
          <a:bodyPr wrap="square" rtlCol="0">
            <a:spAutoFit/>
          </a:bodyPr>
          <a:lstStyle/>
          <a:p>
            <a:pPr algn="r">
              <a:defRPr/>
            </a:pPr>
            <a:r>
              <a:rPr lang="en-US" sz="1600" dirty="0" smtClean="0">
                <a:solidFill>
                  <a:schemeClr val="bg1"/>
                </a:solidFill>
                <a:latin typeface="Times New Roman" panose="02020603050405020304" pitchFamily="18" charset="0"/>
                <a:cs typeface="Times New Roman" panose="02020603050405020304" pitchFamily="18" charset="0"/>
              </a:rPr>
              <a:t>Sam Greene, Assistant Director, </a:t>
            </a:r>
            <a:r>
              <a:rPr lang="en-US" sz="1600" dirty="0">
                <a:solidFill>
                  <a:schemeClr val="bg1"/>
                </a:solidFill>
                <a:latin typeface="Times New Roman" panose="02020603050405020304" pitchFamily="18" charset="0"/>
                <a:cs typeface="Times New Roman" panose="02020603050405020304" pitchFamily="18" charset="0"/>
              </a:rPr>
              <a:t>Municipal and Property Division</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686800" cy="1143000"/>
          </a:xfrm>
        </p:spPr>
        <p:txBody>
          <a:bodyPr>
            <a:noAutofit/>
          </a:bodyPr>
          <a:lstStyle/>
          <a:p>
            <a:r>
              <a:rPr lang="en-US" sz="4000" dirty="0" smtClean="0">
                <a:solidFill>
                  <a:schemeClr val="tx2">
                    <a:lumMod val="75000"/>
                  </a:schemeClr>
                </a:solidFill>
                <a:latin typeface="Times New Roman" pitchFamily="18" charset="0"/>
                <a:cs typeface="Times New Roman" pitchFamily="18" charset="0"/>
              </a:rPr>
              <a:t>RSA 21-J:3 Duties of Commissioner </a:t>
            </a:r>
            <a:br>
              <a:rPr lang="en-US" sz="4000" dirty="0" smtClean="0">
                <a:solidFill>
                  <a:schemeClr val="tx2">
                    <a:lumMod val="75000"/>
                  </a:schemeClr>
                </a:solidFill>
                <a:latin typeface="Times New Roman" pitchFamily="18" charset="0"/>
                <a:cs typeface="Times New Roman" pitchFamily="18" charset="0"/>
              </a:rPr>
            </a:br>
            <a:r>
              <a:rPr lang="en-US" sz="2400" dirty="0" smtClean="0">
                <a:solidFill>
                  <a:schemeClr val="tx2">
                    <a:lumMod val="75000"/>
                  </a:schemeClr>
                </a:solidFill>
                <a:latin typeface="Times New Roman" pitchFamily="18" charset="0"/>
                <a:cs typeface="Times New Roman" pitchFamily="18" charset="0"/>
              </a:rPr>
              <a:t>(Summary Cont’d.)</a:t>
            </a:r>
            <a:endParaRPr lang="en-US" sz="2400" dirty="0">
              <a:solidFill>
                <a:schemeClr val="tx2">
                  <a:lumMod val="75000"/>
                </a:schemeClr>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1600200"/>
            <a:ext cx="8229600" cy="4678363"/>
          </a:xfrm>
        </p:spPr>
        <p:txBody>
          <a:bodyPr>
            <a:normAutofit/>
          </a:bodyPr>
          <a:lstStyle/>
          <a:p>
            <a:pPr marL="346075" lvl="1" indent="-346075">
              <a:buClr>
                <a:srgbClr val="002060"/>
              </a:buClr>
              <a:buFont typeface="Arial" pitchFamily="34" charset="0"/>
              <a:buChar char="•"/>
              <a:defRPr/>
            </a:pPr>
            <a:r>
              <a:rPr lang="en-US" sz="2400" dirty="0" smtClean="0">
                <a:solidFill>
                  <a:schemeClr val="tx2">
                    <a:lumMod val="75000"/>
                  </a:schemeClr>
                </a:solidFill>
                <a:latin typeface="Times New Roman" pitchFamily="18" charset="0"/>
                <a:cs typeface="Times New Roman" pitchFamily="18" charset="0"/>
              </a:rPr>
              <a:t>Petition the board of tax and land appeals to issue an order for reassessment of property when valuation of property is disproportional, or, that the municipality has not complied with RSA 75:8-a (5-year valuation)</a:t>
            </a:r>
          </a:p>
          <a:p>
            <a:pPr marL="346075" lvl="1" indent="-346075">
              <a:buClr>
                <a:srgbClr val="002060"/>
              </a:buClr>
              <a:buFont typeface="Arial" pitchFamily="34" charset="0"/>
              <a:buChar char="•"/>
              <a:defRPr/>
            </a:pPr>
            <a:r>
              <a:rPr lang="en-US" sz="2400" dirty="0" smtClean="0">
                <a:solidFill>
                  <a:schemeClr val="tx2">
                    <a:lumMod val="75000"/>
                  </a:schemeClr>
                </a:solidFill>
                <a:latin typeface="Times New Roman" pitchFamily="18" charset="0"/>
                <a:cs typeface="Times New Roman" pitchFamily="18" charset="0"/>
              </a:rPr>
              <a:t>Review and report each municipality’s assessments</a:t>
            </a:r>
          </a:p>
        </p:txBody>
      </p:sp>
      <p:sp>
        <p:nvSpPr>
          <p:cNvPr id="5" name="TextBox 4"/>
          <p:cNvSpPr txBox="1"/>
          <p:nvPr/>
        </p:nvSpPr>
        <p:spPr>
          <a:xfrm>
            <a:off x="0" y="6519446"/>
            <a:ext cx="9144000" cy="338554"/>
          </a:xfrm>
          <a:prstGeom prst="rect">
            <a:avLst/>
          </a:prstGeom>
          <a:solidFill>
            <a:schemeClr val="accent1">
              <a:lumMod val="50000"/>
            </a:schemeClr>
          </a:solidFill>
        </p:spPr>
        <p:txBody>
          <a:bodyPr wrap="square" rtlCol="0">
            <a:spAutoFit/>
          </a:bodyPr>
          <a:lstStyle/>
          <a:p>
            <a:pPr algn="ctr"/>
            <a:r>
              <a:rPr lang="en-US" sz="1600" dirty="0" smtClean="0">
                <a:solidFill>
                  <a:schemeClr val="bg1"/>
                </a:solidFill>
                <a:latin typeface="Times New Roman" panose="02020603050405020304" pitchFamily="18" charset="0"/>
                <a:cs typeface="Times New Roman" panose="02020603050405020304" pitchFamily="18" charset="0"/>
              </a:rPr>
              <a:t>Page </a:t>
            </a:r>
            <a:fld id="{B00E4F1D-AFA5-4F93-984F-DA2F40622FEE}" type="slidenum">
              <a:rPr lang="en-US" sz="1600" smtClean="0">
                <a:solidFill>
                  <a:schemeClr val="bg1"/>
                </a:solidFill>
                <a:latin typeface="Times New Roman" panose="02020603050405020304" pitchFamily="18" charset="0"/>
                <a:cs typeface="Times New Roman" panose="02020603050405020304" pitchFamily="18" charset="0"/>
              </a:rPr>
              <a:pPr algn="ctr"/>
              <a:t>16</a:t>
            </a:fld>
            <a:endParaRPr lang="en-US" sz="1600" dirty="0">
              <a:solidFill>
                <a:schemeClr val="bg1"/>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0" y="0"/>
            <a:ext cx="9144000" cy="338554"/>
          </a:xfrm>
          <a:prstGeom prst="rect">
            <a:avLst/>
          </a:prstGeom>
          <a:solidFill>
            <a:schemeClr val="accent1">
              <a:lumMod val="75000"/>
            </a:schemeClr>
          </a:solidFill>
          <a:ln>
            <a:solidFill>
              <a:schemeClr val="accent1">
                <a:lumMod val="50000"/>
              </a:schemeClr>
            </a:solidFill>
          </a:ln>
        </p:spPr>
        <p:txBody>
          <a:bodyPr wrap="square" rtlCol="0">
            <a:spAutoFit/>
          </a:bodyPr>
          <a:lstStyle/>
          <a:p>
            <a:pPr algn="r">
              <a:defRPr/>
            </a:pPr>
            <a:r>
              <a:rPr lang="en-US" sz="1600" dirty="0" smtClean="0">
                <a:solidFill>
                  <a:schemeClr val="bg1"/>
                </a:solidFill>
                <a:latin typeface="Times New Roman" panose="02020603050405020304" pitchFamily="18" charset="0"/>
                <a:cs typeface="Times New Roman" panose="02020603050405020304" pitchFamily="18" charset="0"/>
              </a:rPr>
              <a:t>Sam Greene, Assistant Director, </a:t>
            </a:r>
            <a:r>
              <a:rPr lang="en-US" sz="1600" dirty="0">
                <a:solidFill>
                  <a:schemeClr val="bg1"/>
                </a:solidFill>
                <a:latin typeface="Times New Roman" panose="02020603050405020304" pitchFamily="18" charset="0"/>
                <a:cs typeface="Times New Roman" panose="02020603050405020304" pitchFamily="18" charset="0"/>
              </a:rPr>
              <a:t>Municipal and Property Division</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725592"/>
          </a:xfrm>
        </p:spPr>
        <p:txBody>
          <a:bodyPr>
            <a:noAutofit/>
          </a:bodyPr>
          <a:lstStyle/>
          <a:p>
            <a:r>
              <a:rPr lang="en-US" sz="4000" dirty="0" smtClean="0">
                <a:solidFill>
                  <a:schemeClr val="tx2">
                    <a:lumMod val="75000"/>
                  </a:schemeClr>
                </a:solidFill>
                <a:latin typeface="Times New Roman" pitchFamily="18" charset="0"/>
                <a:cs typeface="Times New Roman" pitchFamily="18" charset="0"/>
              </a:rPr>
              <a:t>RSA 21-J:11 Appraisals of Property for Ad Valorem Tax Purposes</a:t>
            </a:r>
            <a:br>
              <a:rPr lang="en-US" sz="4000" dirty="0" smtClean="0">
                <a:solidFill>
                  <a:schemeClr val="tx2">
                    <a:lumMod val="75000"/>
                  </a:schemeClr>
                </a:solidFill>
                <a:latin typeface="Times New Roman" pitchFamily="18" charset="0"/>
                <a:cs typeface="Times New Roman" pitchFamily="18" charset="0"/>
              </a:rPr>
            </a:br>
            <a:r>
              <a:rPr lang="en-US" sz="2400" dirty="0" smtClean="0">
                <a:solidFill>
                  <a:schemeClr val="tx2">
                    <a:lumMod val="75000"/>
                  </a:schemeClr>
                </a:solidFill>
                <a:latin typeface="Times New Roman" pitchFamily="18" charset="0"/>
                <a:cs typeface="Times New Roman" pitchFamily="18" charset="0"/>
              </a:rPr>
              <a:t>(Summarized)</a:t>
            </a:r>
            <a:endParaRPr lang="en-US" sz="2400" dirty="0">
              <a:solidFill>
                <a:schemeClr val="tx2">
                  <a:lumMod val="75000"/>
                </a:schemeClr>
              </a:solidFill>
              <a:latin typeface="Times New Roman" pitchFamily="18" charset="0"/>
              <a:cs typeface="Times New Roman" pitchFamily="18" charset="0"/>
            </a:endParaRPr>
          </a:p>
        </p:txBody>
      </p:sp>
      <p:sp>
        <p:nvSpPr>
          <p:cNvPr id="5" name="TextBox 4"/>
          <p:cNvSpPr txBox="1"/>
          <p:nvPr/>
        </p:nvSpPr>
        <p:spPr>
          <a:xfrm>
            <a:off x="0" y="6519446"/>
            <a:ext cx="9144000" cy="338554"/>
          </a:xfrm>
          <a:prstGeom prst="rect">
            <a:avLst/>
          </a:prstGeom>
          <a:solidFill>
            <a:schemeClr val="accent1">
              <a:lumMod val="50000"/>
            </a:schemeClr>
          </a:solidFill>
        </p:spPr>
        <p:txBody>
          <a:bodyPr wrap="square" rtlCol="0">
            <a:spAutoFit/>
          </a:bodyPr>
          <a:lstStyle/>
          <a:p>
            <a:pPr algn="ctr"/>
            <a:r>
              <a:rPr lang="en-US" sz="1600" dirty="0" smtClean="0">
                <a:solidFill>
                  <a:schemeClr val="bg1"/>
                </a:solidFill>
                <a:latin typeface="Times New Roman" panose="02020603050405020304" pitchFamily="18" charset="0"/>
                <a:cs typeface="Times New Roman" panose="02020603050405020304" pitchFamily="18" charset="0"/>
              </a:rPr>
              <a:t>Page </a:t>
            </a:r>
            <a:fld id="{B00E4F1D-AFA5-4F93-984F-DA2F40622FEE}" type="slidenum">
              <a:rPr lang="en-US" sz="1600" smtClean="0">
                <a:solidFill>
                  <a:schemeClr val="bg1"/>
                </a:solidFill>
                <a:latin typeface="Times New Roman" panose="02020603050405020304" pitchFamily="18" charset="0"/>
                <a:cs typeface="Times New Roman" panose="02020603050405020304" pitchFamily="18" charset="0"/>
              </a:rPr>
              <a:pPr algn="ctr"/>
              <a:t>17</a:t>
            </a:fld>
            <a:endParaRPr lang="en-US" sz="1600" dirty="0">
              <a:solidFill>
                <a:schemeClr val="bg1"/>
              </a:solidFill>
              <a:latin typeface="Times New Roman" panose="02020603050405020304" pitchFamily="18" charset="0"/>
              <a:cs typeface="Times New Roman" panose="02020603050405020304" pitchFamily="18" charset="0"/>
            </a:endParaRPr>
          </a:p>
        </p:txBody>
      </p:sp>
      <p:sp>
        <p:nvSpPr>
          <p:cNvPr id="7" name="Text Box 6"/>
          <p:cNvSpPr txBox="1">
            <a:spLocks noChangeArrowheads="1"/>
          </p:cNvSpPr>
          <p:nvPr/>
        </p:nvSpPr>
        <p:spPr bwMode="auto">
          <a:xfrm>
            <a:off x="304800" y="2104768"/>
            <a:ext cx="8610600" cy="4231928"/>
          </a:xfrm>
          <a:prstGeom prst="rect">
            <a:avLst/>
          </a:prstGeom>
          <a:noFill/>
          <a:ln w="9525" algn="ctr">
            <a:noFill/>
            <a:miter lim="800000"/>
            <a:headEnd/>
            <a:tailEnd/>
          </a:ln>
          <a:effectLst/>
        </p:spPr>
        <p:txBody>
          <a:bodyPr>
            <a:spAutoFit/>
          </a:bodyPr>
          <a:lstStyle/>
          <a:p>
            <a:pPr marL="342900" indent="-342900">
              <a:buClr>
                <a:srgbClr val="002060"/>
              </a:buClr>
              <a:buFont typeface="Arial" panose="020B0604020202020204" pitchFamily="34" charset="0"/>
              <a:buChar char="•"/>
              <a:defRPr/>
            </a:pPr>
            <a:r>
              <a:rPr lang="en-US" sz="2200" b="0" dirty="0" smtClean="0">
                <a:solidFill>
                  <a:schemeClr val="tx2">
                    <a:lumMod val="75000"/>
                  </a:schemeClr>
                </a:solidFill>
                <a:latin typeface="Times New Roman" pitchFamily="18" charset="0"/>
                <a:cs typeface="Times New Roman" pitchFamily="18" charset="0"/>
              </a:rPr>
              <a:t>Every </a:t>
            </a:r>
            <a:r>
              <a:rPr lang="en-US" sz="2200" b="0" dirty="0">
                <a:solidFill>
                  <a:schemeClr val="tx2">
                    <a:lumMod val="75000"/>
                  </a:schemeClr>
                </a:solidFill>
                <a:latin typeface="Times New Roman" pitchFamily="18" charset="0"/>
                <a:cs typeface="Times New Roman" pitchFamily="18" charset="0"/>
              </a:rPr>
              <a:t>person, firm, or corporation intending to engage in the business of making appraisals on behalf of a municipality for tax assessment purposes in this state </a:t>
            </a:r>
            <a:r>
              <a:rPr lang="en-US" sz="2200" b="1" i="1" u="sng" dirty="0">
                <a:solidFill>
                  <a:schemeClr val="tx2">
                    <a:lumMod val="75000"/>
                  </a:schemeClr>
                </a:solidFill>
                <a:latin typeface="Times New Roman" pitchFamily="18" charset="0"/>
                <a:cs typeface="Times New Roman" pitchFamily="18" charset="0"/>
              </a:rPr>
              <a:t>shall</a:t>
            </a:r>
            <a:r>
              <a:rPr lang="en-US" sz="2200" b="0" dirty="0">
                <a:solidFill>
                  <a:schemeClr val="tx2">
                    <a:lumMod val="75000"/>
                  </a:schemeClr>
                </a:solidFill>
                <a:latin typeface="Times New Roman" pitchFamily="18" charset="0"/>
                <a:cs typeface="Times New Roman" pitchFamily="18" charset="0"/>
              </a:rPr>
              <a:t> notify the commissioner of that intent in </a:t>
            </a:r>
            <a:r>
              <a:rPr lang="en-US" sz="2200" b="0" dirty="0" smtClean="0">
                <a:solidFill>
                  <a:schemeClr val="tx2">
                    <a:lumMod val="75000"/>
                  </a:schemeClr>
                </a:solidFill>
                <a:latin typeface="Times New Roman" pitchFamily="18" charset="0"/>
                <a:cs typeface="Times New Roman" pitchFamily="18" charset="0"/>
              </a:rPr>
              <a:t>writing</a:t>
            </a:r>
            <a:endParaRPr lang="en-US" sz="2200" b="1" dirty="0">
              <a:solidFill>
                <a:schemeClr val="tx2">
                  <a:lumMod val="75000"/>
                </a:schemeClr>
              </a:solidFill>
              <a:latin typeface="Times New Roman" pitchFamily="18" charset="0"/>
              <a:cs typeface="Times New Roman" pitchFamily="18" charset="0"/>
            </a:endParaRPr>
          </a:p>
          <a:p>
            <a:pPr marL="342900" indent="-342900">
              <a:buClr>
                <a:srgbClr val="002060"/>
              </a:buClr>
              <a:buFont typeface="Arial" panose="020B0604020202020204" pitchFamily="34" charset="0"/>
              <a:buChar char="•"/>
              <a:defRPr/>
            </a:pPr>
            <a:r>
              <a:rPr lang="en-US" sz="2200" b="1" i="1" u="sng" dirty="0" smtClean="0">
                <a:solidFill>
                  <a:schemeClr val="tx2">
                    <a:lumMod val="75000"/>
                  </a:schemeClr>
                </a:solidFill>
                <a:latin typeface="Times New Roman" pitchFamily="18" charset="0"/>
                <a:cs typeface="Times New Roman" pitchFamily="18" charset="0"/>
              </a:rPr>
              <a:t>No </a:t>
            </a:r>
            <a:r>
              <a:rPr lang="en-US" sz="2200" b="1" i="1" u="sng" dirty="0">
                <a:solidFill>
                  <a:schemeClr val="tx2">
                    <a:lumMod val="75000"/>
                  </a:schemeClr>
                </a:solidFill>
                <a:latin typeface="Times New Roman" pitchFamily="18" charset="0"/>
                <a:cs typeface="Times New Roman" pitchFamily="18" charset="0"/>
              </a:rPr>
              <a:t>person, firm or corporation engaged in the business of making appraisals of taxable property for municipalities and taxing districts </a:t>
            </a:r>
            <a:r>
              <a:rPr lang="en-US" sz="2200" b="1" i="1" u="sng" dirty="0" smtClean="0">
                <a:solidFill>
                  <a:schemeClr val="tx2">
                    <a:lumMod val="75000"/>
                  </a:schemeClr>
                </a:solidFill>
                <a:latin typeface="Times New Roman" pitchFamily="18" charset="0"/>
                <a:cs typeface="Times New Roman" pitchFamily="18" charset="0"/>
              </a:rPr>
              <a:t>shall</a:t>
            </a:r>
            <a:endParaRPr lang="en-US" sz="2200" b="1" dirty="0">
              <a:solidFill>
                <a:schemeClr val="tx2">
                  <a:lumMod val="75000"/>
                </a:schemeClr>
              </a:solidFill>
              <a:latin typeface="Times New Roman" pitchFamily="18" charset="0"/>
              <a:cs typeface="Times New Roman" pitchFamily="18" charset="0"/>
            </a:endParaRPr>
          </a:p>
          <a:p>
            <a:pPr marL="688975" indent="-342900" defTabSz="692150">
              <a:spcBef>
                <a:spcPts val="576"/>
              </a:spcBef>
              <a:buClr>
                <a:srgbClr val="002060"/>
              </a:buClr>
              <a:buFont typeface="Arial" panose="020B0604020202020204" pitchFamily="34" charset="0"/>
              <a:buChar char="•"/>
              <a:defRPr/>
            </a:pPr>
            <a:r>
              <a:rPr lang="en-US" sz="2200" b="0" dirty="0" smtClean="0">
                <a:solidFill>
                  <a:schemeClr val="tx2">
                    <a:lumMod val="75000"/>
                  </a:schemeClr>
                </a:solidFill>
                <a:latin typeface="Times New Roman" pitchFamily="18" charset="0"/>
                <a:cs typeface="Times New Roman" pitchFamily="18" charset="0"/>
              </a:rPr>
              <a:t>Enter into </a:t>
            </a:r>
            <a:r>
              <a:rPr lang="en-US" sz="2200" b="0" dirty="0">
                <a:solidFill>
                  <a:schemeClr val="tx2">
                    <a:lumMod val="75000"/>
                  </a:schemeClr>
                </a:solidFill>
                <a:latin typeface="Times New Roman" pitchFamily="18" charset="0"/>
                <a:cs typeface="Times New Roman" pitchFamily="18" charset="0"/>
              </a:rPr>
              <a:t>any </a:t>
            </a:r>
            <a:r>
              <a:rPr lang="en-US" sz="2200" b="1" i="1" u="sng" dirty="0">
                <a:solidFill>
                  <a:schemeClr val="tx2">
                    <a:lumMod val="75000"/>
                  </a:schemeClr>
                </a:solidFill>
                <a:latin typeface="Times New Roman" pitchFamily="18" charset="0"/>
                <a:cs typeface="Times New Roman" pitchFamily="18" charset="0"/>
              </a:rPr>
              <a:t>contract or agreement without</a:t>
            </a:r>
            <a:r>
              <a:rPr lang="en-US" sz="2200" b="1" u="sng" dirty="0">
                <a:solidFill>
                  <a:schemeClr val="tx2">
                    <a:lumMod val="75000"/>
                  </a:schemeClr>
                </a:solidFill>
                <a:latin typeface="Times New Roman" pitchFamily="18" charset="0"/>
                <a:cs typeface="Times New Roman" pitchFamily="18" charset="0"/>
              </a:rPr>
              <a:t> </a:t>
            </a:r>
            <a:r>
              <a:rPr lang="en-US" sz="2200" b="1" i="1" u="sng" dirty="0">
                <a:solidFill>
                  <a:schemeClr val="tx2">
                    <a:lumMod val="75000"/>
                  </a:schemeClr>
                </a:solidFill>
                <a:latin typeface="Times New Roman" pitchFamily="18" charset="0"/>
                <a:cs typeface="Times New Roman" pitchFamily="18" charset="0"/>
              </a:rPr>
              <a:t>first </a:t>
            </a:r>
            <a:r>
              <a:rPr lang="en-US" sz="2200" b="0" dirty="0">
                <a:solidFill>
                  <a:schemeClr val="tx2">
                    <a:lumMod val="75000"/>
                  </a:schemeClr>
                </a:solidFill>
                <a:latin typeface="Times New Roman" pitchFamily="18" charset="0"/>
                <a:cs typeface="Times New Roman" pitchFamily="18" charset="0"/>
              </a:rPr>
              <a:t>submitting </a:t>
            </a:r>
            <a:r>
              <a:rPr lang="en-US" sz="2200" b="0" dirty="0" smtClean="0">
                <a:solidFill>
                  <a:schemeClr val="tx2">
                    <a:lumMod val="75000"/>
                  </a:schemeClr>
                </a:solidFill>
                <a:latin typeface="Times New Roman" pitchFamily="18" charset="0"/>
                <a:cs typeface="Times New Roman" pitchFamily="18" charset="0"/>
              </a:rPr>
              <a:t>a copy </a:t>
            </a:r>
            <a:r>
              <a:rPr lang="en-US" sz="2200" b="0" dirty="0">
                <a:solidFill>
                  <a:schemeClr val="tx2">
                    <a:lumMod val="75000"/>
                  </a:schemeClr>
                </a:solidFill>
                <a:latin typeface="Times New Roman" pitchFamily="18" charset="0"/>
                <a:cs typeface="Times New Roman" pitchFamily="18" charset="0"/>
              </a:rPr>
              <a:t>to the commissioner along with names </a:t>
            </a:r>
            <a:r>
              <a:rPr lang="en-US" sz="2200" b="0" dirty="0" smtClean="0">
                <a:solidFill>
                  <a:schemeClr val="tx2">
                    <a:lumMod val="75000"/>
                  </a:schemeClr>
                </a:solidFill>
                <a:latin typeface="Times New Roman" pitchFamily="18" charset="0"/>
                <a:cs typeface="Times New Roman" pitchFamily="18" charset="0"/>
              </a:rPr>
              <a:t>and qualifications </a:t>
            </a:r>
            <a:r>
              <a:rPr lang="en-US" sz="2200" b="0" dirty="0">
                <a:solidFill>
                  <a:schemeClr val="tx2">
                    <a:lumMod val="75000"/>
                  </a:schemeClr>
                </a:solidFill>
                <a:latin typeface="Times New Roman" pitchFamily="18" charset="0"/>
                <a:cs typeface="Times New Roman" pitchFamily="18" charset="0"/>
              </a:rPr>
              <a:t>of all personnel to be </a:t>
            </a:r>
            <a:r>
              <a:rPr lang="en-US" sz="2200" b="0" dirty="0" smtClean="0">
                <a:solidFill>
                  <a:schemeClr val="tx2">
                    <a:lumMod val="75000"/>
                  </a:schemeClr>
                </a:solidFill>
                <a:latin typeface="Times New Roman" pitchFamily="18" charset="0"/>
                <a:cs typeface="Times New Roman" pitchFamily="18" charset="0"/>
              </a:rPr>
              <a:t>employed</a:t>
            </a:r>
          </a:p>
          <a:p>
            <a:pPr marL="741363" indent="-342900" defTabSz="457200">
              <a:buClr>
                <a:srgbClr val="002060"/>
              </a:buClr>
              <a:buFont typeface="Arial" panose="020B0604020202020204" pitchFamily="34" charset="0"/>
              <a:buChar char="•"/>
              <a:defRPr/>
            </a:pPr>
            <a:r>
              <a:rPr lang="en-US" sz="2200" b="1" i="1" u="sng" dirty="0" smtClean="0">
                <a:solidFill>
                  <a:schemeClr val="tx2">
                    <a:lumMod val="75000"/>
                  </a:schemeClr>
                </a:solidFill>
                <a:latin typeface="Times New Roman" pitchFamily="18" charset="0"/>
                <a:cs typeface="Times New Roman" pitchFamily="18" charset="0"/>
              </a:rPr>
              <a:t>Begin</a:t>
            </a:r>
            <a:r>
              <a:rPr lang="en-US" sz="2200" b="0" dirty="0" smtClean="0">
                <a:solidFill>
                  <a:schemeClr val="tx2">
                    <a:lumMod val="75000"/>
                  </a:schemeClr>
                </a:solidFill>
                <a:latin typeface="Times New Roman" pitchFamily="18" charset="0"/>
                <a:cs typeface="Times New Roman" pitchFamily="18" charset="0"/>
              </a:rPr>
              <a:t> </a:t>
            </a:r>
            <a:r>
              <a:rPr lang="en-US" sz="2200" b="0" dirty="0">
                <a:solidFill>
                  <a:schemeClr val="tx2">
                    <a:lumMod val="75000"/>
                  </a:schemeClr>
                </a:solidFill>
                <a:latin typeface="Times New Roman" pitchFamily="18" charset="0"/>
                <a:cs typeface="Times New Roman" pitchFamily="18" charset="0"/>
              </a:rPr>
              <a:t>any appraisal work </a:t>
            </a:r>
            <a:r>
              <a:rPr lang="en-US" sz="2200" b="1" i="1" u="sng" dirty="0">
                <a:solidFill>
                  <a:schemeClr val="tx2">
                    <a:lumMod val="75000"/>
                  </a:schemeClr>
                </a:solidFill>
                <a:latin typeface="Times New Roman" pitchFamily="18" charset="0"/>
                <a:cs typeface="Times New Roman" pitchFamily="18" charset="0"/>
              </a:rPr>
              <a:t>before</a:t>
            </a:r>
            <a:r>
              <a:rPr lang="en-US" sz="2200" b="0" dirty="0">
                <a:solidFill>
                  <a:schemeClr val="tx2">
                    <a:lumMod val="75000"/>
                  </a:schemeClr>
                </a:solidFill>
                <a:latin typeface="Times New Roman" pitchFamily="18" charset="0"/>
                <a:cs typeface="Times New Roman" pitchFamily="18" charset="0"/>
              </a:rPr>
              <a:t> the executed contract and list of </a:t>
            </a:r>
            <a:r>
              <a:rPr lang="en-US" sz="2200" b="0" dirty="0" smtClean="0">
                <a:solidFill>
                  <a:schemeClr val="tx2">
                    <a:lumMod val="75000"/>
                  </a:schemeClr>
                </a:solidFill>
                <a:latin typeface="Times New Roman" pitchFamily="18" charset="0"/>
                <a:cs typeface="Times New Roman" pitchFamily="18" charset="0"/>
              </a:rPr>
              <a:t>personnel </a:t>
            </a:r>
            <a:r>
              <a:rPr lang="en-US" sz="2200" b="0" dirty="0">
                <a:solidFill>
                  <a:schemeClr val="tx2">
                    <a:lumMod val="75000"/>
                  </a:schemeClr>
                </a:solidFill>
                <a:latin typeface="Times New Roman" pitchFamily="18" charset="0"/>
                <a:cs typeface="Times New Roman" pitchFamily="18" charset="0"/>
              </a:rPr>
              <a:t>&amp; qualifications has been submitted to the </a:t>
            </a:r>
            <a:r>
              <a:rPr lang="en-US" sz="2200" b="0" dirty="0" smtClean="0">
                <a:solidFill>
                  <a:schemeClr val="tx2">
                    <a:lumMod val="75000"/>
                  </a:schemeClr>
                </a:solidFill>
                <a:latin typeface="Times New Roman" pitchFamily="18" charset="0"/>
                <a:cs typeface="Times New Roman" pitchFamily="18" charset="0"/>
              </a:rPr>
              <a:t>commissioner</a:t>
            </a:r>
            <a:endParaRPr lang="en-US" sz="2200" b="0" dirty="0">
              <a:solidFill>
                <a:schemeClr val="tx2">
                  <a:lumMod val="75000"/>
                </a:schemeClr>
              </a:solidFill>
              <a:latin typeface="Times New Roman" pitchFamily="18" charset="0"/>
              <a:cs typeface="Times New Roman" pitchFamily="18" charset="0"/>
            </a:endParaRPr>
          </a:p>
        </p:txBody>
      </p:sp>
      <p:sp>
        <p:nvSpPr>
          <p:cNvPr id="6" name="TextBox 5"/>
          <p:cNvSpPr txBox="1"/>
          <p:nvPr/>
        </p:nvSpPr>
        <p:spPr>
          <a:xfrm>
            <a:off x="0" y="0"/>
            <a:ext cx="9144000" cy="338554"/>
          </a:xfrm>
          <a:prstGeom prst="rect">
            <a:avLst/>
          </a:prstGeom>
          <a:solidFill>
            <a:schemeClr val="accent1">
              <a:lumMod val="75000"/>
            </a:schemeClr>
          </a:solidFill>
          <a:ln>
            <a:solidFill>
              <a:schemeClr val="accent1">
                <a:lumMod val="50000"/>
              </a:schemeClr>
            </a:solidFill>
          </a:ln>
        </p:spPr>
        <p:txBody>
          <a:bodyPr wrap="square" rtlCol="0">
            <a:spAutoFit/>
          </a:bodyPr>
          <a:lstStyle/>
          <a:p>
            <a:pPr algn="r">
              <a:defRPr/>
            </a:pPr>
            <a:r>
              <a:rPr lang="en-US" sz="1600" dirty="0" smtClean="0">
                <a:solidFill>
                  <a:schemeClr val="bg1"/>
                </a:solidFill>
                <a:latin typeface="Times New Roman" panose="02020603050405020304" pitchFamily="18" charset="0"/>
                <a:cs typeface="Times New Roman" panose="02020603050405020304" pitchFamily="18" charset="0"/>
              </a:rPr>
              <a:t>Sam Greene, Assistant Director, </a:t>
            </a:r>
            <a:r>
              <a:rPr lang="en-US" sz="1600" dirty="0">
                <a:solidFill>
                  <a:schemeClr val="bg1"/>
                </a:solidFill>
                <a:latin typeface="Times New Roman" panose="02020603050405020304" pitchFamily="18" charset="0"/>
                <a:cs typeface="Times New Roman" panose="02020603050405020304" pitchFamily="18" charset="0"/>
              </a:rPr>
              <a:t>Municipal and Property Division</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752600"/>
          </a:xfrm>
        </p:spPr>
        <p:txBody>
          <a:bodyPr>
            <a:noAutofit/>
          </a:bodyPr>
          <a:lstStyle/>
          <a:p>
            <a:r>
              <a:rPr lang="en-US" sz="4000" dirty="0">
                <a:solidFill>
                  <a:schemeClr val="tx2">
                    <a:lumMod val="75000"/>
                  </a:schemeClr>
                </a:solidFill>
                <a:latin typeface="Times New Roman" pitchFamily="18" charset="0"/>
                <a:cs typeface="Times New Roman" pitchFamily="18" charset="0"/>
              </a:rPr>
              <a:t>RSA 21-J:11 Appraisals of Property for Ad Valorem Tax </a:t>
            </a:r>
            <a:r>
              <a:rPr lang="en-US" sz="4000" dirty="0" smtClean="0">
                <a:solidFill>
                  <a:schemeClr val="tx2">
                    <a:lumMod val="75000"/>
                  </a:schemeClr>
                </a:solidFill>
                <a:latin typeface="Times New Roman" pitchFamily="18" charset="0"/>
                <a:cs typeface="Times New Roman" pitchFamily="18" charset="0"/>
              </a:rPr>
              <a:t>Purposes</a:t>
            </a:r>
            <a:br>
              <a:rPr lang="en-US" sz="4000" dirty="0" smtClean="0">
                <a:solidFill>
                  <a:schemeClr val="tx2">
                    <a:lumMod val="75000"/>
                  </a:schemeClr>
                </a:solidFill>
                <a:latin typeface="Times New Roman" pitchFamily="18" charset="0"/>
                <a:cs typeface="Times New Roman" pitchFamily="18" charset="0"/>
              </a:rPr>
            </a:br>
            <a:r>
              <a:rPr lang="en-US" sz="2400" dirty="0" smtClean="0">
                <a:solidFill>
                  <a:schemeClr val="tx2">
                    <a:lumMod val="75000"/>
                  </a:schemeClr>
                </a:solidFill>
                <a:latin typeface="Times New Roman" pitchFamily="18" charset="0"/>
                <a:cs typeface="Times New Roman" pitchFamily="18" charset="0"/>
              </a:rPr>
              <a:t>(Summary Cont’d.)</a:t>
            </a:r>
            <a:endParaRPr lang="en-US" sz="2400" dirty="0">
              <a:solidFill>
                <a:schemeClr val="tx2">
                  <a:lumMod val="75000"/>
                </a:schemeClr>
              </a:solidFill>
              <a:latin typeface="Times New Roman" pitchFamily="18" charset="0"/>
              <a:cs typeface="Times New Roman" pitchFamily="18" charset="0"/>
            </a:endParaRPr>
          </a:p>
        </p:txBody>
      </p:sp>
      <p:sp>
        <p:nvSpPr>
          <p:cNvPr id="5" name="TextBox 4"/>
          <p:cNvSpPr txBox="1"/>
          <p:nvPr/>
        </p:nvSpPr>
        <p:spPr>
          <a:xfrm>
            <a:off x="0" y="6519446"/>
            <a:ext cx="9144000" cy="338554"/>
          </a:xfrm>
          <a:prstGeom prst="rect">
            <a:avLst/>
          </a:prstGeom>
          <a:solidFill>
            <a:schemeClr val="accent1">
              <a:lumMod val="50000"/>
            </a:schemeClr>
          </a:solidFill>
        </p:spPr>
        <p:txBody>
          <a:bodyPr wrap="square" rtlCol="0">
            <a:spAutoFit/>
          </a:bodyPr>
          <a:lstStyle/>
          <a:p>
            <a:pPr algn="ctr"/>
            <a:r>
              <a:rPr lang="en-US" sz="1600" dirty="0" smtClean="0">
                <a:solidFill>
                  <a:schemeClr val="bg1"/>
                </a:solidFill>
                <a:latin typeface="Times New Roman" panose="02020603050405020304" pitchFamily="18" charset="0"/>
                <a:cs typeface="Times New Roman" panose="02020603050405020304" pitchFamily="18" charset="0"/>
              </a:rPr>
              <a:t>Page </a:t>
            </a:r>
            <a:fld id="{B00E4F1D-AFA5-4F93-984F-DA2F40622FEE}" type="slidenum">
              <a:rPr lang="en-US" sz="1600" smtClean="0">
                <a:solidFill>
                  <a:schemeClr val="bg1"/>
                </a:solidFill>
                <a:latin typeface="Times New Roman" panose="02020603050405020304" pitchFamily="18" charset="0"/>
                <a:cs typeface="Times New Roman" panose="02020603050405020304" pitchFamily="18" charset="0"/>
              </a:rPr>
              <a:pPr algn="ctr"/>
              <a:t>18</a:t>
            </a:fld>
            <a:endParaRPr lang="en-US" sz="1600" dirty="0">
              <a:solidFill>
                <a:schemeClr val="bg1"/>
              </a:solidFill>
              <a:latin typeface="Times New Roman" panose="02020603050405020304" pitchFamily="18" charset="0"/>
              <a:cs typeface="Times New Roman" panose="02020603050405020304" pitchFamily="18" charset="0"/>
            </a:endParaRPr>
          </a:p>
        </p:txBody>
      </p:sp>
      <p:sp>
        <p:nvSpPr>
          <p:cNvPr id="6" name="Rectangle 2"/>
          <p:cNvSpPr txBox="1">
            <a:spLocks noChangeArrowheads="1"/>
          </p:cNvSpPr>
          <p:nvPr/>
        </p:nvSpPr>
        <p:spPr>
          <a:xfrm>
            <a:off x="457200" y="2057400"/>
            <a:ext cx="8382000" cy="4385846"/>
          </a:xfrm>
          <a:prstGeom prst="rect">
            <a:avLst/>
          </a:prstGeom>
        </p:spPr>
        <p:txBody>
          <a:bodyPr vert="horz" lIns="91440" tIns="45720" rIns="91440" bIns="45720" rtlCol="0">
            <a:noAutofit/>
          </a:bodyPr>
          <a:lstStyle/>
          <a:p>
            <a:pPr marL="342900" indent="-342900">
              <a:buClr>
                <a:srgbClr val="002060"/>
              </a:buClr>
              <a:buFont typeface="Arial" panose="020B0604020202020204" pitchFamily="34" charset="0"/>
              <a:buChar char="•"/>
            </a:pPr>
            <a:r>
              <a:rPr lang="en-US" sz="2200" dirty="0" smtClean="0">
                <a:solidFill>
                  <a:schemeClr val="tx2">
                    <a:lumMod val="75000"/>
                  </a:schemeClr>
                </a:solidFill>
                <a:latin typeface="Times New Roman" pitchFamily="18" charset="0"/>
                <a:cs typeface="Times New Roman" pitchFamily="18" charset="0"/>
              </a:rPr>
              <a:t>The commissioner, at no expense to the municipality, shall</a:t>
            </a:r>
          </a:p>
          <a:p>
            <a:pPr marL="609600" indent="-609600">
              <a:buClr>
                <a:srgbClr val="FFFF00"/>
              </a:buClr>
              <a:buFont typeface="Wingdings 2" pitchFamily="18" charset="2"/>
              <a:buNone/>
            </a:pPr>
            <a:r>
              <a:rPr lang="en-US" sz="2200" dirty="0" smtClean="0">
                <a:solidFill>
                  <a:schemeClr val="tx2">
                    <a:lumMod val="75000"/>
                  </a:schemeClr>
                </a:solidFill>
                <a:latin typeface="Times New Roman" pitchFamily="18" charset="0"/>
                <a:cs typeface="Times New Roman" pitchFamily="18" charset="0"/>
              </a:rPr>
              <a:t>monitor appraisals of property and supervise appraisers as</a:t>
            </a:r>
          </a:p>
          <a:p>
            <a:pPr marL="609600" indent="-609600">
              <a:buClr>
                <a:srgbClr val="FFFF00"/>
              </a:buClr>
              <a:buFont typeface="Wingdings 2" pitchFamily="18" charset="2"/>
              <a:buNone/>
            </a:pPr>
            <a:r>
              <a:rPr lang="en-US" sz="2200" dirty="0" smtClean="0">
                <a:solidFill>
                  <a:schemeClr val="tx2">
                    <a:lumMod val="75000"/>
                  </a:schemeClr>
                </a:solidFill>
                <a:latin typeface="Times New Roman" pitchFamily="18" charset="0"/>
                <a:cs typeface="Times New Roman" pitchFamily="18" charset="0"/>
              </a:rPr>
              <a:t>follows:</a:t>
            </a:r>
          </a:p>
          <a:p>
            <a:pPr marL="692150" indent="-342900">
              <a:buClr>
                <a:srgbClr val="002060"/>
              </a:buClr>
              <a:buFont typeface="Arial" panose="020B0604020202020204" pitchFamily="34" charset="0"/>
              <a:buChar char="•"/>
              <a:defRPr/>
            </a:pPr>
            <a:r>
              <a:rPr lang="en-US" sz="2200" dirty="0" smtClean="0">
                <a:solidFill>
                  <a:schemeClr val="tx2">
                    <a:lumMod val="75000"/>
                  </a:schemeClr>
                </a:solidFill>
                <a:latin typeface="Times New Roman" pitchFamily="18" charset="0"/>
                <a:cs typeface="Times New Roman" pitchFamily="18" charset="0"/>
              </a:rPr>
              <a:t>Assure appraisals comply with all applicable statutes and rules</a:t>
            </a:r>
          </a:p>
          <a:p>
            <a:pPr marL="692150" indent="-342900">
              <a:buClr>
                <a:srgbClr val="002060"/>
              </a:buClr>
              <a:buFont typeface="Arial" panose="020B0604020202020204" pitchFamily="34" charset="0"/>
              <a:buChar char="•"/>
              <a:defRPr/>
            </a:pPr>
            <a:r>
              <a:rPr lang="en-US" sz="2200" dirty="0" smtClean="0">
                <a:solidFill>
                  <a:schemeClr val="tx2">
                    <a:lumMod val="75000"/>
                  </a:schemeClr>
                </a:solidFill>
                <a:latin typeface="Times New Roman" pitchFamily="18" charset="0"/>
                <a:cs typeface="Times New Roman" pitchFamily="18" charset="0"/>
              </a:rPr>
              <a:t>Assure appraisers are complying with terms of contract or the agreement</a:t>
            </a:r>
          </a:p>
          <a:p>
            <a:pPr marL="692150" indent="-342900">
              <a:buClr>
                <a:srgbClr val="002060"/>
              </a:buClr>
              <a:buFont typeface="Arial" panose="020B0604020202020204" pitchFamily="34" charset="0"/>
              <a:buChar char="•"/>
              <a:tabLst>
                <a:tab pos="630238" algn="l"/>
              </a:tabLst>
              <a:defRPr/>
            </a:pPr>
            <a:r>
              <a:rPr lang="en-US" sz="2200" dirty="0" smtClean="0">
                <a:solidFill>
                  <a:schemeClr val="tx2">
                    <a:lumMod val="75000"/>
                  </a:schemeClr>
                </a:solidFill>
                <a:latin typeface="Times New Roman" pitchFamily="18" charset="0"/>
                <a:cs typeface="Times New Roman" pitchFamily="18" charset="0"/>
              </a:rPr>
              <a:t>Review accuracy of appraisals</a:t>
            </a:r>
          </a:p>
          <a:p>
            <a:pPr marL="692150" marR="0" lvl="0" indent="-342900" algn="l" defTabSz="914400" rtl="0" eaLnBrk="1" fontAlgn="auto" latinLnBrk="0" hangingPunct="1">
              <a:buClr>
                <a:srgbClr val="002060"/>
              </a:buClr>
              <a:buSzTx/>
              <a:buFont typeface="Arial" pitchFamily="34" charset="0"/>
              <a:buChar char="•"/>
              <a:tabLst/>
              <a:defRPr/>
            </a:pPr>
            <a:r>
              <a:rPr kumimoji="0" lang="en-US" sz="2200" b="0" i="0" u="none" strike="noStrike" kern="1200" cap="none" spc="0" normalizeH="0" baseline="0" noProof="0" dirty="0" smtClean="0">
                <a:ln>
                  <a:noFill/>
                </a:ln>
                <a:solidFill>
                  <a:schemeClr val="tx2">
                    <a:lumMod val="75000"/>
                  </a:schemeClr>
                </a:solidFill>
                <a:effectLst/>
                <a:uLnTx/>
                <a:uFillTx/>
                <a:latin typeface="Times New Roman" pitchFamily="18" charset="0"/>
                <a:cs typeface="Times New Roman" pitchFamily="18" charset="0"/>
              </a:rPr>
              <a:t>Report to the governing body the progress and quality of the appraisal process</a:t>
            </a:r>
          </a:p>
          <a:p>
            <a:pPr marL="346075" indent="-346075">
              <a:buClr>
                <a:srgbClr val="002060"/>
              </a:buClr>
              <a:buFont typeface="Arial" panose="020B0604020202020204" pitchFamily="34" charset="0"/>
              <a:buChar char="•"/>
            </a:pPr>
            <a:r>
              <a:rPr lang="en-US" sz="2200" dirty="0" smtClean="0">
                <a:solidFill>
                  <a:schemeClr val="tx2">
                    <a:lumMod val="75000"/>
                  </a:schemeClr>
                </a:solidFill>
                <a:latin typeface="Times New Roman" pitchFamily="18" charset="0"/>
                <a:cs typeface="Times New Roman" pitchFamily="18" charset="0"/>
              </a:rPr>
              <a:t>The commissioner shall adopt rules under RSA 541-A relative</a:t>
            </a:r>
          </a:p>
          <a:p>
            <a:pPr marL="609600" indent="-609600">
              <a:buClr>
                <a:srgbClr val="FFFF00"/>
              </a:buClr>
              <a:buFont typeface="Wingdings" pitchFamily="2" charset="2"/>
              <a:buNone/>
            </a:pPr>
            <a:r>
              <a:rPr lang="en-US" sz="2200" dirty="0" smtClean="0">
                <a:solidFill>
                  <a:schemeClr val="tx2">
                    <a:lumMod val="75000"/>
                  </a:schemeClr>
                </a:solidFill>
                <a:latin typeface="Times New Roman" pitchFamily="18" charset="0"/>
                <a:cs typeface="Times New Roman" pitchFamily="18" charset="0"/>
              </a:rPr>
              <a:t>to the:</a:t>
            </a:r>
          </a:p>
          <a:p>
            <a:pPr marL="342900" marR="0" lvl="0" indent="-342900" algn="l" defTabSz="914400" rtl="0" eaLnBrk="1" fontAlgn="auto" latinLnBrk="0" hangingPunct="1">
              <a:buClrTx/>
              <a:buSzTx/>
              <a:buFont typeface="Arial" pitchFamily="34" charset="0"/>
              <a:buChar char="•"/>
              <a:tabLst/>
              <a:defRPr/>
            </a:pPr>
            <a:r>
              <a:rPr kumimoji="0" lang="en-US" sz="2200" b="0" i="0" u="none" strike="noStrike" kern="1200" cap="none" spc="0" normalizeH="0" baseline="0" noProof="0" dirty="0" smtClean="0">
                <a:ln>
                  <a:noFill/>
                </a:ln>
                <a:solidFill>
                  <a:schemeClr val="tx2">
                    <a:lumMod val="75000"/>
                  </a:schemeClr>
                </a:solidFill>
                <a:effectLst/>
                <a:uLnTx/>
                <a:uFillTx/>
                <a:latin typeface="Times New Roman" pitchFamily="18" charset="0"/>
                <a:cs typeface="Times New Roman" pitchFamily="18" charset="0"/>
              </a:rPr>
              <a:t>Contract or agreement provisions &amp; methods of appraisal monitoring</a:t>
            </a:r>
            <a:r>
              <a:rPr kumimoji="0" lang="en-US" sz="2200" b="0" i="0" u="none" strike="noStrike" kern="1200" cap="none" spc="0" normalizeH="0" noProof="0" dirty="0" smtClean="0">
                <a:ln>
                  <a:noFill/>
                </a:ln>
                <a:solidFill>
                  <a:schemeClr val="tx2">
                    <a:lumMod val="75000"/>
                  </a:schemeClr>
                </a:solidFill>
                <a:effectLst/>
                <a:uLnTx/>
                <a:uFillTx/>
                <a:latin typeface="Times New Roman" pitchFamily="18" charset="0"/>
                <a:cs typeface="Times New Roman" pitchFamily="18" charset="0"/>
              </a:rPr>
              <a:t> </a:t>
            </a:r>
            <a:r>
              <a:rPr kumimoji="0" lang="en-US" sz="2200" b="0" i="0" u="none" strike="noStrike" kern="1200" cap="none" spc="0" normalizeH="0" baseline="0" noProof="0" dirty="0" smtClean="0">
                <a:ln>
                  <a:noFill/>
                </a:ln>
                <a:solidFill>
                  <a:schemeClr val="tx2">
                    <a:lumMod val="75000"/>
                  </a:schemeClr>
                </a:solidFill>
                <a:effectLst/>
                <a:uLnTx/>
                <a:uFillTx/>
                <a:latin typeface="Times New Roman" pitchFamily="18" charset="0"/>
                <a:cs typeface="Times New Roman" pitchFamily="18" charset="0"/>
              </a:rPr>
              <a:t>(Rev 600 rules)</a:t>
            </a:r>
          </a:p>
        </p:txBody>
      </p:sp>
      <p:sp>
        <p:nvSpPr>
          <p:cNvPr id="7" name="TextBox 6"/>
          <p:cNvSpPr txBox="1"/>
          <p:nvPr/>
        </p:nvSpPr>
        <p:spPr>
          <a:xfrm>
            <a:off x="0" y="0"/>
            <a:ext cx="9144000" cy="338554"/>
          </a:xfrm>
          <a:prstGeom prst="rect">
            <a:avLst/>
          </a:prstGeom>
          <a:solidFill>
            <a:schemeClr val="accent1">
              <a:lumMod val="75000"/>
            </a:schemeClr>
          </a:solidFill>
          <a:ln>
            <a:solidFill>
              <a:schemeClr val="accent1">
                <a:lumMod val="50000"/>
              </a:schemeClr>
            </a:solidFill>
          </a:ln>
        </p:spPr>
        <p:txBody>
          <a:bodyPr wrap="square" rtlCol="0">
            <a:spAutoFit/>
          </a:bodyPr>
          <a:lstStyle/>
          <a:p>
            <a:pPr algn="r">
              <a:defRPr/>
            </a:pPr>
            <a:r>
              <a:rPr lang="en-US" sz="1600" dirty="0" smtClean="0">
                <a:solidFill>
                  <a:schemeClr val="bg1"/>
                </a:solidFill>
                <a:latin typeface="Times New Roman" panose="02020603050405020304" pitchFamily="18" charset="0"/>
                <a:cs typeface="Times New Roman" panose="02020603050405020304" pitchFamily="18" charset="0"/>
              </a:rPr>
              <a:t>Sam Greene, Assistant Director, </a:t>
            </a:r>
            <a:r>
              <a:rPr lang="en-US" sz="1600" dirty="0">
                <a:solidFill>
                  <a:schemeClr val="bg1"/>
                </a:solidFill>
                <a:latin typeface="Times New Roman" panose="02020603050405020304" pitchFamily="18" charset="0"/>
                <a:cs typeface="Times New Roman" panose="02020603050405020304" pitchFamily="18" charset="0"/>
              </a:rPr>
              <a:t>Municipal and Property Division</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2">
                    <a:lumMod val="75000"/>
                  </a:schemeClr>
                </a:solidFill>
                <a:latin typeface="Times New Roman" pitchFamily="18" charset="0"/>
                <a:cs typeface="Times New Roman" pitchFamily="18" charset="0"/>
              </a:rPr>
              <a:t>RSA 21-J:11-a Assessment Report</a:t>
            </a:r>
            <a:r>
              <a:rPr lang="en-US" sz="4000" dirty="0" smtClean="0">
                <a:solidFill>
                  <a:schemeClr val="tx2">
                    <a:lumMod val="75000"/>
                  </a:schemeClr>
                </a:solidFill>
                <a:latin typeface="Times New Roman" pitchFamily="18" charset="0"/>
                <a:cs typeface="Times New Roman" pitchFamily="18" charset="0"/>
              </a:rPr>
              <a:t/>
            </a:r>
            <a:br>
              <a:rPr lang="en-US" sz="4000" dirty="0" smtClean="0">
                <a:solidFill>
                  <a:schemeClr val="tx2">
                    <a:lumMod val="75000"/>
                  </a:schemeClr>
                </a:solidFill>
                <a:latin typeface="Times New Roman" pitchFamily="18" charset="0"/>
                <a:cs typeface="Times New Roman" pitchFamily="18" charset="0"/>
              </a:rPr>
            </a:br>
            <a:r>
              <a:rPr lang="en-US" sz="2700" dirty="0" smtClean="0">
                <a:solidFill>
                  <a:schemeClr val="tx2">
                    <a:lumMod val="75000"/>
                  </a:schemeClr>
                </a:solidFill>
                <a:latin typeface="Times New Roman" pitchFamily="18" charset="0"/>
                <a:cs typeface="Times New Roman" pitchFamily="18" charset="0"/>
              </a:rPr>
              <a:t>(Summarized)</a:t>
            </a:r>
            <a:endParaRPr lang="en-US" sz="4000" dirty="0">
              <a:solidFill>
                <a:schemeClr val="tx2">
                  <a:lumMod val="75000"/>
                </a:schemeClr>
              </a:solidFill>
              <a:latin typeface="Times New Roman" pitchFamily="18" charset="0"/>
              <a:cs typeface="Times New Roman" pitchFamily="18" charset="0"/>
            </a:endParaRPr>
          </a:p>
        </p:txBody>
      </p:sp>
      <p:sp>
        <p:nvSpPr>
          <p:cNvPr id="5" name="TextBox 4"/>
          <p:cNvSpPr txBox="1"/>
          <p:nvPr/>
        </p:nvSpPr>
        <p:spPr>
          <a:xfrm>
            <a:off x="0" y="6519446"/>
            <a:ext cx="9144000" cy="338554"/>
          </a:xfrm>
          <a:prstGeom prst="rect">
            <a:avLst/>
          </a:prstGeom>
          <a:solidFill>
            <a:schemeClr val="accent1">
              <a:lumMod val="50000"/>
            </a:schemeClr>
          </a:solidFill>
        </p:spPr>
        <p:txBody>
          <a:bodyPr wrap="square" rtlCol="0">
            <a:spAutoFit/>
          </a:bodyPr>
          <a:lstStyle/>
          <a:p>
            <a:pPr algn="ctr"/>
            <a:r>
              <a:rPr lang="en-US" sz="1600" dirty="0" smtClean="0">
                <a:solidFill>
                  <a:schemeClr val="bg1"/>
                </a:solidFill>
                <a:latin typeface="Times New Roman" panose="02020603050405020304" pitchFamily="18" charset="0"/>
                <a:cs typeface="Times New Roman" panose="02020603050405020304" pitchFamily="18" charset="0"/>
              </a:rPr>
              <a:t>Page </a:t>
            </a:r>
            <a:fld id="{B00E4F1D-AFA5-4F93-984F-DA2F40622FEE}" type="slidenum">
              <a:rPr lang="en-US" sz="1600" smtClean="0">
                <a:solidFill>
                  <a:schemeClr val="bg1"/>
                </a:solidFill>
                <a:latin typeface="Times New Roman" panose="02020603050405020304" pitchFamily="18" charset="0"/>
                <a:cs typeface="Times New Roman" panose="02020603050405020304" pitchFamily="18" charset="0"/>
              </a:rPr>
              <a:pPr algn="ctr"/>
              <a:t>19</a:t>
            </a:fld>
            <a:endParaRPr lang="en-US" sz="1600" dirty="0">
              <a:solidFill>
                <a:schemeClr val="bg1"/>
              </a:solidFill>
              <a:latin typeface="Times New Roman" panose="02020603050405020304" pitchFamily="18" charset="0"/>
              <a:cs typeface="Times New Roman" panose="02020603050405020304" pitchFamily="18" charset="0"/>
            </a:endParaRPr>
          </a:p>
        </p:txBody>
      </p:sp>
      <p:sp>
        <p:nvSpPr>
          <p:cNvPr id="6" name="Rectangle 2"/>
          <p:cNvSpPr txBox="1">
            <a:spLocks noChangeArrowheads="1"/>
          </p:cNvSpPr>
          <p:nvPr/>
        </p:nvSpPr>
        <p:spPr>
          <a:xfrm>
            <a:off x="304800" y="1417638"/>
            <a:ext cx="8534400" cy="4830762"/>
          </a:xfrm>
          <a:prstGeom prst="rect">
            <a:avLst/>
          </a:prstGeom>
        </p:spPr>
        <p:txBody>
          <a:bodyPr vert="horz" lIns="91440" tIns="45720" rIns="91440" bIns="45720" rtlCol="0">
            <a:normAutofit lnSpcReduction="10000"/>
          </a:bodyPr>
          <a:lstStyle/>
          <a:p>
            <a:pPr marR="0" lvl="0" indent="-342900" algn="l" defTabSz="914400" rtl="0" eaLnBrk="1" fontAlgn="auto" latinLnBrk="0" hangingPunct="1">
              <a:lnSpc>
                <a:spcPct val="100000"/>
              </a:lnSpc>
              <a:spcBef>
                <a:spcPct val="20000"/>
              </a:spcBef>
              <a:spcAft>
                <a:spcPts val="0"/>
              </a:spcAft>
              <a:buClrTx/>
              <a:buSzTx/>
              <a:buFontTx/>
              <a:buNone/>
              <a:tabLst/>
              <a:defRPr/>
            </a:pPr>
            <a:r>
              <a:rPr kumimoji="0" lang="en-US" sz="2400" b="0" i="0" u="none" strike="noStrike" kern="1200" cap="none" spc="0" normalizeH="0" baseline="0" noProof="0" dirty="0" smtClean="0">
                <a:ln>
                  <a:noFill/>
                </a:ln>
                <a:solidFill>
                  <a:schemeClr val="tx2">
                    <a:lumMod val="75000"/>
                  </a:schemeClr>
                </a:solidFill>
                <a:effectLst/>
                <a:uLnTx/>
                <a:uFillTx/>
                <a:latin typeface="Times New Roman" pitchFamily="18" charset="0"/>
                <a:ea typeface="+mn-ea"/>
                <a:cs typeface="Times New Roman" pitchFamily="18" charset="0"/>
              </a:rPr>
              <a:t>The commissioner is charged with reporting the degree to which the municipalities achieve compliance with applicable laws and rules. </a:t>
            </a:r>
          </a:p>
          <a:p>
            <a:pPr marR="0" lvl="0" indent="-342900" algn="l" defTabSz="914400" rtl="0" eaLnBrk="1" fontAlgn="auto" latinLnBrk="0" hangingPunct="1">
              <a:lnSpc>
                <a:spcPct val="100000"/>
              </a:lnSpc>
              <a:spcBef>
                <a:spcPct val="20000"/>
              </a:spcBef>
              <a:spcAft>
                <a:spcPts val="0"/>
              </a:spcAft>
              <a:buClrTx/>
              <a:buSzTx/>
              <a:buFontTx/>
              <a:buNone/>
              <a:tabLst/>
              <a:defRPr/>
            </a:pPr>
            <a:r>
              <a:rPr kumimoji="0" lang="en-US" sz="2400" b="0" i="0" u="none" strike="noStrike" kern="1200" cap="none" spc="0" normalizeH="0" baseline="0" noProof="0" dirty="0" smtClean="0">
                <a:ln>
                  <a:noFill/>
                </a:ln>
                <a:solidFill>
                  <a:schemeClr val="tx2">
                    <a:lumMod val="75000"/>
                  </a:schemeClr>
                </a:solidFill>
                <a:effectLst/>
                <a:uLnTx/>
                <a:uFillTx/>
                <a:latin typeface="Times New Roman" pitchFamily="18" charset="0"/>
                <a:ea typeface="+mn-ea"/>
                <a:cs typeface="Times New Roman" pitchFamily="18" charset="0"/>
              </a:rPr>
              <a:t>The considerations are:</a:t>
            </a:r>
          </a:p>
          <a:p>
            <a:pPr marL="692150" marR="0" lvl="0" indent="-346075"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2">
                    <a:lumMod val="75000"/>
                  </a:schemeClr>
                </a:solidFill>
                <a:effectLst/>
                <a:uLnTx/>
                <a:uFillTx/>
                <a:latin typeface="Times New Roman" pitchFamily="18" charset="0"/>
                <a:ea typeface="+mn-ea"/>
                <a:cs typeface="Times New Roman" pitchFamily="18" charset="0"/>
              </a:rPr>
              <a:t>The level and uniformity of assessments within acceptable ranges as recommended by the ASB</a:t>
            </a:r>
          </a:p>
          <a:p>
            <a:pPr marL="692150" marR="0" lvl="0" indent="-346075"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2">
                    <a:lumMod val="75000"/>
                  </a:schemeClr>
                </a:solidFill>
                <a:effectLst/>
                <a:uLnTx/>
                <a:uFillTx/>
                <a:latin typeface="Times New Roman" pitchFamily="18" charset="0"/>
                <a:ea typeface="+mn-ea"/>
                <a:cs typeface="Times New Roman" pitchFamily="18" charset="0"/>
              </a:rPr>
              <a:t>Assessment practices substantially comply with applicable laws and rules</a:t>
            </a:r>
          </a:p>
          <a:p>
            <a:pPr marL="692150" marR="0" lvl="0" indent="-346075"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2">
                    <a:lumMod val="75000"/>
                  </a:schemeClr>
                </a:solidFill>
                <a:effectLst/>
                <a:uLnTx/>
                <a:uFillTx/>
                <a:latin typeface="Times New Roman" pitchFamily="18" charset="0"/>
                <a:ea typeface="+mn-ea"/>
                <a:cs typeface="Times New Roman" pitchFamily="18" charset="0"/>
              </a:rPr>
              <a:t>Exemption and credit procedures substantially comply with applicable laws and rule</a:t>
            </a:r>
            <a:endParaRPr kumimoji="0" lang="en-US" sz="2400" b="0" i="0" u="none" strike="noStrike" kern="1200" cap="none" spc="0" normalizeH="0" noProof="0" dirty="0" smtClean="0">
              <a:ln>
                <a:noFill/>
              </a:ln>
              <a:solidFill>
                <a:schemeClr val="tx2">
                  <a:lumMod val="75000"/>
                </a:schemeClr>
              </a:solidFill>
              <a:effectLst/>
              <a:uLnTx/>
              <a:uFillTx/>
              <a:latin typeface="Times New Roman" pitchFamily="18" charset="0"/>
              <a:ea typeface="+mn-ea"/>
              <a:cs typeface="Times New Roman" pitchFamily="18" charset="0"/>
            </a:endParaRPr>
          </a:p>
          <a:p>
            <a:pPr marL="692150" marR="0" lvl="0" indent="-346075"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2">
                    <a:lumMod val="75000"/>
                  </a:schemeClr>
                </a:solidFill>
                <a:effectLst/>
                <a:uLnTx/>
                <a:uFillTx/>
                <a:latin typeface="Times New Roman" pitchFamily="18" charset="0"/>
                <a:ea typeface="+mn-ea"/>
                <a:cs typeface="Times New Roman" pitchFamily="18" charset="0"/>
              </a:rPr>
              <a:t>Assessments are based upon reasonably accurate data</a:t>
            </a:r>
          </a:p>
          <a:p>
            <a:pPr marL="692150" marR="0" lvl="0" indent="-346075"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2">
                    <a:lumMod val="75000"/>
                  </a:schemeClr>
                </a:solidFill>
                <a:effectLst/>
                <a:uLnTx/>
                <a:uFillTx/>
                <a:latin typeface="Times New Roman" pitchFamily="18" charset="0"/>
                <a:ea typeface="+mn-ea"/>
                <a:cs typeface="Times New Roman" pitchFamily="18" charset="0"/>
              </a:rPr>
              <a:t>Assessments of various types of properties are reasonably proportional to other properties within the municipality</a:t>
            </a:r>
          </a:p>
        </p:txBody>
      </p:sp>
      <p:sp>
        <p:nvSpPr>
          <p:cNvPr id="7" name="TextBox 6"/>
          <p:cNvSpPr txBox="1"/>
          <p:nvPr/>
        </p:nvSpPr>
        <p:spPr>
          <a:xfrm>
            <a:off x="0" y="0"/>
            <a:ext cx="9144000" cy="338554"/>
          </a:xfrm>
          <a:prstGeom prst="rect">
            <a:avLst/>
          </a:prstGeom>
          <a:solidFill>
            <a:schemeClr val="accent1">
              <a:lumMod val="75000"/>
            </a:schemeClr>
          </a:solidFill>
          <a:ln>
            <a:solidFill>
              <a:schemeClr val="accent1">
                <a:lumMod val="50000"/>
              </a:schemeClr>
            </a:solidFill>
          </a:ln>
        </p:spPr>
        <p:txBody>
          <a:bodyPr wrap="square" rtlCol="0">
            <a:spAutoFit/>
          </a:bodyPr>
          <a:lstStyle/>
          <a:p>
            <a:pPr algn="r">
              <a:defRPr/>
            </a:pPr>
            <a:r>
              <a:rPr lang="en-US" sz="1600" dirty="0" smtClean="0">
                <a:solidFill>
                  <a:schemeClr val="bg1"/>
                </a:solidFill>
                <a:latin typeface="Times New Roman" panose="02020603050405020304" pitchFamily="18" charset="0"/>
                <a:cs typeface="Times New Roman" panose="02020603050405020304" pitchFamily="18" charset="0"/>
              </a:rPr>
              <a:t>Sam Greene, Assistant Director, </a:t>
            </a:r>
            <a:r>
              <a:rPr lang="en-US" sz="1600" dirty="0">
                <a:solidFill>
                  <a:schemeClr val="bg1"/>
                </a:solidFill>
                <a:latin typeface="Times New Roman" panose="02020603050405020304" pitchFamily="18" charset="0"/>
                <a:cs typeface="Times New Roman" panose="02020603050405020304" pitchFamily="18" charset="0"/>
              </a:rPr>
              <a:t>Municipal and Property Division</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676400"/>
          </a:xfrm>
        </p:spPr>
        <p:txBody>
          <a:bodyPr>
            <a:normAutofit/>
          </a:bodyPr>
          <a:lstStyle/>
          <a:p>
            <a:r>
              <a:rPr lang="en-US" dirty="0" smtClean="0">
                <a:solidFill>
                  <a:schemeClr val="tx2">
                    <a:lumMod val="75000"/>
                  </a:schemeClr>
                </a:solidFill>
                <a:latin typeface="Times New Roman" pitchFamily="18" charset="0"/>
                <a:cs typeface="Times New Roman" pitchFamily="18" charset="0"/>
              </a:rPr>
              <a:t>Overview of N.H. Assessing</a:t>
            </a:r>
            <a:endParaRPr lang="en-US" dirty="0"/>
          </a:p>
        </p:txBody>
      </p:sp>
      <p:sp>
        <p:nvSpPr>
          <p:cNvPr id="3" name="Content Placeholder 2"/>
          <p:cNvSpPr>
            <a:spLocks noGrp="1"/>
          </p:cNvSpPr>
          <p:nvPr>
            <p:ph idx="1"/>
          </p:nvPr>
        </p:nvSpPr>
        <p:spPr>
          <a:xfrm>
            <a:off x="457200" y="1828800"/>
            <a:ext cx="8229600" cy="3763963"/>
          </a:xfrm>
        </p:spPr>
        <p:txBody>
          <a:bodyPr>
            <a:normAutofit fontScale="92500" lnSpcReduction="20000"/>
          </a:bodyPr>
          <a:lstStyle/>
          <a:p>
            <a:pPr indent="0">
              <a:buNone/>
            </a:pPr>
            <a:r>
              <a:rPr lang="en-US" sz="2600" dirty="0" smtClean="0">
                <a:solidFill>
                  <a:schemeClr val="tx2">
                    <a:lumMod val="75000"/>
                  </a:schemeClr>
                </a:solidFill>
                <a:latin typeface="Times New Roman" pitchFamily="18" charset="0"/>
                <a:cs typeface="Times New Roman" pitchFamily="18" charset="0"/>
              </a:rPr>
              <a:t>This presentation is intended for informational purposes only, and is not a substitute for seeking professional advice or for  reviewing the applicable laws and rules. This presentation represents some positions of the Department on the limited issues discussed herein, based on the law in effect at the time of the presentation and Department interpretation thereof, as well as the opinions and conclusions of its presenter. </a:t>
            </a:r>
          </a:p>
          <a:p>
            <a:pPr indent="0">
              <a:buNone/>
            </a:pPr>
            <a:endParaRPr lang="en-US" sz="2600" dirty="0" smtClean="0">
              <a:solidFill>
                <a:schemeClr val="tx2">
                  <a:lumMod val="75000"/>
                </a:schemeClr>
              </a:solidFill>
              <a:latin typeface="Times New Roman" pitchFamily="18" charset="0"/>
              <a:cs typeface="Times New Roman" pitchFamily="18" charset="0"/>
            </a:endParaRPr>
          </a:p>
          <a:p>
            <a:pPr indent="0">
              <a:buNone/>
            </a:pPr>
            <a:r>
              <a:rPr lang="en-US" sz="2600" dirty="0" smtClean="0">
                <a:solidFill>
                  <a:schemeClr val="tx2">
                    <a:lumMod val="75000"/>
                  </a:schemeClr>
                </a:solidFill>
                <a:latin typeface="Times New Roman" pitchFamily="18" charset="0"/>
                <a:cs typeface="Times New Roman" pitchFamily="18" charset="0"/>
              </a:rPr>
              <a:t>For the current status of any tax law, practitioners and taxpayers should consult the source documents (i.e., Revised Statutes Annotated, Rules, Case Law, Session Laws, etc.) for independent verification. </a:t>
            </a:r>
          </a:p>
          <a:p>
            <a:endParaRPr lang="en-US" dirty="0"/>
          </a:p>
        </p:txBody>
      </p:sp>
      <p:sp>
        <p:nvSpPr>
          <p:cNvPr id="4" name="TextBox 3"/>
          <p:cNvSpPr txBox="1"/>
          <p:nvPr/>
        </p:nvSpPr>
        <p:spPr>
          <a:xfrm>
            <a:off x="0" y="0"/>
            <a:ext cx="9144000" cy="338554"/>
          </a:xfrm>
          <a:prstGeom prst="rect">
            <a:avLst/>
          </a:prstGeom>
          <a:solidFill>
            <a:schemeClr val="accent1">
              <a:lumMod val="75000"/>
            </a:schemeClr>
          </a:solidFill>
          <a:ln>
            <a:solidFill>
              <a:schemeClr val="accent1">
                <a:lumMod val="50000"/>
              </a:schemeClr>
            </a:solidFill>
          </a:ln>
        </p:spPr>
        <p:txBody>
          <a:bodyPr wrap="square" rtlCol="0">
            <a:spAutoFit/>
          </a:bodyPr>
          <a:lstStyle/>
          <a:p>
            <a:pPr algn="r">
              <a:defRPr/>
            </a:pPr>
            <a:r>
              <a:rPr lang="en-US" sz="1600" dirty="0" smtClean="0">
                <a:solidFill>
                  <a:schemeClr val="bg1"/>
                </a:solidFill>
                <a:latin typeface="Times New Roman" panose="02020603050405020304" pitchFamily="18" charset="0"/>
                <a:cs typeface="Times New Roman" panose="02020603050405020304" pitchFamily="18" charset="0"/>
              </a:rPr>
              <a:t>Sam Greene, Assistant Director, </a:t>
            </a:r>
            <a:r>
              <a:rPr lang="en-US" sz="1600" dirty="0">
                <a:solidFill>
                  <a:schemeClr val="bg1"/>
                </a:solidFill>
                <a:latin typeface="Times New Roman" panose="02020603050405020304" pitchFamily="18" charset="0"/>
                <a:cs typeface="Times New Roman" panose="02020603050405020304" pitchFamily="18" charset="0"/>
              </a:rPr>
              <a:t>Municipal and Property Division</a:t>
            </a:r>
          </a:p>
        </p:txBody>
      </p:sp>
      <p:sp>
        <p:nvSpPr>
          <p:cNvPr id="5" name="TextBox 4"/>
          <p:cNvSpPr txBox="1"/>
          <p:nvPr/>
        </p:nvSpPr>
        <p:spPr>
          <a:xfrm>
            <a:off x="0" y="6519446"/>
            <a:ext cx="9144000" cy="338554"/>
          </a:xfrm>
          <a:prstGeom prst="rect">
            <a:avLst/>
          </a:prstGeom>
          <a:solidFill>
            <a:schemeClr val="accent1">
              <a:lumMod val="50000"/>
            </a:schemeClr>
          </a:solidFill>
        </p:spPr>
        <p:txBody>
          <a:bodyPr wrap="square" rtlCol="0">
            <a:spAutoFit/>
          </a:bodyPr>
          <a:lstStyle/>
          <a:p>
            <a:pPr algn="ctr"/>
            <a:r>
              <a:rPr lang="en-US" sz="1600" dirty="0" smtClean="0">
                <a:solidFill>
                  <a:schemeClr val="bg1"/>
                </a:solidFill>
              </a:rPr>
              <a:t>Page </a:t>
            </a:r>
            <a:fld id="{B00E4F1D-AFA5-4F93-984F-DA2F40622FEE}" type="slidenum">
              <a:rPr lang="en-US" sz="1600" smtClean="0">
                <a:solidFill>
                  <a:schemeClr val="bg1"/>
                </a:solidFill>
              </a:rPr>
              <a:pPr algn="ctr"/>
              <a:t>2</a:t>
            </a:fld>
            <a:endParaRPr lang="en-US" sz="1600" dirty="0">
              <a:solidFill>
                <a:schemeClr val="bg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81000"/>
            <a:ext cx="8839200" cy="1524000"/>
          </a:xfrm>
        </p:spPr>
        <p:txBody>
          <a:bodyPr>
            <a:noAutofit/>
          </a:bodyPr>
          <a:lstStyle/>
          <a:p>
            <a:r>
              <a:rPr lang="en-US" sz="4000" dirty="0" smtClean="0">
                <a:solidFill>
                  <a:schemeClr val="tx2">
                    <a:lumMod val="75000"/>
                  </a:schemeClr>
                </a:solidFill>
                <a:latin typeface="Times New Roman" pitchFamily="18" charset="0"/>
                <a:cs typeface="Times New Roman" pitchFamily="18" charset="0"/>
              </a:rPr>
              <a:t>RSA 21-J:15 Municipal and </a:t>
            </a:r>
            <a:br>
              <a:rPr lang="en-US" sz="4000" dirty="0" smtClean="0">
                <a:solidFill>
                  <a:schemeClr val="tx2">
                    <a:lumMod val="75000"/>
                  </a:schemeClr>
                </a:solidFill>
                <a:latin typeface="Times New Roman" pitchFamily="18" charset="0"/>
                <a:cs typeface="Times New Roman" pitchFamily="18" charset="0"/>
              </a:rPr>
            </a:br>
            <a:r>
              <a:rPr lang="en-US" sz="4000" dirty="0" smtClean="0">
                <a:solidFill>
                  <a:schemeClr val="tx2">
                    <a:lumMod val="75000"/>
                  </a:schemeClr>
                </a:solidFill>
                <a:latin typeface="Times New Roman" pitchFamily="18" charset="0"/>
                <a:cs typeface="Times New Roman" pitchFamily="18" charset="0"/>
              </a:rPr>
              <a:t>Property Division</a:t>
            </a:r>
            <a:br>
              <a:rPr lang="en-US" sz="4000" dirty="0" smtClean="0">
                <a:solidFill>
                  <a:schemeClr val="tx2">
                    <a:lumMod val="75000"/>
                  </a:schemeClr>
                </a:solidFill>
                <a:latin typeface="Times New Roman" pitchFamily="18" charset="0"/>
                <a:cs typeface="Times New Roman" pitchFamily="18" charset="0"/>
              </a:rPr>
            </a:br>
            <a:r>
              <a:rPr lang="en-US" sz="2400" dirty="0" smtClean="0">
                <a:solidFill>
                  <a:schemeClr val="tx2">
                    <a:lumMod val="75000"/>
                  </a:schemeClr>
                </a:solidFill>
                <a:latin typeface="Times New Roman" pitchFamily="18" charset="0"/>
                <a:cs typeface="Times New Roman" pitchFamily="18" charset="0"/>
              </a:rPr>
              <a:t>(Summarized)</a:t>
            </a:r>
            <a:endParaRPr lang="en-US" sz="2400" dirty="0">
              <a:solidFill>
                <a:schemeClr val="tx2">
                  <a:lumMod val="75000"/>
                </a:schemeClr>
              </a:solidFill>
              <a:latin typeface="Times New Roman" pitchFamily="18" charset="0"/>
              <a:cs typeface="Times New Roman" pitchFamily="18" charset="0"/>
            </a:endParaRPr>
          </a:p>
        </p:txBody>
      </p:sp>
      <p:sp>
        <p:nvSpPr>
          <p:cNvPr id="3" name="Content Placeholder 2"/>
          <p:cNvSpPr>
            <a:spLocks noGrp="1"/>
          </p:cNvSpPr>
          <p:nvPr>
            <p:ph idx="1"/>
          </p:nvPr>
        </p:nvSpPr>
        <p:spPr>
          <a:xfrm>
            <a:off x="381000" y="2057400"/>
            <a:ext cx="8382000" cy="4267200"/>
          </a:xfrm>
        </p:spPr>
        <p:txBody>
          <a:bodyPr>
            <a:normAutofit lnSpcReduction="10000"/>
          </a:bodyPr>
          <a:lstStyle/>
          <a:p>
            <a:pPr marL="0">
              <a:buNone/>
            </a:pPr>
            <a:r>
              <a:rPr lang="en-US" sz="2400" dirty="0" smtClean="0">
                <a:solidFill>
                  <a:schemeClr val="tx2">
                    <a:lumMod val="75000"/>
                  </a:schemeClr>
                </a:solidFill>
                <a:latin typeface="Times New Roman" pitchFamily="18" charset="0"/>
                <a:cs typeface="Times New Roman" pitchFamily="18" charset="0"/>
              </a:rPr>
              <a:t>The director of the municipal and property division is responsible for:</a:t>
            </a:r>
          </a:p>
          <a:p>
            <a:pPr marL="692150"/>
            <a:r>
              <a:rPr lang="en-US" sz="2400" dirty="0" smtClean="0">
                <a:solidFill>
                  <a:schemeClr val="tx2">
                    <a:lumMod val="75000"/>
                  </a:schemeClr>
                </a:solidFill>
                <a:latin typeface="Times New Roman" pitchFamily="18" charset="0"/>
                <a:cs typeface="Times New Roman" pitchFamily="18" charset="0"/>
              </a:rPr>
              <a:t>Providing technical assistance to the political subdivisions</a:t>
            </a:r>
          </a:p>
          <a:p>
            <a:pPr marL="692150"/>
            <a:r>
              <a:rPr lang="en-US" sz="2400" dirty="0" smtClean="0">
                <a:solidFill>
                  <a:schemeClr val="tx2">
                    <a:lumMod val="75000"/>
                  </a:schemeClr>
                </a:solidFill>
                <a:latin typeface="Times New Roman" pitchFamily="18" charset="0"/>
                <a:cs typeface="Times New Roman" pitchFamily="18" charset="0"/>
              </a:rPr>
              <a:t>Performing general municipal and county audits</a:t>
            </a:r>
          </a:p>
          <a:p>
            <a:pPr marL="692150"/>
            <a:r>
              <a:rPr lang="en-US" sz="2400" dirty="0" smtClean="0">
                <a:solidFill>
                  <a:schemeClr val="tx2">
                    <a:lumMod val="75000"/>
                  </a:schemeClr>
                </a:solidFill>
                <a:latin typeface="Times New Roman" pitchFamily="18" charset="0"/>
                <a:cs typeface="Times New Roman" pitchFamily="18" charset="0"/>
              </a:rPr>
              <a:t>Assisting the commissioner in setting tax rates</a:t>
            </a:r>
          </a:p>
          <a:p>
            <a:pPr marL="692150"/>
            <a:r>
              <a:rPr lang="en-US" sz="2400" dirty="0" smtClean="0">
                <a:solidFill>
                  <a:schemeClr val="tx2">
                    <a:lumMod val="75000"/>
                  </a:schemeClr>
                </a:solidFill>
                <a:latin typeface="Times New Roman" pitchFamily="18" charset="0"/>
                <a:cs typeface="Times New Roman" pitchFamily="18" charset="0"/>
              </a:rPr>
              <a:t>Assisting and supervising municipalities and appraisers in appraisals and valuations</a:t>
            </a:r>
          </a:p>
          <a:p>
            <a:pPr marL="692150"/>
            <a:r>
              <a:rPr lang="en-US" sz="2400" dirty="0" smtClean="0">
                <a:solidFill>
                  <a:schemeClr val="tx2">
                    <a:lumMod val="75000"/>
                  </a:schemeClr>
                </a:solidFill>
                <a:latin typeface="Times New Roman" pitchFamily="18" charset="0"/>
                <a:cs typeface="Times New Roman" pitchFamily="18" charset="0"/>
              </a:rPr>
              <a:t>Appraisal of  state owned forest and recreation land</a:t>
            </a:r>
          </a:p>
          <a:p>
            <a:pPr marL="692150"/>
            <a:r>
              <a:rPr lang="en-US" sz="2400" dirty="0" smtClean="0">
                <a:solidFill>
                  <a:schemeClr val="tx2">
                    <a:lumMod val="75000"/>
                  </a:schemeClr>
                </a:solidFill>
                <a:latin typeface="Times New Roman" pitchFamily="18" charset="0"/>
                <a:cs typeface="Times New Roman" pitchFamily="18" charset="0"/>
              </a:rPr>
              <a:t>Determining the total equalized value of municipalities</a:t>
            </a:r>
          </a:p>
          <a:p>
            <a:pPr marL="692150"/>
            <a:r>
              <a:rPr lang="en-US" sz="2400" dirty="0" smtClean="0">
                <a:solidFill>
                  <a:schemeClr val="tx2">
                    <a:lumMod val="75000"/>
                  </a:schemeClr>
                </a:solidFill>
                <a:latin typeface="Times New Roman" pitchFamily="18" charset="0"/>
                <a:cs typeface="Times New Roman" pitchFamily="18" charset="0"/>
              </a:rPr>
              <a:t>Establishing technical manuals for municipalities pertaining to finance and budget matter and appraisal</a:t>
            </a:r>
          </a:p>
          <a:p>
            <a:endParaRPr lang="en-US" sz="2400" dirty="0">
              <a:solidFill>
                <a:schemeClr val="tx2">
                  <a:lumMod val="75000"/>
                </a:schemeClr>
              </a:solidFill>
              <a:latin typeface="Times New Roman" pitchFamily="18" charset="0"/>
              <a:cs typeface="Times New Roman" pitchFamily="18" charset="0"/>
            </a:endParaRPr>
          </a:p>
        </p:txBody>
      </p:sp>
      <p:sp>
        <p:nvSpPr>
          <p:cNvPr id="5" name="TextBox 4"/>
          <p:cNvSpPr txBox="1"/>
          <p:nvPr/>
        </p:nvSpPr>
        <p:spPr>
          <a:xfrm>
            <a:off x="0" y="6519446"/>
            <a:ext cx="9144000" cy="338554"/>
          </a:xfrm>
          <a:prstGeom prst="rect">
            <a:avLst/>
          </a:prstGeom>
          <a:solidFill>
            <a:schemeClr val="accent1">
              <a:lumMod val="50000"/>
            </a:schemeClr>
          </a:solidFill>
        </p:spPr>
        <p:txBody>
          <a:bodyPr wrap="square" rtlCol="0">
            <a:spAutoFit/>
          </a:bodyPr>
          <a:lstStyle/>
          <a:p>
            <a:pPr algn="ctr"/>
            <a:r>
              <a:rPr lang="en-US" sz="1600" dirty="0" smtClean="0">
                <a:solidFill>
                  <a:schemeClr val="bg1"/>
                </a:solidFill>
                <a:latin typeface="Times New Roman" panose="02020603050405020304" pitchFamily="18" charset="0"/>
                <a:cs typeface="Times New Roman" panose="02020603050405020304" pitchFamily="18" charset="0"/>
              </a:rPr>
              <a:t>Page</a:t>
            </a:r>
            <a:r>
              <a:rPr lang="en-US" sz="1600" dirty="0" smtClean="0">
                <a:solidFill>
                  <a:schemeClr val="bg1"/>
                </a:solidFill>
              </a:rPr>
              <a:t> </a:t>
            </a:r>
            <a:fld id="{B00E4F1D-AFA5-4F93-984F-DA2F40622FEE}" type="slidenum">
              <a:rPr lang="en-US" sz="1600" smtClean="0">
                <a:solidFill>
                  <a:schemeClr val="bg1"/>
                </a:solidFill>
              </a:rPr>
              <a:pPr algn="ctr"/>
              <a:t>20</a:t>
            </a:fld>
            <a:endParaRPr lang="en-US" sz="1600" dirty="0">
              <a:solidFill>
                <a:schemeClr val="bg1"/>
              </a:solidFill>
            </a:endParaRPr>
          </a:p>
        </p:txBody>
      </p:sp>
      <p:sp>
        <p:nvSpPr>
          <p:cNvPr id="6" name="TextBox 5"/>
          <p:cNvSpPr txBox="1"/>
          <p:nvPr/>
        </p:nvSpPr>
        <p:spPr>
          <a:xfrm>
            <a:off x="0" y="0"/>
            <a:ext cx="9144000" cy="338554"/>
          </a:xfrm>
          <a:prstGeom prst="rect">
            <a:avLst/>
          </a:prstGeom>
          <a:solidFill>
            <a:schemeClr val="accent1">
              <a:lumMod val="75000"/>
            </a:schemeClr>
          </a:solidFill>
          <a:ln>
            <a:solidFill>
              <a:schemeClr val="accent1">
                <a:lumMod val="50000"/>
              </a:schemeClr>
            </a:solidFill>
          </a:ln>
        </p:spPr>
        <p:txBody>
          <a:bodyPr wrap="square" rtlCol="0">
            <a:spAutoFit/>
          </a:bodyPr>
          <a:lstStyle/>
          <a:p>
            <a:pPr algn="r">
              <a:defRPr/>
            </a:pPr>
            <a:r>
              <a:rPr lang="en-US" sz="1600" dirty="0" smtClean="0">
                <a:solidFill>
                  <a:schemeClr val="bg1"/>
                </a:solidFill>
                <a:latin typeface="Times New Roman" panose="02020603050405020304" pitchFamily="18" charset="0"/>
                <a:cs typeface="Times New Roman" panose="02020603050405020304" pitchFamily="18" charset="0"/>
              </a:rPr>
              <a:t>Sam Greene, Assistant Director, </a:t>
            </a:r>
            <a:r>
              <a:rPr lang="en-US" sz="1600" dirty="0">
                <a:solidFill>
                  <a:schemeClr val="bg1"/>
                </a:solidFill>
                <a:latin typeface="Times New Roman" panose="02020603050405020304" pitchFamily="18" charset="0"/>
                <a:cs typeface="Times New Roman" panose="02020603050405020304" pitchFamily="18" charset="0"/>
              </a:rPr>
              <a:t>Municipal and Property Division</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783470"/>
          </a:xfrm>
        </p:spPr>
        <p:txBody>
          <a:bodyPr>
            <a:normAutofit/>
          </a:bodyPr>
          <a:lstStyle/>
          <a:p>
            <a:r>
              <a:rPr lang="en-US" sz="4000" dirty="0" smtClean="0">
                <a:solidFill>
                  <a:schemeClr val="tx2">
                    <a:lumMod val="75000"/>
                  </a:schemeClr>
                </a:solidFill>
                <a:latin typeface="Times New Roman" pitchFamily="18" charset="0"/>
                <a:cs typeface="Times New Roman" pitchFamily="18" charset="0"/>
              </a:rPr>
              <a:t>Rev 600 Property Assessment</a:t>
            </a:r>
            <a:endParaRPr lang="en-US" sz="4000" dirty="0">
              <a:solidFill>
                <a:schemeClr val="tx2">
                  <a:lumMod val="75000"/>
                </a:schemeClr>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1143000"/>
            <a:ext cx="8229600" cy="5105400"/>
          </a:xfrm>
        </p:spPr>
        <p:txBody>
          <a:bodyPr>
            <a:noAutofit/>
          </a:bodyPr>
          <a:lstStyle/>
          <a:p>
            <a:pPr marL="0">
              <a:buNone/>
            </a:pPr>
            <a:r>
              <a:rPr lang="en-US" sz="2400" dirty="0" smtClean="0">
                <a:solidFill>
                  <a:schemeClr val="tx2">
                    <a:lumMod val="75000"/>
                  </a:schemeClr>
                </a:solidFill>
                <a:latin typeface="Times New Roman" pitchFamily="18" charset="0"/>
                <a:cs typeface="Times New Roman" pitchFamily="18" charset="0"/>
              </a:rPr>
              <a:t>The Rev 600 rules were re-adopted by the commissioner effective May 1, 2014. Extensive changes were implemented to create a comprehensive and detailed set of administrative rules pertaining to assessing services contracts and monitoring by the DRA.</a:t>
            </a:r>
          </a:p>
          <a:p>
            <a:pPr marL="0">
              <a:buNone/>
            </a:pPr>
            <a:endParaRPr lang="en-US" sz="1200" dirty="0" smtClean="0">
              <a:solidFill>
                <a:schemeClr val="tx2">
                  <a:lumMod val="75000"/>
                </a:schemeClr>
              </a:solidFill>
              <a:latin typeface="Times New Roman" pitchFamily="18" charset="0"/>
              <a:cs typeface="Times New Roman" pitchFamily="18" charset="0"/>
            </a:endParaRPr>
          </a:p>
          <a:p>
            <a:pPr marL="0" indent="0">
              <a:spcBef>
                <a:spcPts val="300"/>
              </a:spcBef>
              <a:spcAft>
                <a:spcPts val="300"/>
              </a:spcAft>
              <a:buClr>
                <a:srgbClr val="002060"/>
              </a:buClr>
              <a:buNone/>
            </a:pPr>
            <a:r>
              <a:rPr lang="en-US" sz="2400" dirty="0" smtClean="0">
                <a:solidFill>
                  <a:schemeClr val="tx2">
                    <a:lumMod val="75000"/>
                  </a:schemeClr>
                </a:solidFill>
                <a:latin typeface="Times New Roman" pitchFamily="18" charset="0"/>
                <a:cs typeface="Times New Roman" pitchFamily="18" charset="0"/>
              </a:rPr>
              <a:t>Rev </a:t>
            </a:r>
            <a:r>
              <a:rPr lang="en-US" sz="2400" dirty="0">
                <a:solidFill>
                  <a:schemeClr val="tx2">
                    <a:lumMod val="75000"/>
                  </a:schemeClr>
                </a:solidFill>
                <a:latin typeface="Times New Roman" pitchFamily="18" charset="0"/>
                <a:cs typeface="Times New Roman" pitchFamily="18" charset="0"/>
              </a:rPr>
              <a:t>601 </a:t>
            </a:r>
            <a:r>
              <a:rPr lang="en-US" sz="2400" dirty="0" smtClean="0">
                <a:solidFill>
                  <a:schemeClr val="tx2">
                    <a:lumMod val="75000"/>
                  </a:schemeClr>
                </a:solidFill>
                <a:latin typeface="Times New Roman" pitchFamily="18" charset="0"/>
                <a:cs typeface="Times New Roman" pitchFamily="18" charset="0"/>
              </a:rPr>
              <a:t>DEFINITIONS</a:t>
            </a:r>
          </a:p>
          <a:p>
            <a:pPr marL="568325" lvl="1" indent="-284163">
              <a:spcBef>
                <a:spcPts val="300"/>
              </a:spcBef>
              <a:spcAft>
                <a:spcPts val="300"/>
              </a:spcAft>
              <a:buClr>
                <a:srgbClr val="002060"/>
              </a:buClr>
              <a:buFont typeface="Arial" panose="020B0604020202020204" pitchFamily="34" charset="0"/>
              <a:buChar char="•"/>
            </a:pPr>
            <a:r>
              <a:rPr lang="en-US" sz="2200" dirty="0" smtClean="0">
                <a:solidFill>
                  <a:schemeClr val="tx2">
                    <a:lumMod val="75000"/>
                  </a:schemeClr>
                </a:solidFill>
                <a:latin typeface="Times New Roman" pitchFamily="18" charset="0"/>
                <a:cs typeface="Times New Roman" pitchFamily="18" charset="0"/>
              </a:rPr>
              <a:t>Increased </a:t>
            </a:r>
            <a:r>
              <a:rPr lang="en-US" sz="2200" dirty="0">
                <a:solidFill>
                  <a:schemeClr val="tx2">
                    <a:lumMod val="75000"/>
                  </a:schemeClr>
                </a:solidFill>
                <a:latin typeface="Times New Roman" pitchFamily="18" charset="0"/>
                <a:cs typeface="Times New Roman" pitchFamily="18" charset="0"/>
              </a:rPr>
              <a:t>from 24 to </a:t>
            </a:r>
            <a:r>
              <a:rPr lang="en-US" sz="2200" dirty="0" smtClean="0">
                <a:solidFill>
                  <a:schemeClr val="tx2">
                    <a:lumMod val="75000"/>
                  </a:schemeClr>
                </a:solidFill>
                <a:latin typeface="Times New Roman" pitchFamily="18" charset="0"/>
                <a:cs typeface="Times New Roman" pitchFamily="18" charset="0"/>
              </a:rPr>
              <a:t>45</a:t>
            </a:r>
            <a:endParaRPr lang="en-US" sz="2200" dirty="0">
              <a:solidFill>
                <a:schemeClr val="tx2">
                  <a:lumMod val="75000"/>
                </a:schemeClr>
              </a:solidFill>
              <a:latin typeface="Times New Roman" pitchFamily="18" charset="0"/>
              <a:cs typeface="Times New Roman" pitchFamily="18" charset="0"/>
            </a:endParaRPr>
          </a:p>
          <a:p>
            <a:pPr marL="568325" indent="-568325">
              <a:spcBef>
                <a:spcPts val="300"/>
              </a:spcBef>
              <a:spcAft>
                <a:spcPts val="300"/>
              </a:spcAft>
              <a:buClr>
                <a:srgbClr val="002060"/>
              </a:buClr>
              <a:buNone/>
            </a:pPr>
            <a:r>
              <a:rPr lang="en-US" sz="2400" dirty="0">
                <a:solidFill>
                  <a:schemeClr val="tx2">
                    <a:lumMod val="75000"/>
                  </a:schemeClr>
                </a:solidFill>
                <a:latin typeface="Times New Roman" pitchFamily="18" charset="0"/>
                <a:cs typeface="Times New Roman" pitchFamily="18" charset="0"/>
              </a:rPr>
              <a:t>Rev </a:t>
            </a:r>
            <a:r>
              <a:rPr lang="en-US" sz="2400" dirty="0" smtClean="0">
                <a:solidFill>
                  <a:schemeClr val="tx2">
                    <a:lumMod val="75000"/>
                  </a:schemeClr>
                </a:solidFill>
                <a:latin typeface="Times New Roman" pitchFamily="18" charset="0"/>
                <a:cs typeface="Times New Roman" pitchFamily="18" charset="0"/>
              </a:rPr>
              <a:t>602 CONTRACT SUBMISSIONS, TERMS, COMPLIANCE AND SATISFACTION</a:t>
            </a:r>
            <a:endParaRPr lang="en-US" sz="2400" dirty="0">
              <a:solidFill>
                <a:schemeClr val="tx2">
                  <a:lumMod val="75000"/>
                </a:schemeClr>
              </a:solidFill>
              <a:latin typeface="Times New Roman" pitchFamily="18" charset="0"/>
              <a:cs typeface="Times New Roman" pitchFamily="18" charset="0"/>
            </a:endParaRPr>
          </a:p>
          <a:p>
            <a:pPr marL="234950" lvl="1" indent="0">
              <a:spcBef>
                <a:spcPts val="300"/>
              </a:spcBef>
              <a:spcAft>
                <a:spcPts val="300"/>
              </a:spcAft>
              <a:buClr>
                <a:srgbClr val="002060"/>
              </a:buClr>
              <a:buNone/>
            </a:pPr>
            <a:r>
              <a:rPr lang="en-US" sz="2200" dirty="0" smtClean="0">
                <a:solidFill>
                  <a:schemeClr val="tx2">
                    <a:lumMod val="75000"/>
                  </a:schemeClr>
                </a:solidFill>
                <a:latin typeface="Times New Roman" pitchFamily="18" charset="0"/>
                <a:cs typeface="Times New Roman" pitchFamily="18" charset="0"/>
              </a:rPr>
              <a:t>Rev 602.01 Appraisal Work Contract Submission and DRA Review.</a:t>
            </a:r>
            <a:endParaRPr lang="en-US" sz="2200" dirty="0">
              <a:solidFill>
                <a:schemeClr val="tx2">
                  <a:lumMod val="75000"/>
                </a:schemeClr>
              </a:solidFill>
              <a:latin typeface="Times New Roman" pitchFamily="18" charset="0"/>
              <a:cs typeface="Times New Roman" pitchFamily="18" charset="0"/>
            </a:endParaRPr>
          </a:p>
          <a:p>
            <a:pPr marL="234950" lvl="1" indent="0">
              <a:spcBef>
                <a:spcPts val="300"/>
              </a:spcBef>
              <a:spcAft>
                <a:spcPts val="300"/>
              </a:spcAft>
              <a:buClr>
                <a:srgbClr val="002060"/>
              </a:buClr>
              <a:buNone/>
            </a:pPr>
            <a:r>
              <a:rPr lang="en-US" sz="2200" dirty="0" smtClean="0">
                <a:solidFill>
                  <a:schemeClr val="tx2">
                    <a:lumMod val="75000"/>
                  </a:schemeClr>
                </a:solidFill>
                <a:latin typeface="Times New Roman" pitchFamily="18" charset="0"/>
                <a:cs typeface="Times New Roman" pitchFamily="18" charset="0"/>
              </a:rPr>
              <a:t>Rev 602.02 Scope of Municipal Appraisal Work Contract.</a:t>
            </a:r>
            <a:endParaRPr lang="en-US" sz="2200" dirty="0">
              <a:solidFill>
                <a:schemeClr val="tx2">
                  <a:lumMod val="75000"/>
                </a:schemeClr>
              </a:solidFill>
              <a:latin typeface="Times New Roman" pitchFamily="18" charset="0"/>
              <a:cs typeface="Times New Roman" pitchFamily="18" charset="0"/>
            </a:endParaRPr>
          </a:p>
          <a:p>
            <a:pPr marL="234950" lvl="1" indent="0">
              <a:spcBef>
                <a:spcPts val="300"/>
              </a:spcBef>
              <a:spcAft>
                <a:spcPts val="300"/>
              </a:spcAft>
              <a:buClr>
                <a:srgbClr val="002060"/>
              </a:buClr>
              <a:buNone/>
            </a:pPr>
            <a:r>
              <a:rPr lang="en-US" sz="2200" dirty="0" smtClean="0">
                <a:solidFill>
                  <a:schemeClr val="tx2">
                    <a:lumMod val="75000"/>
                  </a:schemeClr>
                </a:solidFill>
                <a:latin typeface="Times New Roman" pitchFamily="18" charset="0"/>
                <a:cs typeface="Times New Roman" pitchFamily="18" charset="0"/>
              </a:rPr>
              <a:t>Rev 602.03 Contract Satisfaction.</a:t>
            </a:r>
          </a:p>
          <a:p>
            <a:pPr marL="234950" lvl="1" indent="0">
              <a:spcBef>
                <a:spcPts val="300"/>
              </a:spcBef>
              <a:spcAft>
                <a:spcPts val="300"/>
              </a:spcAft>
              <a:buClr>
                <a:srgbClr val="002060"/>
              </a:buClr>
              <a:buNone/>
            </a:pPr>
            <a:r>
              <a:rPr lang="en-US" sz="2200" dirty="0" smtClean="0">
                <a:solidFill>
                  <a:schemeClr val="tx2">
                    <a:lumMod val="75000"/>
                  </a:schemeClr>
                </a:solidFill>
                <a:latin typeface="Times New Roman" pitchFamily="18" charset="0"/>
                <a:cs typeface="Times New Roman" pitchFamily="18" charset="0"/>
              </a:rPr>
              <a:t>Rev 602.04 Personnel </a:t>
            </a:r>
          </a:p>
          <a:p>
            <a:pPr marL="692150" indent="-457200">
              <a:lnSpc>
                <a:spcPct val="90000"/>
              </a:lnSpc>
              <a:spcBef>
                <a:spcPts val="0"/>
              </a:spcBef>
              <a:buClr>
                <a:srgbClr val="002060"/>
              </a:buClr>
              <a:buNone/>
            </a:pPr>
            <a:endParaRPr lang="en-US" sz="2200" dirty="0">
              <a:solidFill>
                <a:schemeClr val="tx2">
                  <a:lumMod val="75000"/>
                </a:schemeClr>
              </a:solidFill>
              <a:latin typeface="Times New Roman" pitchFamily="18" charset="0"/>
              <a:cs typeface="Times New Roman" pitchFamily="18" charset="0"/>
            </a:endParaRPr>
          </a:p>
        </p:txBody>
      </p:sp>
      <p:sp>
        <p:nvSpPr>
          <p:cNvPr id="5" name="TextBox 4"/>
          <p:cNvSpPr txBox="1"/>
          <p:nvPr/>
        </p:nvSpPr>
        <p:spPr>
          <a:xfrm>
            <a:off x="0" y="6519446"/>
            <a:ext cx="9144000" cy="338554"/>
          </a:xfrm>
          <a:prstGeom prst="rect">
            <a:avLst/>
          </a:prstGeom>
          <a:solidFill>
            <a:schemeClr val="accent1">
              <a:lumMod val="50000"/>
            </a:schemeClr>
          </a:solidFill>
        </p:spPr>
        <p:txBody>
          <a:bodyPr wrap="square" rtlCol="0">
            <a:spAutoFit/>
          </a:bodyPr>
          <a:lstStyle/>
          <a:p>
            <a:pPr algn="ctr"/>
            <a:r>
              <a:rPr lang="en-US" sz="1600" dirty="0" smtClean="0">
                <a:solidFill>
                  <a:schemeClr val="bg1"/>
                </a:solidFill>
                <a:latin typeface="Times New Roman" panose="02020603050405020304" pitchFamily="18" charset="0"/>
                <a:cs typeface="Times New Roman" panose="02020603050405020304" pitchFamily="18" charset="0"/>
              </a:rPr>
              <a:t>Page </a:t>
            </a:r>
            <a:fld id="{B00E4F1D-AFA5-4F93-984F-DA2F40622FEE}" type="slidenum">
              <a:rPr lang="en-US" sz="1600" smtClean="0">
                <a:solidFill>
                  <a:schemeClr val="bg1"/>
                </a:solidFill>
                <a:latin typeface="Times New Roman" panose="02020603050405020304" pitchFamily="18" charset="0"/>
                <a:cs typeface="Times New Roman" panose="02020603050405020304" pitchFamily="18" charset="0"/>
              </a:rPr>
              <a:pPr algn="ctr"/>
              <a:t>21</a:t>
            </a:fld>
            <a:endParaRPr lang="en-US" sz="1600" dirty="0">
              <a:solidFill>
                <a:schemeClr val="bg1"/>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0" y="0"/>
            <a:ext cx="9144000" cy="338554"/>
          </a:xfrm>
          <a:prstGeom prst="rect">
            <a:avLst/>
          </a:prstGeom>
          <a:solidFill>
            <a:schemeClr val="accent1">
              <a:lumMod val="75000"/>
            </a:schemeClr>
          </a:solidFill>
          <a:ln>
            <a:solidFill>
              <a:schemeClr val="accent1">
                <a:lumMod val="50000"/>
              </a:schemeClr>
            </a:solidFill>
          </a:ln>
        </p:spPr>
        <p:txBody>
          <a:bodyPr wrap="square" rtlCol="0">
            <a:spAutoFit/>
          </a:bodyPr>
          <a:lstStyle/>
          <a:p>
            <a:pPr algn="r">
              <a:defRPr/>
            </a:pPr>
            <a:r>
              <a:rPr lang="en-US" sz="1600" dirty="0" smtClean="0">
                <a:solidFill>
                  <a:schemeClr val="bg1"/>
                </a:solidFill>
                <a:latin typeface="Times New Roman" panose="02020603050405020304" pitchFamily="18" charset="0"/>
                <a:cs typeface="Times New Roman" panose="02020603050405020304" pitchFamily="18" charset="0"/>
              </a:rPr>
              <a:t>Sam Greene, Assistant Director, </a:t>
            </a:r>
            <a:r>
              <a:rPr lang="en-US" sz="1600" dirty="0">
                <a:solidFill>
                  <a:schemeClr val="bg1"/>
                </a:solidFill>
                <a:latin typeface="Times New Roman" panose="02020603050405020304" pitchFamily="18" charset="0"/>
                <a:cs typeface="Times New Roman" panose="02020603050405020304" pitchFamily="18" charset="0"/>
              </a:rPr>
              <a:t>Municipal and Property Division</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3357"/>
            <a:ext cx="8229600" cy="953530"/>
          </a:xfrm>
        </p:spPr>
        <p:txBody>
          <a:bodyPr>
            <a:normAutofit fontScale="90000"/>
          </a:bodyPr>
          <a:lstStyle/>
          <a:p>
            <a:r>
              <a:rPr lang="en-US" dirty="0" smtClean="0">
                <a:solidFill>
                  <a:schemeClr val="tx2">
                    <a:lumMod val="75000"/>
                  </a:schemeClr>
                </a:solidFill>
                <a:latin typeface="Times New Roman" pitchFamily="18" charset="0"/>
                <a:cs typeface="Times New Roman" pitchFamily="18" charset="0"/>
              </a:rPr>
              <a:t>Rev 600 Property Assessment </a:t>
            </a:r>
            <a:r>
              <a:rPr lang="en-US" sz="2700" dirty="0" smtClean="0">
                <a:solidFill>
                  <a:schemeClr val="tx2">
                    <a:lumMod val="75000"/>
                  </a:schemeClr>
                </a:solidFill>
                <a:latin typeface="Times New Roman" pitchFamily="18" charset="0"/>
                <a:cs typeface="Times New Roman" pitchFamily="18" charset="0"/>
              </a:rPr>
              <a:t>(Cont’d</a:t>
            </a:r>
            <a:r>
              <a:rPr lang="en-US" sz="2700" dirty="0">
                <a:solidFill>
                  <a:schemeClr val="tx2">
                    <a:lumMod val="75000"/>
                  </a:schemeClr>
                </a:solidFill>
                <a:latin typeface="Times New Roman" pitchFamily="18" charset="0"/>
                <a:cs typeface="Times New Roman" pitchFamily="18" charset="0"/>
              </a:rPr>
              <a:t>.)</a:t>
            </a:r>
            <a:r>
              <a:rPr lang="en-US" sz="2200" dirty="0">
                <a:solidFill>
                  <a:schemeClr val="tx2">
                    <a:lumMod val="75000"/>
                  </a:schemeClr>
                </a:solidFill>
                <a:latin typeface="Times New Roman" pitchFamily="18" charset="0"/>
                <a:cs typeface="Times New Roman" pitchFamily="18" charset="0"/>
              </a:rPr>
              <a:t> </a:t>
            </a:r>
          </a:p>
        </p:txBody>
      </p:sp>
      <p:sp>
        <p:nvSpPr>
          <p:cNvPr id="3" name="Content Placeholder 2"/>
          <p:cNvSpPr>
            <a:spLocks noGrp="1"/>
          </p:cNvSpPr>
          <p:nvPr>
            <p:ph idx="1"/>
          </p:nvPr>
        </p:nvSpPr>
        <p:spPr>
          <a:xfrm>
            <a:off x="457200" y="1465533"/>
            <a:ext cx="8534400" cy="4935267"/>
          </a:xfrm>
        </p:spPr>
        <p:txBody>
          <a:bodyPr>
            <a:normAutofit/>
          </a:bodyPr>
          <a:lstStyle/>
          <a:p>
            <a:pPr marL="0" lvl="1" indent="0">
              <a:spcBef>
                <a:spcPts val="300"/>
              </a:spcBef>
              <a:spcAft>
                <a:spcPts val="300"/>
              </a:spcAft>
              <a:buClr>
                <a:srgbClr val="002060"/>
              </a:buClr>
              <a:buNone/>
            </a:pPr>
            <a:r>
              <a:rPr lang="en-US" sz="2400" dirty="0">
                <a:solidFill>
                  <a:schemeClr val="tx2">
                    <a:lumMod val="75000"/>
                  </a:schemeClr>
                </a:solidFill>
                <a:latin typeface="Times New Roman" pitchFamily="18" charset="0"/>
                <a:cs typeface="Times New Roman" pitchFamily="18" charset="0"/>
              </a:rPr>
              <a:t>Rev 603 REVALUATION CONTRACT REQUIREMENT</a:t>
            </a:r>
            <a:r>
              <a:rPr lang="en-US" sz="2600" dirty="0">
                <a:solidFill>
                  <a:schemeClr val="tx2">
                    <a:lumMod val="75000"/>
                  </a:schemeClr>
                </a:solidFill>
                <a:latin typeface="Times New Roman" pitchFamily="18" charset="0"/>
                <a:cs typeface="Times New Roman" pitchFamily="18" charset="0"/>
              </a:rPr>
              <a:t>S</a:t>
            </a:r>
          </a:p>
          <a:p>
            <a:pPr marL="692150" indent="-457200">
              <a:spcBef>
                <a:spcPts val="300"/>
              </a:spcBef>
              <a:spcAft>
                <a:spcPts val="300"/>
              </a:spcAft>
              <a:buClr>
                <a:srgbClr val="002060"/>
              </a:buClr>
              <a:buNone/>
            </a:pPr>
            <a:r>
              <a:rPr lang="en-US" sz="2400" dirty="0">
                <a:solidFill>
                  <a:schemeClr val="tx2">
                    <a:lumMod val="75000"/>
                  </a:schemeClr>
                </a:solidFill>
                <a:latin typeface="Times New Roman" pitchFamily="18" charset="0"/>
                <a:cs typeface="Times New Roman" pitchFamily="18" charset="0"/>
              </a:rPr>
              <a:t>Rev 603.01 Revaluation Contract Requirements.</a:t>
            </a:r>
          </a:p>
          <a:p>
            <a:pPr marL="692150" indent="-457200">
              <a:lnSpc>
                <a:spcPct val="120000"/>
              </a:lnSpc>
              <a:spcBef>
                <a:spcPts val="300"/>
              </a:spcBef>
              <a:spcAft>
                <a:spcPts val="300"/>
              </a:spcAft>
              <a:buClr>
                <a:srgbClr val="002060"/>
              </a:buClr>
              <a:buNone/>
            </a:pPr>
            <a:r>
              <a:rPr lang="en-US" sz="2400" dirty="0">
                <a:solidFill>
                  <a:schemeClr val="tx2">
                    <a:lumMod val="75000"/>
                  </a:schemeClr>
                </a:solidFill>
                <a:latin typeface="Times New Roman" pitchFamily="18" charset="0"/>
                <a:cs typeface="Times New Roman" pitchFamily="18" charset="0"/>
              </a:rPr>
              <a:t>Rev 603.02 Full Revaluation Contract Services.</a:t>
            </a:r>
          </a:p>
          <a:p>
            <a:pPr marL="741363" indent="-506413">
              <a:lnSpc>
                <a:spcPct val="120000"/>
              </a:lnSpc>
              <a:spcBef>
                <a:spcPts val="300"/>
              </a:spcBef>
              <a:spcAft>
                <a:spcPts val="300"/>
              </a:spcAft>
              <a:buClr>
                <a:srgbClr val="002060"/>
              </a:buClr>
              <a:buNone/>
            </a:pPr>
            <a:r>
              <a:rPr lang="en-US" sz="2400" dirty="0" smtClean="0">
                <a:solidFill>
                  <a:schemeClr val="tx2">
                    <a:lumMod val="75000"/>
                  </a:schemeClr>
                </a:solidFill>
                <a:latin typeface="Times New Roman" pitchFamily="18" charset="0"/>
                <a:cs typeface="Times New Roman" pitchFamily="18" charset="0"/>
              </a:rPr>
              <a:t>Rev 603.03 Full </a:t>
            </a:r>
            <a:r>
              <a:rPr lang="en-US" sz="2400" dirty="0">
                <a:solidFill>
                  <a:schemeClr val="tx2">
                    <a:lumMod val="75000"/>
                  </a:schemeClr>
                </a:solidFill>
                <a:latin typeface="Times New Roman" pitchFamily="18" charset="0"/>
                <a:cs typeface="Times New Roman" pitchFamily="18" charset="0"/>
              </a:rPr>
              <a:t>S</a:t>
            </a:r>
            <a:r>
              <a:rPr lang="en-US" sz="2400" dirty="0" smtClean="0">
                <a:solidFill>
                  <a:schemeClr val="tx2">
                    <a:lumMod val="75000"/>
                  </a:schemeClr>
                </a:solidFill>
                <a:latin typeface="Times New Roman" pitchFamily="18" charset="0"/>
                <a:cs typeface="Times New Roman" pitchFamily="18" charset="0"/>
              </a:rPr>
              <a:t>tatistical Revaluation Contract Services.</a:t>
            </a:r>
          </a:p>
          <a:p>
            <a:pPr marL="741363" indent="-506413">
              <a:lnSpc>
                <a:spcPct val="120000"/>
              </a:lnSpc>
              <a:spcBef>
                <a:spcPts val="300"/>
              </a:spcBef>
              <a:spcAft>
                <a:spcPts val="300"/>
              </a:spcAft>
              <a:buClr>
                <a:srgbClr val="002060"/>
              </a:buClr>
              <a:buNone/>
            </a:pPr>
            <a:r>
              <a:rPr lang="en-US" sz="2400" dirty="0" smtClean="0">
                <a:solidFill>
                  <a:schemeClr val="tx2">
                    <a:lumMod val="75000"/>
                  </a:schemeClr>
                </a:solidFill>
                <a:latin typeface="Times New Roman" pitchFamily="18" charset="0"/>
                <a:cs typeface="Times New Roman" pitchFamily="18" charset="0"/>
              </a:rPr>
              <a:t>Rev 603.04 Full Revaluation and </a:t>
            </a:r>
            <a:r>
              <a:rPr lang="en-US" sz="2400" dirty="0">
                <a:solidFill>
                  <a:schemeClr val="tx2">
                    <a:lumMod val="75000"/>
                  </a:schemeClr>
                </a:solidFill>
                <a:latin typeface="Times New Roman" pitchFamily="18" charset="0"/>
                <a:cs typeface="Times New Roman" pitchFamily="18" charset="0"/>
              </a:rPr>
              <a:t>F</a:t>
            </a:r>
            <a:r>
              <a:rPr lang="en-US" sz="2400" dirty="0" smtClean="0">
                <a:solidFill>
                  <a:schemeClr val="tx2">
                    <a:lumMod val="75000"/>
                  </a:schemeClr>
                </a:solidFill>
                <a:latin typeface="Times New Roman" pitchFamily="18" charset="0"/>
                <a:cs typeface="Times New Roman" pitchFamily="18" charset="0"/>
              </a:rPr>
              <a:t>ull Statistical Revaluation  Contract Services.</a:t>
            </a:r>
          </a:p>
          <a:p>
            <a:pPr marL="741363" indent="-506413">
              <a:lnSpc>
                <a:spcPct val="110000"/>
              </a:lnSpc>
              <a:spcBef>
                <a:spcPts val="300"/>
              </a:spcBef>
              <a:spcAft>
                <a:spcPts val="300"/>
              </a:spcAft>
              <a:buClr>
                <a:srgbClr val="002060"/>
              </a:buClr>
              <a:buNone/>
            </a:pPr>
            <a:r>
              <a:rPr lang="en-US" sz="2400" dirty="0" smtClean="0">
                <a:solidFill>
                  <a:schemeClr val="tx2">
                    <a:lumMod val="75000"/>
                  </a:schemeClr>
                </a:solidFill>
                <a:latin typeface="Times New Roman" pitchFamily="18" charset="0"/>
                <a:cs typeface="Times New Roman" pitchFamily="18" charset="0"/>
              </a:rPr>
              <a:t>Rev 603.05 Full Revaluation and Full Statistical Revaluation Municipal Responsibilities.</a:t>
            </a:r>
          </a:p>
          <a:p>
            <a:pPr>
              <a:lnSpc>
                <a:spcPct val="110000"/>
              </a:lnSpc>
              <a:spcBef>
                <a:spcPts val="300"/>
              </a:spcBef>
              <a:spcAft>
                <a:spcPts val="300"/>
              </a:spcAft>
              <a:buClr>
                <a:srgbClr val="FFFF00"/>
              </a:buClr>
              <a:buNone/>
            </a:pPr>
            <a:r>
              <a:rPr lang="en-US" sz="2400" dirty="0">
                <a:solidFill>
                  <a:schemeClr val="tx2">
                    <a:lumMod val="75000"/>
                  </a:schemeClr>
                </a:solidFill>
                <a:latin typeface="Times New Roman" pitchFamily="18" charset="0"/>
                <a:cs typeface="Times New Roman" pitchFamily="18" charset="0"/>
              </a:rPr>
              <a:t>Rev 604 </a:t>
            </a:r>
            <a:r>
              <a:rPr lang="en-US" sz="2400" dirty="0" smtClean="0">
                <a:solidFill>
                  <a:schemeClr val="tx2">
                    <a:lumMod val="75000"/>
                  </a:schemeClr>
                </a:solidFill>
                <a:latin typeface="Times New Roman" pitchFamily="18" charset="0"/>
                <a:cs typeface="Times New Roman" pitchFamily="18" charset="0"/>
              </a:rPr>
              <a:t>PARTIAL UPDATE CONTRACT REQUIREMENTS</a:t>
            </a:r>
          </a:p>
          <a:p>
            <a:pPr marL="803275" indent="-568325">
              <a:lnSpc>
                <a:spcPct val="90000"/>
              </a:lnSpc>
              <a:buNone/>
            </a:pPr>
            <a:endParaRPr lang="en-US" sz="2200" dirty="0">
              <a:solidFill>
                <a:schemeClr val="tx2">
                  <a:lumMod val="75000"/>
                </a:schemeClr>
              </a:solidFill>
              <a:latin typeface="Times New Roman" pitchFamily="18" charset="0"/>
              <a:cs typeface="Times New Roman" pitchFamily="18" charset="0"/>
            </a:endParaRPr>
          </a:p>
        </p:txBody>
      </p:sp>
      <p:sp>
        <p:nvSpPr>
          <p:cNvPr id="5" name="TextBox 4"/>
          <p:cNvSpPr txBox="1"/>
          <p:nvPr/>
        </p:nvSpPr>
        <p:spPr>
          <a:xfrm>
            <a:off x="0" y="6519446"/>
            <a:ext cx="9144000" cy="338554"/>
          </a:xfrm>
          <a:prstGeom prst="rect">
            <a:avLst/>
          </a:prstGeom>
          <a:solidFill>
            <a:schemeClr val="accent1">
              <a:lumMod val="50000"/>
            </a:schemeClr>
          </a:solidFill>
        </p:spPr>
        <p:txBody>
          <a:bodyPr wrap="square" rtlCol="0">
            <a:spAutoFit/>
          </a:bodyPr>
          <a:lstStyle/>
          <a:p>
            <a:pPr algn="ctr"/>
            <a:r>
              <a:rPr lang="en-US" sz="1600" dirty="0" smtClean="0">
                <a:solidFill>
                  <a:schemeClr val="bg1"/>
                </a:solidFill>
                <a:latin typeface="Times New Roman" panose="02020603050405020304" pitchFamily="18" charset="0"/>
                <a:cs typeface="Times New Roman" panose="02020603050405020304" pitchFamily="18" charset="0"/>
              </a:rPr>
              <a:t>Page </a:t>
            </a:r>
            <a:fld id="{B00E4F1D-AFA5-4F93-984F-DA2F40622FEE}" type="slidenum">
              <a:rPr lang="en-US" sz="1600" smtClean="0">
                <a:solidFill>
                  <a:schemeClr val="bg1"/>
                </a:solidFill>
                <a:latin typeface="Times New Roman" panose="02020603050405020304" pitchFamily="18" charset="0"/>
                <a:cs typeface="Times New Roman" panose="02020603050405020304" pitchFamily="18" charset="0"/>
              </a:rPr>
              <a:pPr algn="ctr"/>
              <a:t>22</a:t>
            </a:fld>
            <a:endParaRPr lang="en-US" sz="1600" dirty="0">
              <a:solidFill>
                <a:schemeClr val="bg1"/>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0" y="0"/>
            <a:ext cx="9144000" cy="338554"/>
          </a:xfrm>
          <a:prstGeom prst="rect">
            <a:avLst/>
          </a:prstGeom>
          <a:solidFill>
            <a:schemeClr val="accent1">
              <a:lumMod val="75000"/>
            </a:schemeClr>
          </a:solidFill>
          <a:ln>
            <a:solidFill>
              <a:schemeClr val="accent1">
                <a:lumMod val="50000"/>
              </a:schemeClr>
            </a:solidFill>
          </a:ln>
        </p:spPr>
        <p:txBody>
          <a:bodyPr wrap="square" rtlCol="0">
            <a:spAutoFit/>
          </a:bodyPr>
          <a:lstStyle/>
          <a:p>
            <a:pPr algn="r">
              <a:defRPr/>
            </a:pPr>
            <a:r>
              <a:rPr lang="en-US" sz="1600" dirty="0" smtClean="0">
                <a:solidFill>
                  <a:schemeClr val="bg1"/>
                </a:solidFill>
                <a:latin typeface="Times New Roman" panose="02020603050405020304" pitchFamily="18" charset="0"/>
                <a:cs typeface="Times New Roman" panose="02020603050405020304" pitchFamily="18" charset="0"/>
              </a:rPr>
              <a:t>Sam Greene, Assistant Director, </a:t>
            </a:r>
            <a:r>
              <a:rPr lang="en-US" sz="1600" dirty="0">
                <a:solidFill>
                  <a:schemeClr val="bg1"/>
                </a:solidFill>
                <a:latin typeface="Times New Roman" panose="02020603050405020304" pitchFamily="18" charset="0"/>
                <a:cs typeface="Times New Roman" panose="02020603050405020304" pitchFamily="18" charset="0"/>
              </a:rPr>
              <a:t>Municipal and Property Division</a:t>
            </a:r>
          </a:p>
        </p:txBody>
      </p:sp>
    </p:spTree>
    <p:extLst>
      <p:ext uri="{BB962C8B-B14F-4D97-AF65-F5344CB8AC3E}">
        <p14:creationId xmlns:p14="http://schemas.microsoft.com/office/powerpoint/2010/main" val="38401645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4843" y="1524000"/>
            <a:ext cx="8241957" cy="4876800"/>
          </a:xfrm>
        </p:spPr>
        <p:txBody>
          <a:bodyPr>
            <a:normAutofit/>
          </a:bodyPr>
          <a:lstStyle/>
          <a:p>
            <a:pPr marL="568325" indent="-568325">
              <a:spcBef>
                <a:spcPts val="300"/>
              </a:spcBef>
              <a:spcAft>
                <a:spcPts val="300"/>
              </a:spcAft>
              <a:buNone/>
            </a:pPr>
            <a:r>
              <a:rPr lang="en-US" sz="2400" dirty="0">
                <a:solidFill>
                  <a:schemeClr val="tx2">
                    <a:lumMod val="75000"/>
                  </a:schemeClr>
                </a:solidFill>
                <a:latin typeface="Times New Roman" pitchFamily="18" charset="0"/>
                <a:cs typeface="Times New Roman" pitchFamily="18" charset="0"/>
              </a:rPr>
              <a:t>Rev 605 CYCLICAL REVALUATION CONTRACT REQUIREMENTS</a:t>
            </a:r>
          </a:p>
          <a:p>
            <a:pPr marL="803275" indent="-568325">
              <a:spcBef>
                <a:spcPts val="300"/>
              </a:spcBef>
              <a:spcAft>
                <a:spcPts val="300"/>
              </a:spcAft>
              <a:buNone/>
            </a:pPr>
            <a:r>
              <a:rPr lang="en-US" sz="2200" dirty="0">
                <a:solidFill>
                  <a:schemeClr val="tx2">
                    <a:lumMod val="75000"/>
                  </a:schemeClr>
                </a:solidFill>
                <a:latin typeface="Times New Roman" pitchFamily="18" charset="0"/>
                <a:cs typeface="Times New Roman" pitchFamily="18" charset="0"/>
              </a:rPr>
              <a:t>Rev 605.01 Cyclical Revaluation Data Collection Contract Requirements.</a:t>
            </a:r>
          </a:p>
          <a:p>
            <a:pPr marL="803275" indent="-568325">
              <a:spcBef>
                <a:spcPts val="300"/>
              </a:spcBef>
              <a:spcAft>
                <a:spcPts val="300"/>
              </a:spcAft>
              <a:buNone/>
            </a:pPr>
            <a:r>
              <a:rPr lang="en-US" sz="2200" dirty="0">
                <a:solidFill>
                  <a:schemeClr val="tx2">
                    <a:lumMod val="75000"/>
                  </a:schemeClr>
                </a:solidFill>
                <a:latin typeface="Times New Roman" pitchFamily="18" charset="0"/>
                <a:cs typeface="Times New Roman" pitchFamily="18" charset="0"/>
              </a:rPr>
              <a:t>Rev 605.02 Cyclical Revaluation Data Collection Contract Services.</a:t>
            </a:r>
          </a:p>
          <a:p>
            <a:pPr marL="741363" indent="-506413">
              <a:spcBef>
                <a:spcPts val="300"/>
              </a:spcBef>
              <a:spcAft>
                <a:spcPts val="300"/>
              </a:spcAft>
              <a:buNone/>
            </a:pPr>
            <a:r>
              <a:rPr lang="en-US" sz="2200" dirty="0">
                <a:solidFill>
                  <a:schemeClr val="tx2">
                    <a:lumMod val="75000"/>
                  </a:schemeClr>
                </a:solidFill>
                <a:latin typeface="Times New Roman" pitchFamily="18" charset="0"/>
                <a:cs typeface="Times New Roman" pitchFamily="18" charset="0"/>
              </a:rPr>
              <a:t>Rev 605.03 Cyclical Revaluation Data Collection Municipal Responsibilities.</a:t>
            </a:r>
          </a:p>
          <a:p>
            <a:pPr marL="568325" indent="-333375">
              <a:spcBef>
                <a:spcPts val="300"/>
              </a:spcBef>
              <a:spcAft>
                <a:spcPts val="300"/>
              </a:spcAft>
              <a:buClr>
                <a:srgbClr val="FFFF00"/>
              </a:buClr>
              <a:buNone/>
            </a:pPr>
            <a:r>
              <a:rPr lang="en-US" sz="2200" dirty="0">
                <a:solidFill>
                  <a:schemeClr val="tx2">
                    <a:lumMod val="75000"/>
                  </a:schemeClr>
                </a:solidFill>
                <a:latin typeface="Times New Roman" pitchFamily="18" charset="0"/>
                <a:cs typeface="Times New Roman" pitchFamily="18" charset="0"/>
              </a:rPr>
              <a:t>Rev 605.04 Full Statistical Revaluation of the Cyclical inspection</a:t>
            </a:r>
          </a:p>
          <a:p>
            <a:pPr marL="568325" indent="-568325">
              <a:spcBef>
                <a:spcPts val="300"/>
              </a:spcBef>
              <a:spcAft>
                <a:spcPts val="300"/>
              </a:spcAft>
              <a:buClr>
                <a:srgbClr val="FFFF00"/>
              </a:buClr>
              <a:buNone/>
            </a:pPr>
            <a:r>
              <a:rPr lang="en-US" sz="2400" dirty="0">
                <a:solidFill>
                  <a:schemeClr val="tx2">
                    <a:lumMod val="75000"/>
                  </a:schemeClr>
                </a:solidFill>
                <a:latin typeface="Times New Roman" pitchFamily="18" charset="0"/>
                <a:cs typeface="Times New Roman" pitchFamily="18" charset="0"/>
              </a:rPr>
              <a:t>Rev 606 ASSESSING SERVICES CONTRACT REQUIREMENTS</a:t>
            </a:r>
          </a:p>
          <a:p>
            <a:pPr marL="568325" indent="-568325">
              <a:spcBef>
                <a:spcPts val="300"/>
              </a:spcBef>
              <a:spcAft>
                <a:spcPts val="300"/>
              </a:spcAft>
              <a:buClr>
                <a:srgbClr val="FFFF00"/>
              </a:buClr>
              <a:buNone/>
            </a:pPr>
            <a:r>
              <a:rPr lang="en-US" sz="2400" dirty="0">
                <a:solidFill>
                  <a:schemeClr val="tx2">
                    <a:lumMod val="75000"/>
                  </a:schemeClr>
                </a:solidFill>
                <a:latin typeface="Times New Roman" pitchFamily="18" charset="0"/>
                <a:cs typeface="Times New Roman" pitchFamily="18" charset="0"/>
              </a:rPr>
              <a:t>Rev 607 ASSESSING SERVICES INSURANCE AND BOND REQUIREMENTS</a:t>
            </a:r>
          </a:p>
          <a:p>
            <a:pPr marL="803275" indent="-568325">
              <a:lnSpc>
                <a:spcPct val="90000"/>
              </a:lnSpc>
              <a:spcBef>
                <a:spcPts val="0"/>
              </a:spcBef>
              <a:buNone/>
            </a:pPr>
            <a:endParaRPr lang="en-US" sz="2400" dirty="0">
              <a:solidFill>
                <a:schemeClr val="tx2">
                  <a:lumMod val="75000"/>
                </a:schemeClr>
              </a:solidFill>
              <a:latin typeface="Times New Roman" pitchFamily="18" charset="0"/>
              <a:cs typeface="Times New Roman" pitchFamily="18" charset="0"/>
            </a:endParaRPr>
          </a:p>
          <a:p>
            <a:pPr marL="568325" indent="-568325">
              <a:lnSpc>
                <a:spcPct val="90000"/>
              </a:lnSpc>
              <a:buClr>
                <a:srgbClr val="FFFF00"/>
              </a:buClr>
              <a:buNone/>
            </a:pPr>
            <a:endParaRPr lang="en-US" sz="2400" dirty="0">
              <a:solidFill>
                <a:schemeClr val="tx2">
                  <a:lumMod val="75000"/>
                </a:schemeClr>
              </a:solidFill>
              <a:latin typeface="Times New Roman" pitchFamily="18" charset="0"/>
              <a:cs typeface="Times New Roman" pitchFamily="18" charset="0"/>
            </a:endParaRPr>
          </a:p>
          <a:p>
            <a:pPr marL="234950" lvl="1" indent="0">
              <a:spcBef>
                <a:spcPts val="0"/>
              </a:spcBef>
              <a:buNone/>
            </a:pPr>
            <a:endParaRPr lang="en-US" sz="2200" dirty="0">
              <a:solidFill>
                <a:schemeClr val="tx2">
                  <a:lumMod val="75000"/>
                </a:schemeClr>
              </a:solidFill>
              <a:latin typeface="Times New Roman" pitchFamily="18" charset="0"/>
              <a:cs typeface="Times New Roman" pitchFamily="18" charset="0"/>
            </a:endParaRPr>
          </a:p>
          <a:p>
            <a:pPr marL="400050" lvl="1" indent="0">
              <a:buNone/>
            </a:pPr>
            <a:endParaRPr lang="en-US" sz="2600" dirty="0">
              <a:solidFill>
                <a:schemeClr val="tx2">
                  <a:lumMod val="75000"/>
                </a:schemeClr>
              </a:solidFill>
              <a:latin typeface="Times New Roman" pitchFamily="18" charset="0"/>
              <a:cs typeface="Times New Roman" pitchFamily="18" charset="0"/>
            </a:endParaRPr>
          </a:p>
          <a:p>
            <a:pPr lvl="1">
              <a:lnSpc>
                <a:spcPct val="90000"/>
              </a:lnSpc>
              <a:buNone/>
            </a:pPr>
            <a:endParaRPr lang="en-US" sz="2600" dirty="0" smtClean="0">
              <a:solidFill>
                <a:schemeClr val="tx2">
                  <a:lumMod val="75000"/>
                </a:schemeClr>
              </a:solidFill>
              <a:latin typeface="Times New Roman" pitchFamily="18" charset="0"/>
              <a:cs typeface="Times New Roman" pitchFamily="18" charset="0"/>
            </a:endParaRPr>
          </a:p>
          <a:p>
            <a:pPr>
              <a:buNone/>
            </a:pPr>
            <a:endParaRPr lang="en-US" dirty="0">
              <a:solidFill>
                <a:schemeClr val="tx2">
                  <a:lumMod val="75000"/>
                </a:schemeClr>
              </a:solidFill>
              <a:latin typeface="Times New Roman" pitchFamily="18" charset="0"/>
              <a:cs typeface="Times New Roman" pitchFamily="18" charset="0"/>
            </a:endParaRPr>
          </a:p>
        </p:txBody>
      </p:sp>
      <p:sp>
        <p:nvSpPr>
          <p:cNvPr id="5" name="TextBox 4"/>
          <p:cNvSpPr txBox="1"/>
          <p:nvPr/>
        </p:nvSpPr>
        <p:spPr>
          <a:xfrm>
            <a:off x="0" y="6519446"/>
            <a:ext cx="9144000" cy="338554"/>
          </a:xfrm>
          <a:prstGeom prst="rect">
            <a:avLst/>
          </a:prstGeom>
          <a:solidFill>
            <a:schemeClr val="accent1">
              <a:lumMod val="50000"/>
            </a:schemeClr>
          </a:solidFill>
        </p:spPr>
        <p:txBody>
          <a:bodyPr wrap="square" rtlCol="0">
            <a:spAutoFit/>
          </a:bodyPr>
          <a:lstStyle/>
          <a:p>
            <a:pPr algn="ctr"/>
            <a:r>
              <a:rPr lang="en-US" sz="1600" dirty="0" smtClean="0">
                <a:solidFill>
                  <a:schemeClr val="bg1"/>
                </a:solidFill>
                <a:latin typeface="Times New Roman" panose="02020603050405020304" pitchFamily="18" charset="0"/>
                <a:cs typeface="Times New Roman" panose="02020603050405020304" pitchFamily="18" charset="0"/>
              </a:rPr>
              <a:t>Page </a:t>
            </a:r>
            <a:fld id="{B00E4F1D-AFA5-4F93-984F-DA2F40622FEE}" type="slidenum">
              <a:rPr lang="en-US" sz="1600" smtClean="0">
                <a:solidFill>
                  <a:schemeClr val="bg1"/>
                </a:solidFill>
                <a:latin typeface="Times New Roman" panose="02020603050405020304" pitchFamily="18" charset="0"/>
                <a:cs typeface="Times New Roman" panose="02020603050405020304" pitchFamily="18" charset="0"/>
              </a:rPr>
              <a:pPr algn="ctr"/>
              <a:t>23</a:t>
            </a:fld>
            <a:endParaRPr lang="en-US" sz="1600" dirty="0">
              <a:solidFill>
                <a:schemeClr val="bg1"/>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0" y="0"/>
            <a:ext cx="9144000" cy="338554"/>
          </a:xfrm>
          <a:prstGeom prst="rect">
            <a:avLst/>
          </a:prstGeom>
          <a:solidFill>
            <a:schemeClr val="accent1">
              <a:lumMod val="75000"/>
            </a:schemeClr>
          </a:solidFill>
          <a:ln>
            <a:solidFill>
              <a:schemeClr val="accent1">
                <a:lumMod val="50000"/>
              </a:schemeClr>
            </a:solidFill>
          </a:ln>
        </p:spPr>
        <p:txBody>
          <a:bodyPr wrap="square" rtlCol="0">
            <a:spAutoFit/>
          </a:bodyPr>
          <a:lstStyle/>
          <a:p>
            <a:pPr algn="r">
              <a:defRPr/>
            </a:pPr>
            <a:r>
              <a:rPr lang="en-US" sz="1600" dirty="0" smtClean="0">
                <a:solidFill>
                  <a:schemeClr val="bg1"/>
                </a:solidFill>
                <a:latin typeface="Times New Roman" panose="02020603050405020304" pitchFamily="18" charset="0"/>
                <a:cs typeface="Times New Roman" panose="02020603050405020304" pitchFamily="18" charset="0"/>
              </a:rPr>
              <a:t>Sam Greene, Assistant Director, </a:t>
            </a:r>
            <a:r>
              <a:rPr lang="en-US" sz="1600" dirty="0">
                <a:solidFill>
                  <a:schemeClr val="bg1"/>
                </a:solidFill>
                <a:latin typeface="Times New Roman" panose="02020603050405020304" pitchFamily="18" charset="0"/>
                <a:cs typeface="Times New Roman" panose="02020603050405020304" pitchFamily="18" charset="0"/>
              </a:rPr>
              <a:t>Municipal and Property Division</a:t>
            </a:r>
          </a:p>
        </p:txBody>
      </p:sp>
      <p:sp>
        <p:nvSpPr>
          <p:cNvPr id="7" name="Title 1"/>
          <p:cNvSpPr>
            <a:spLocks noGrp="1"/>
          </p:cNvSpPr>
          <p:nvPr>
            <p:ph type="title"/>
          </p:nvPr>
        </p:nvSpPr>
        <p:spPr>
          <a:xfrm>
            <a:off x="457200" y="393356"/>
            <a:ext cx="8229600" cy="965085"/>
          </a:xfrm>
        </p:spPr>
        <p:txBody>
          <a:bodyPr>
            <a:normAutofit fontScale="90000"/>
          </a:bodyPr>
          <a:lstStyle/>
          <a:p>
            <a:r>
              <a:rPr lang="en-US" dirty="0" smtClean="0">
                <a:solidFill>
                  <a:schemeClr val="tx2">
                    <a:lumMod val="75000"/>
                  </a:schemeClr>
                </a:solidFill>
                <a:latin typeface="Times New Roman" pitchFamily="18" charset="0"/>
                <a:cs typeface="Times New Roman" pitchFamily="18" charset="0"/>
              </a:rPr>
              <a:t>Rev </a:t>
            </a:r>
            <a:r>
              <a:rPr lang="en-US" dirty="0">
                <a:solidFill>
                  <a:schemeClr val="tx2">
                    <a:lumMod val="75000"/>
                  </a:schemeClr>
                </a:solidFill>
                <a:latin typeface="Times New Roman" pitchFamily="18" charset="0"/>
                <a:cs typeface="Times New Roman" pitchFamily="18" charset="0"/>
              </a:rPr>
              <a:t>600 Property Assessment </a:t>
            </a:r>
            <a:r>
              <a:rPr lang="en-US" sz="4000" dirty="0" smtClean="0">
                <a:solidFill>
                  <a:schemeClr val="tx2">
                    <a:lumMod val="75000"/>
                  </a:schemeClr>
                </a:solidFill>
                <a:latin typeface="Times New Roman" pitchFamily="18" charset="0"/>
                <a:cs typeface="Times New Roman" pitchFamily="18" charset="0"/>
              </a:rPr>
              <a:t/>
            </a:r>
            <a:br>
              <a:rPr lang="en-US" sz="4000" dirty="0" smtClean="0">
                <a:solidFill>
                  <a:schemeClr val="tx2">
                    <a:lumMod val="75000"/>
                  </a:schemeClr>
                </a:solidFill>
                <a:latin typeface="Times New Roman" pitchFamily="18" charset="0"/>
                <a:cs typeface="Times New Roman" pitchFamily="18" charset="0"/>
              </a:rPr>
            </a:br>
            <a:r>
              <a:rPr lang="en-US" sz="2700" dirty="0" smtClean="0">
                <a:solidFill>
                  <a:schemeClr val="tx2">
                    <a:lumMod val="75000"/>
                  </a:schemeClr>
                </a:solidFill>
                <a:latin typeface="Times New Roman" pitchFamily="18" charset="0"/>
                <a:cs typeface="Times New Roman" pitchFamily="18" charset="0"/>
              </a:rPr>
              <a:t>(Cont’d</a:t>
            </a:r>
            <a:r>
              <a:rPr lang="en-US" sz="2700" dirty="0">
                <a:solidFill>
                  <a:schemeClr val="tx2">
                    <a:lumMod val="75000"/>
                  </a:schemeClr>
                </a:solidFill>
                <a:latin typeface="Times New Roman" pitchFamily="18" charset="0"/>
                <a:cs typeface="Times New Roman" pitchFamily="18" charset="0"/>
              </a:rPr>
              <a:t>.)</a:t>
            </a:r>
            <a:r>
              <a:rPr lang="en-US" sz="2200" dirty="0">
                <a:solidFill>
                  <a:schemeClr val="tx2">
                    <a:lumMod val="75000"/>
                  </a:schemeClr>
                </a:solidFill>
                <a:latin typeface="Times New Roman" pitchFamily="18" charset="0"/>
                <a:cs typeface="Times New Roman" pitchFamily="18" charset="0"/>
              </a:rPr>
              <a:t> </a:t>
            </a:r>
          </a:p>
        </p:txBody>
      </p:sp>
    </p:spTree>
    <p:extLst>
      <p:ext uri="{BB962C8B-B14F-4D97-AF65-F5344CB8AC3E}">
        <p14:creationId xmlns:p14="http://schemas.microsoft.com/office/powerpoint/2010/main" val="4373516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fontScale="90000"/>
          </a:bodyPr>
          <a:lstStyle/>
          <a:p>
            <a:r>
              <a:rPr lang="en-US" dirty="0">
                <a:solidFill>
                  <a:schemeClr val="tx2">
                    <a:lumMod val="75000"/>
                  </a:schemeClr>
                </a:solidFill>
                <a:latin typeface="Times New Roman" pitchFamily="18" charset="0"/>
                <a:cs typeface="Times New Roman" pitchFamily="18" charset="0"/>
              </a:rPr>
              <a:t>Rev 600 Property Assessment </a:t>
            </a:r>
            <a:r>
              <a:rPr lang="en-US" dirty="0" smtClean="0">
                <a:solidFill>
                  <a:schemeClr val="tx2">
                    <a:lumMod val="75000"/>
                  </a:schemeClr>
                </a:solidFill>
                <a:latin typeface="Times New Roman" pitchFamily="18" charset="0"/>
                <a:cs typeface="Times New Roman" pitchFamily="18" charset="0"/>
              </a:rPr>
              <a:t/>
            </a:r>
            <a:br>
              <a:rPr lang="en-US" dirty="0" smtClean="0">
                <a:solidFill>
                  <a:schemeClr val="tx2">
                    <a:lumMod val="75000"/>
                  </a:schemeClr>
                </a:solidFill>
                <a:latin typeface="Times New Roman" pitchFamily="18" charset="0"/>
                <a:cs typeface="Times New Roman" pitchFamily="18" charset="0"/>
              </a:rPr>
            </a:br>
            <a:r>
              <a:rPr lang="en-US" sz="2700" dirty="0" smtClean="0">
                <a:solidFill>
                  <a:schemeClr val="tx2">
                    <a:lumMod val="75000"/>
                  </a:schemeClr>
                </a:solidFill>
                <a:latin typeface="Times New Roman" pitchFamily="18" charset="0"/>
                <a:cs typeface="Times New Roman" pitchFamily="18" charset="0"/>
              </a:rPr>
              <a:t>(</a:t>
            </a:r>
            <a:r>
              <a:rPr lang="en-US" sz="2700" dirty="0">
                <a:solidFill>
                  <a:schemeClr val="tx2">
                    <a:lumMod val="75000"/>
                  </a:schemeClr>
                </a:solidFill>
                <a:latin typeface="Times New Roman" pitchFamily="18" charset="0"/>
                <a:cs typeface="Times New Roman" pitchFamily="18" charset="0"/>
              </a:rPr>
              <a:t>Cont’d.) </a:t>
            </a:r>
            <a:endParaRPr lang="en-US" sz="2700" dirty="0"/>
          </a:p>
        </p:txBody>
      </p:sp>
      <p:sp>
        <p:nvSpPr>
          <p:cNvPr id="3" name="Content Placeholder 2"/>
          <p:cNvSpPr>
            <a:spLocks noGrp="1"/>
          </p:cNvSpPr>
          <p:nvPr>
            <p:ph idx="1"/>
          </p:nvPr>
        </p:nvSpPr>
        <p:spPr>
          <a:xfrm>
            <a:off x="457200" y="1524000"/>
            <a:ext cx="8229600" cy="4995446"/>
          </a:xfrm>
        </p:spPr>
        <p:txBody>
          <a:bodyPr>
            <a:normAutofit fontScale="92500" lnSpcReduction="20000"/>
          </a:bodyPr>
          <a:lstStyle/>
          <a:p>
            <a:pPr marL="568325" indent="-568325">
              <a:lnSpc>
                <a:spcPct val="110000"/>
              </a:lnSpc>
              <a:spcBef>
                <a:spcPts val="300"/>
              </a:spcBef>
              <a:spcAft>
                <a:spcPts val="300"/>
              </a:spcAft>
              <a:buClr>
                <a:srgbClr val="FFFF00"/>
              </a:buClr>
              <a:buNone/>
            </a:pPr>
            <a:r>
              <a:rPr lang="en-US" sz="2600" dirty="0">
                <a:solidFill>
                  <a:schemeClr val="tx2">
                    <a:lumMod val="75000"/>
                  </a:schemeClr>
                </a:solidFill>
                <a:latin typeface="Times New Roman" pitchFamily="18" charset="0"/>
                <a:cs typeface="Times New Roman" pitchFamily="18" charset="0"/>
              </a:rPr>
              <a:t>Rev 608 REASSESSMENT SIZE, ADDENDUMS, AMENDMENTS, AND APPENDIXES REQUIREMENTS</a:t>
            </a:r>
          </a:p>
          <a:p>
            <a:pPr marL="568325" indent="-568325">
              <a:lnSpc>
                <a:spcPct val="110000"/>
              </a:lnSpc>
              <a:spcBef>
                <a:spcPts val="300"/>
              </a:spcBef>
              <a:spcAft>
                <a:spcPts val="300"/>
              </a:spcAft>
              <a:buClr>
                <a:srgbClr val="FFFF00"/>
              </a:buClr>
              <a:buNone/>
            </a:pPr>
            <a:r>
              <a:rPr lang="en-US" sz="2600" dirty="0">
                <a:solidFill>
                  <a:schemeClr val="tx2">
                    <a:lumMod val="75000"/>
                  </a:schemeClr>
                </a:solidFill>
                <a:latin typeface="Times New Roman" pitchFamily="18" charset="0"/>
                <a:cs typeface="Times New Roman" pitchFamily="18" charset="0"/>
              </a:rPr>
              <a:t>Rev 609 DRA MONITORING OF REVALUATIONS, PARTIAL UPDATES, OR CYCLICAL REVALUATIONS</a:t>
            </a:r>
          </a:p>
          <a:p>
            <a:pPr marL="803275" indent="-568325">
              <a:lnSpc>
                <a:spcPct val="110000"/>
              </a:lnSpc>
              <a:spcBef>
                <a:spcPts val="300"/>
              </a:spcBef>
              <a:spcAft>
                <a:spcPts val="300"/>
              </a:spcAft>
              <a:buClr>
                <a:srgbClr val="FFFF00"/>
              </a:buClr>
              <a:buNone/>
            </a:pPr>
            <a:r>
              <a:rPr lang="en-US" sz="2400" dirty="0">
                <a:solidFill>
                  <a:schemeClr val="tx2">
                    <a:lumMod val="75000"/>
                  </a:schemeClr>
                </a:solidFill>
                <a:latin typeface="Times New Roman" pitchFamily="18" charset="0"/>
                <a:cs typeface="Times New Roman" pitchFamily="18" charset="0"/>
              </a:rPr>
              <a:t>Rev 609.01 Revaluation, Partial Update, or Cyclical Revaluation Conferences.</a:t>
            </a:r>
          </a:p>
          <a:p>
            <a:pPr marL="852488" lvl="1" indent="-617538">
              <a:lnSpc>
                <a:spcPct val="110000"/>
              </a:lnSpc>
              <a:spcBef>
                <a:spcPts val="300"/>
              </a:spcBef>
              <a:spcAft>
                <a:spcPts val="300"/>
              </a:spcAft>
              <a:buNone/>
            </a:pPr>
            <a:r>
              <a:rPr lang="en-US" sz="2400" dirty="0">
                <a:solidFill>
                  <a:schemeClr val="tx2">
                    <a:lumMod val="75000"/>
                  </a:schemeClr>
                </a:solidFill>
                <a:latin typeface="Times New Roman" pitchFamily="18" charset="0"/>
                <a:cs typeface="Times New Roman" pitchFamily="18" charset="0"/>
              </a:rPr>
              <a:t>Rev 609.02 DRA Monitoring of Collected Data.</a:t>
            </a:r>
          </a:p>
          <a:p>
            <a:pPr marL="234950" lvl="1" indent="0">
              <a:lnSpc>
                <a:spcPct val="110000"/>
              </a:lnSpc>
              <a:spcBef>
                <a:spcPts val="300"/>
              </a:spcBef>
              <a:spcAft>
                <a:spcPts val="300"/>
              </a:spcAft>
              <a:buNone/>
            </a:pPr>
            <a:r>
              <a:rPr lang="en-US" sz="2400" dirty="0">
                <a:solidFill>
                  <a:schemeClr val="tx2">
                    <a:lumMod val="75000"/>
                  </a:schemeClr>
                </a:solidFill>
                <a:latin typeface="Times New Roman" pitchFamily="18" charset="0"/>
                <a:cs typeface="Times New Roman" pitchFamily="18" charset="0"/>
              </a:rPr>
              <a:t>Rev 609.03 DRA Reporting of Collected Data.</a:t>
            </a:r>
          </a:p>
          <a:p>
            <a:pPr marL="234950" lvl="1" indent="0">
              <a:lnSpc>
                <a:spcPct val="110000"/>
              </a:lnSpc>
              <a:spcBef>
                <a:spcPts val="300"/>
              </a:spcBef>
              <a:spcAft>
                <a:spcPts val="300"/>
              </a:spcAft>
              <a:buNone/>
            </a:pPr>
            <a:r>
              <a:rPr lang="en-US" sz="2400" dirty="0">
                <a:solidFill>
                  <a:schemeClr val="tx2">
                    <a:lumMod val="75000"/>
                  </a:schemeClr>
                </a:solidFill>
                <a:latin typeface="Times New Roman" pitchFamily="18" charset="0"/>
                <a:cs typeface="Times New Roman" pitchFamily="18" charset="0"/>
              </a:rPr>
              <a:t>Rev 609.04 DRA Testing and Review of Data for Revaluations 	and Partial Updates.</a:t>
            </a:r>
          </a:p>
          <a:p>
            <a:pPr marL="234950" lvl="1" indent="0">
              <a:lnSpc>
                <a:spcPct val="110000"/>
              </a:lnSpc>
              <a:spcBef>
                <a:spcPts val="300"/>
              </a:spcBef>
              <a:spcAft>
                <a:spcPts val="300"/>
              </a:spcAft>
              <a:buNone/>
            </a:pPr>
            <a:r>
              <a:rPr lang="en-US" sz="2400" dirty="0">
                <a:solidFill>
                  <a:schemeClr val="tx2">
                    <a:lumMod val="75000"/>
                  </a:schemeClr>
                </a:solidFill>
                <a:latin typeface="Times New Roman" pitchFamily="18" charset="0"/>
                <a:cs typeface="Times New Roman" pitchFamily="18" charset="0"/>
              </a:rPr>
              <a:t>Rev 609.05 DRA Final Monitoring Report. </a:t>
            </a:r>
          </a:p>
          <a:p>
            <a:pPr>
              <a:lnSpc>
                <a:spcPct val="110000"/>
              </a:lnSpc>
              <a:spcBef>
                <a:spcPts val="300"/>
              </a:spcBef>
              <a:spcAft>
                <a:spcPts val="300"/>
              </a:spcAft>
              <a:buClr>
                <a:srgbClr val="FFFF00"/>
              </a:buClr>
              <a:buNone/>
            </a:pPr>
            <a:r>
              <a:rPr lang="en-US" sz="2600" dirty="0">
                <a:solidFill>
                  <a:schemeClr val="tx2">
                    <a:lumMod val="75000"/>
                  </a:schemeClr>
                </a:solidFill>
                <a:latin typeface="Times New Roman" pitchFamily="18" charset="0"/>
                <a:cs typeface="Times New Roman" pitchFamily="18" charset="0"/>
              </a:rPr>
              <a:t>Rev 610 FORMS, REPORTS AND APPLICATIONS </a:t>
            </a:r>
            <a:r>
              <a:rPr lang="en-US" sz="2600" dirty="0" smtClean="0">
                <a:solidFill>
                  <a:schemeClr val="tx2">
                    <a:lumMod val="75000"/>
                  </a:schemeClr>
                </a:solidFill>
                <a:latin typeface="Times New Roman" pitchFamily="18" charset="0"/>
                <a:cs typeface="Times New Roman" pitchFamily="18" charset="0"/>
              </a:rPr>
              <a:t>REQUIRED</a:t>
            </a:r>
            <a:endParaRPr lang="en-US" sz="3000" dirty="0"/>
          </a:p>
        </p:txBody>
      </p:sp>
      <p:sp>
        <p:nvSpPr>
          <p:cNvPr id="4" name="TextBox 3"/>
          <p:cNvSpPr txBox="1"/>
          <p:nvPr/>
        </p:nvSpPr>
        <p:spPr>
          <a:xfrm>
            <a:off x="0" y="0"/>
            <a:ext cx="9144000" cy="338554"/>
          </a:xfrm>
          <a:prstGeom prst="rect">
            <a:avLst/>
          </a:prstGeom>
          <a:solidFill>
            <a:schemeClr val="accent1">
              <a:lumMod val="75000"/>
            </a:schemeClr>
          </a:solidFill>
          <a:ln>
            <a:solidFill>
              <a:schemeClr val="accent1">
                <a:lumMod val="50000"/>
              </a:schemeClr>
            </a:solidFill>
          </a:ln>
        </p:spPr>
        <p:txBody>
          <a:bodyPr wrap="square" rtlCol="0">
            <a:spAutoFit/>
          </a:bodyPr>
          <a:lstStyle/>
          <a:p>
            <a:pPr algn="r">
              <a:defRPr/>
            </a:pPr>
            <a:r>
              <a:rPr lang="en-US" sz="1600" dirty="0" smtClean="0">
                <a:solidFill>
                  <a:schemeClr val="bg1"/>
                </a:solidFill>
                <a:latin typeface="Times New Roman" panose="02020603050405020304" pitchFamily="18" charset="0"/>
                <a:cs typeface="Times New Roman" panose="02020603050405020304" pitchFamily="18" charset="0"/>
              </a:rPr>
              <a:t>Sam Greene, Assistant Director, </a:t>
            </a:r>
            <a:r>
              <a:rPr lang="en-US" sz="1600" dirty="0">
                <a:solidFill>
                  <a:schemeClr val="bg1"/>
                </a:solidFill>
                <a:latin typeface="Times New Roman" panose="02020603050405020304" pitchFamily="18" charset="0"/>
                <a:cs typeface="Times New Roman" panose="02020603050405020304" pitchFamily="18" charset="0"/>
              </a:rPr>
              <a:t>Municipal and Property Division</a:t>
            </a:r>
          </a:p>
        </p:txBody>
      </p:sp>
      <p:sp>
        <p:nvSpPr>
          <p:cNvPr id="5" name="TextBox 4"/>
          <p:cNvSpPr txBox="1"/>
          <p:nvPr/>
        </p:nvSpPr>
        <p:spPr>
          <a:xfrm>
            <a:off x="0" y="6519446"/>
            <a:ext cx="9144000" cy="338554"/>
          </a:xfrm>
          <a:prstGeom prst="rect">
            <a:avLst/>
          </a:prstGeom>
          <a:solidFill>
            <a:schemeClr val="accent1">
              <a:lumMod val="50000"/>
            </a:schemeClr>
          </a:solidFill>
        </p:spPr>
        <p:txBody>
          <a:bodyPr wrap="square" rtlCol="0">
            <a:spAutoFit/>
          </a:bodyPr>
          <a:lstStyle/>
          <a:p>
            <a:pPr algn="ctr"/>
            <a:r>
              <a:rPr lang="en-US" sz="1600" dirty="0" smtClean="0">
                <a:solidFill>
                  <a:schemeClr val="bg1"/>
                </a:solidFill>
                <a:latin typeface="Times New Roman" panose="02020603050405020304" pitchFamily="18" charset="0"/>
                <a:cs typeface="Times New Roman" panose="02020603050405020304" pitchFamily="18" charset="0"/>
              </a:rPr>
              <a:t>Page </a:t>
            </a:r>
            <a:fld id="{B00E4F1D-AFA5-4F93-984F-DA2F40622FEE}" type="slidenum">
              <a:rPr lang="en-US" sz="1600" smtClean="0">
                <a:solidFill>
                  <a:schemeClr val="bg1"/>
                </a:solidFill>
                <a:latin typeface="Times New Roman" panose="02020603050405020304" pitchFamily="18" charset="0"/>
                <a:cs typeface="Times New Roman" panose="02020603050405020304" pitchFamily="18" charset="0"/>
              </a:rPr>
              <a:pPr algn="ctr"/>
              <a:t>24</a:t>
            </a:fld>
            <a:endParaRPr lang="en-US" sz="16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360949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chemeClr val="tx2">
                    <a:lumMod val="75000"/>
                  </a:schemeClr>
                </a:solidFill>
                <a:latin typeface="Times New Roman" pitchFamily="18" charset="0"/>
                <a:cs typeface="Times New Roman" pitchFamily="18" charset="0"/>
              </a:rPr>
              <a:t>RSA 21-J:14-e  Auditing Authority</a:t>
            </a:r>
            <a:endParaRPr lang="en-US" sz="4000" dirty="0">
              <a:solidFill>
                <a:schemeClr val="tx2">
                  <a:lumMod val="75000"/>
                </a:schemeClr>
              </a:solidFill>
              <a:latin typeface="Times New Roman" pitchFamily="18" charset="0"/>
              <a:cs typeface="Times New Roman" pitchFamily="18" charset="0"/>
            </a:endParaRPr>
          </a:p>
        </p:txBody>
      </p:sp>
      <p:sp>
        <p:nvSpPr>
          <p:cNvPr id="5" name="TextBox 4"/>
          <p:cNvSpPr txBox="1"/>
          <p:nvPr/>
        </p:nvSpPr>
        <p:spPr>
          <a:xfrm>
            <a:off x="0" y="6519446"/>
            <a:ext cx="9144000" cy="338554"/>
          </a:xfrm>
          <a:prstGeom prst="rect">
            <a:avLst/>
          </a:prstGeom>
          <a:solidFill>
            <a:schemeClr val="accent1">
              <a:lumMod val="50000"/>
            </a:schemeClr>
          </a:solidFill>
        </p:spPr>
        <p:txBody>
          <a:bodyPr wrap="square" rtlCol="0">
            <a:spAutoFit/>
          </a:bodyPr>
          <a:lstStyle/>
          <a:p>
            <a:pPr algn="ctr"/>
            <a:r>
              <a:rPr lang="en-US" sz="1600" dirty="0" smtClean="0">
                <a:solidFill>
                  <a:schemeClr val="bg1"/>
                </a:solidFill>
                <a:latin typeface="Times New Roman" panose="02020603050405020304" pitchFamily="18" charset="0"/>
                <a:cs typeface="Times New Roman" panose="02020603050405020304" pitchFamily="18" charset="0"/>
              </a:rPr>
              <a:t>Page </a:t>
            </a:r>
            <a:fld id="{B00E4F1D-AFA5-4F93-984F-DA2F40622FEE}" type="slidenum">
              <a:rPr lang="en-US" sz="1600" smtClean="0">
                <a:solidFill>
                  <a:schemeClr val="bg1"/>
                </a:solidFill>
                <a:latin typeface="Times New Roman" panose="02020603050405020304" pitchFamily="18" charset="0"/>
                <a:cs typeface="Times New Roman" panose="02020603050405020304" pitchFamily="18" charset="0"/>
              </a:rPr>
              <a:pPr algn="ctr"/>
              <a:t>25</a:t>
            </a:fld>
            <a:endParaRPr lang="en-US" sz="1600" dirty="0">
              <a:solidFill>
                <a:schemeClr val="bg1"/>
              </a:solidFill>
              <a:latin typeface="Times New Roman" panose="02020603050405020304" pitchFamily="18" charset="0"/>
              <a:cs typeface="Times New Roman" panose="02020603050405020304" pitchFamily="18" charset="0"/>
            </a:endParaRPr>
          </a:p>
        </p:txBody>
      </p:sp>
      <p:sp>
        <p:nvSpPr>
          <p:cNvPr id="7" name="Rectangle 4"/>
          <p:cNvSpPr>
            <a:spLocks noChangeArrowheads="1"/>
          </p:cNvSpPr>
          <p:nvPr/>
        </p:nvSpPr>
        <p:spPr bwMode="auto">
          <a:xfrm>
            <a:off x="457200" y="1295400"/>
            <a:ext cx="8001000" cy="3600986"/>
          </a:xfrm>
          <a:prstGeom prst="rect">
            <a:avLst/>
          </a:prstGeom>
          <a:noFill/>
          <a:ln w="9525">
            <a:noFill/>
            <a:miter lim="800000"/>
            <a:headEnd/>
            <a:tailEnd/>
          </a:ln>
        </p:spPr>
        <p:txBody>
          <a:bodyPr wrap="square">
            <a:spAutoFit/>
          </a:bodyPr>
          <a:lstStyle/>
          <a:p>
            <a:pPr>
              <a:spcBef>
                <a:spcPct val="50000"/>
              </a:spcBef>
              <a:buClr>
                <a:srgbClr val="FFFF00"/>
              </a:buClr>
              <a:buFont typeface="Wingdings 2" pitchFamily="18" charset="2"/>
              <a:buNone/>
            </a:pPr>
            <a:r>
              <a:rPr lang="en-US" sz="2400" b="0" dirty="0" smtClean="0">
                <a:solidFill>
                  <a:schemeClr val="tx2">
                    <a:lumMod val="75000"/>
                  </a:schemeClr>
                </a:solidFill>
                <a:latin typeface="Times New Roman" pitchFamily="18" charset="0"/>
                <a:cs typeface="Times New Roman" pitchFamily="18" charset="0"/>
              </a:rPr>
              <a:t>Every </a:t>
            </a:r>
            <a:r>
              <a:rPr lang="en-US" sz="2400" b="0" dirty="0">
                <a:solidFill>
                  <a:schemeClr val="tx2">
                    <a:lumMod val="75000"/>
                  </a:schemeClr>
                </a:solidFill>
                <a:latin typeface="Times New Roman" pitchFamily="18" charset="0"/>
                <a:cs typeface="Times New Roman" pitchFamily="18" charset="0"/>
              </a:rPr>
              <a:t>person, firm, or corporation making appraisals on behalf of a municipality for tax assessment purposes </a:t>
            </a:r>
            <a:r>
              <a:rPr lang="en-US" sz="2400" b="1" i="1" u="sng" dirty="0">
                <a:solidFill>
                  <a:schemeClr val="tx2">
                    <a:lumMod val="75000"/>
                  </a:schemeClr>
                </a:solidFill>
                <a:latin typeface="Times New Roman" pitchFamily="18" charset="0"/>
                <a:cs typeface="Times New Roman" pitchFamily="18" charset="0"/>
              </a:rPr>
              <a:t>shall maintain records of its appraisal activities and shall make all such records available for inspection</a:t>
            </a:r>
            <a:r>
              <a:rPr lang="en-US" sz="2400" b="1" u="sng" dirty="0">
                <a:solidFill>
                  <a:schemeClr val="tx2">
                    <a:lumMod val="75000"/>
                  </a:schemeClr>
                </a:solidFill>
                <a:latin typeface="Times New Roman" pitchFamily="18" charset="0"/>
                <a:cs typeface="Times New Roman" pitchFamily="18" charset="0"/>
              </a:rPr>
              <a:t> </a:t>
            </a:r>
            <a:r>
              <a:rPr lang="en-US" sz="2400" b="1" i="1" u="sng" dirty="0">
                <a:solidFill>
                  <a:schemeClr val="tx2">
                    <a:lumMod val="75000"/>
                  </a:schemeClr>
                </a:solidFill>
                <a:latin typeface="Times New Roman" pitchFamily="18" charset="0"/>
                <a:cs typeface="Times New Roman" pitchFamily="18" charset="0"/>
              </a:rPr>
              <a:t>by the commissioner or authorized agents,</a:t>
            </a:r>
            <a:r>
              <a:rPr lang="en-US" sz="2400" b="0" dirty="0">
                <a:solidFill>
                  <a:schemeClr val="tx2">
                    <a:lumMod val="75000"/>
                  </a:schemeClr>
                </a:solidFill>
                <a:latin typeface="Times New Roman" pitchFamily="18" charset="0"/>
                <a:cs typeface="Times New Roman" pitchFamily="18" charset="0"/>
              </a:rPr>
              <a:t> upon </a:t>
            </a:r>
            <a:r>
              <a:rPr lang="en-US" sz="2400" b="0" dirty="0" smtClean="0">
                <a:solidFill>
                  <a:schemeClr val="tx2">
                    <a:lumMod val="75000"/>
                  </a:schemeClr>
                </a:solidFill>
                <a:latin typeface="Times New Roman" pitchFamily="18" charset="0"/>
                <a:cs typeface="Times New Roman" pitchFamily="18" charset="0"/>
              </a:rPr>
              <a:t>request</a:t>
            </a:r>
            <a:r>
              <a:rPr lang="en-US" sz="2400" b="0" dirty="0">
                <a:solidFill>
                  <a:schemeClr val="tx2">
                    <a:lumMod val="75000"/>
                  </a:schemeClr>
                </a:solidFill>
                <a:latin typeface="Times New Roman" pitchFamily="18" charset="0"/>
                <a:cs typeface="Times New Roman" pitchFamily="18" charset="0"/>
              </a:rPr>
              <a:t>, at reasonable times during regular business hours.  Any willful violation of the provisions of this section shall be subject to the penalties included in RSA </a:t>
            </a:r>
            <a:r>
              <a:rPr lang="en-US" sz="2400" b="0" dirty="0" smtClean="0">
                <a:solidFill>
                  <a:schemeClr val="tx2">
                    <a:lumMod val="75000"/>
                  </a:schemeClr>
                </a:solidFill>
                <a:latin typeface="Times New Roman" pitchFamily="18" charset="0"/>
                <a:cs typeface="Times New Roman" pitchFamily="18" charset="0"/>
              </a:rPr>
              <a:t>21-J:39.  (Emphasis added).</a:t>
            </a:r>
          </a:p>
          <a:p>
            <a:pPr>
              <a:spcBef>
                <a:spcPct val="50000"/>
              </a:spcBef>
              <a:buClr>
                <a:srgbClr val="FFFF00"/>
              </a:buClr>
              <a:buFont typeface="Wingdings 2" pitchFamily="18" charset="2"/>
              <a:buNone/>
            </a:pPr>
            <a:endParaRPr lang="en-US" sz="2400" b="0" dirty="0">
              <a:solidFill>
                <a:schemeClr val="tx2">
                  <a:lumMod val="75000"/>
                </a:schemeClr>
              </a:solidFill>
              <a:latin typeface="Times New Roman" pitchFamily="18" charset="0"/>
              <a:cs typeface="Times New Roman" pitchFamily="18" charset="0"/>
            </a:endParaRPr>
          </a:p>
        </p:txBody>
      </p:sp>
      <p:sp>
        <p:nvSpPr>
          <p:cNvPr id="6" name="TextBox 5"/>
          <p:cNvSpPr txBox="1"/>
          <p:nvPr/>
        </p:nvSpPr>
        <p:spPr>
          <a:xfrm>
            <a:off x="0" y="0"/>
            <a:ext cx="9144000" cy="338554"/>
          </a:xfrm>
          <a:prstGeom prst="rect">
            <a:avLst/>
          </a:prstGeom>
          <a:solidFill>
            <a:schemeClr val="accent1">
              <a:lumMod val="75000"/>
            </a:schemeClr>
          </a:solidFill>
          <a:ln>
            <a:solidFill>
              <a:schemeClr val="accent1">
                <a:lumMod val="50000"/>
              </a:schemeClr>
            </a:solidFill>
          </a:ln>
        </p:spPr>
        <p:txBody>
          <a:bodyPr wrap="square" rtlCol="0">
            <a:spAutoFit/>
          </a:bodyPr>
          <a:lstStyle/>
          <a:p>
            <a:pPr algn="r">
              <a:defRPr/>
            </a:pPr>
            <a:r>
              <a:rPr lang="en-US" sz="1600" dirty="0" smtClean="0">
                <a:solidFill>
                  <a:schemeClr val="bg1"/>
                </a:solidFill>
                <a:latin typeface="Times New Roman" panose="02020603050405020304" pitchFamily="18" charset="0"/>
                <a:cs typeface="Times New Roman" panose="02020603050405020304" pitchFamily="18" charset="0"/>
              </a:rPr>
              <a:t>Sam Greene, Assistant Director, </a:t>
            </a:r>
            <a:r>
              <a:rPr lang="en-US" sz="1600" dirty="0">
                <a:solidFill>
                  <a:schemeClr val="bg1"/>
                </a:solidFill>
                <a:latin typeface="Times New Roman" panose="02020603050405020304" pitchFamily="18" charset="0"/>
                <a:cs typeface="Times New Roman" panose="02020603050405020304" pitchFamily="18" charset="0"/>
              </a:rPr>
              <a:t>Municipal and Property Division</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884238"/>
          </a:xfrm>
        </p:spPr>
        <p:txBody>
          <a:bodyPr>
            <a:normAutofit/>
          </a:bodyPr>
          <a:lstStyle/>
          <a:p>
            <a:pPr>
              <a:lnSpc>
                <a:spcPct val="90000"/>
              </a:lnSpc>
              <a:defRPr/>
            </a:pPr>
            <a:r>
              <a:rPr lang="en-US" sz="4000" dirty="0">
                <a:solidFill>
                  <a:schemeClr val="tx2">
                    <a:lumMod val="75000"/>
                  </a:schemeClr>
                </a:solidFill>
                <a:latin typeface="Times New Roman" pitchFamily="18" charset="0"/>
                <a:cs typeface="Times New Roman" pitchFamily="18" charset="0"/>
              </a:rPr>
              <a:t>Rev 601.35 </a:t>
            </a:r>
            <a:r>
              <a:rPr lang="en-US" sz="4000" dirty="0" smtClean="0">
                <a:solidFill>
                  <a:schemeClr val="tx2">
                    <a:lumMod val="75000"/>
                  </a:schemeClr>
                </a:solidFill>
                <a:latin typeface="Times New Roman" pitchFamily="18" charset="0"/>
                <a:cs typeface="Times New Roman" pitchFamily="18" charset="0"/>
              </a:rPr>
              <a:t>Monitoring</a:t>
            </a:r>
            <a:endParaRPr lang="en-US" sz="4000" dirty="0">
              <a:solidFill>
                <a:schemeClr val="tx2">
                  <a:lumMod val="75000"/>
                </a:schemeClr>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1295400"/>
            <a:ext cx="8077200" cy="4724400"/>
          </a:xfrm>
        </p:spPr>
        <p:txBody>
          <a:bodyPr>
            <a:normAutofit/>
          </a:bodyPr>
          <a:lstStyle/>
          <a:p>
            <a:pPr marL="0" indent="0">
              <a:lnSpc>
                <a:spcPct val="90000"/>
              </a:lnSpc>
              <a:buNone/>
              <a:defRPr/>
            </a:pPr>
            <a:r>
              <a:rPr lang="en-US" sz="2400" dirty="0">
                <a:solidFill>
                  <a:schemeClr val="tx2">
                    <a:lumMod val="75000"/>
                  </a:schemeClr>
                </a:solidFill>
                <a:latin typeface="Times New Roman" pitchFamily="18" charset="0"/>
                <a:cs typeface="Times New Roman" pitchFamily="18" charset="0"/>
              </a:rPr>
              <a:t>The DRA monitors revaluations that are performed by independent contractors, assessing firms, or by municipal employees.</a:t>
            </a:r>
          </a:p>
          <a:p>
            <a:pPr marL="568325">
              <a:lnSpc>
                <a:spcPct val="90000"/>
              </a:lnSpc>
              <a:defRPr/>
            </a:pPr>
            <a:r>
              <a:rPr lang="en-US" sz="2400" dirty="0" smtClean="0">
                <a:solidFill>
                  <a:schemeClr val="tx2">
                    <a:lumMod val="75000"/>
                  </a:schemeClr>
                </a:solidFill>
                <a:latin typeface="Times New Roman" pitchFamily="18" charset="0"/>
                <a:cs typeface="Times New Roman" pitchFamily="18" charset="0"/>
              </a:rPr>
              <a:t>Review the accuracy of appraisal work by inspecting, evaluating, and testing all or part of the data collected for the municipality by their appraiser(s)</a:t>
            </a:r>
          </a:p>
          <a:p>
            <a:pPr marL="568325">
              <a:lnSpc>
                <a:spcPct val="90000"/>
              </a:lnSpc>
              <a:defRPr/>
            </a:pPr>
            <a:r>
              <a:rPr lang="en-US" sz="2400" dirty="0" smtClean="0">
                <a:solidFill>
                  <a:schemeClr val="tx2">
                    <a:lumMod val="75000"/>
                  </a:schemeClr>
                </a:solidFill>
                <a:latin typeface="Times New Roman" pitchFamily="18" charset="0"/>
                <a:cs typeface="Times New Roman" pitchFamily="18" charset="0"/>
              </a:rPr>
              <a:t>Review of compliance with the terms of a contract or in-house work plan</a:t>
            </a:r>
          </a:p>
          <a:p>
            <a:pPr marL="568325">
              <a:lnSpc>
                <a:spcPct val="90000"/>
              </a:lnSpc>
              <a:defRPr/>
            </a:pPr>
            <a:r>
              <a:rPr lang="en-US" sz="2400" dirty="0" smtClean="0">
                <a:solidFill>
                  <a:schemeClr val="tx2">
                    <a:lumMod val="75000"/>
                  </a:schemeClr>
                </a:solidFill>
                <a:latin typeface="Times New Roman" pitchFamily="18" charset="0"/>
                <a:cs typeface="Times New Roman" pitchFamily="18" charset="0"/>
              </a:rPr>
              <a:t>Review that the appraisal work complies with all applicable statutes and rules</a:t>
            </a:r>
          </a:p>
          <a:p>
            <a:pPr marL="568325">
              <a:lnSpc>
                <a:spcPct val="90000"/>
              </a:lnSpc>
              <a:buNone/>
            </a:pPr>
            <a:endParaRPr lang="en-US" sz="2400" dirty="0">
              <a:solidFill>
                <a:schemeClr val="tx2">
                  <a:lumMod val="75000"/>
                </a:schemeClr>
              </a:solidFill>
              <a:latin typeface="Times New Roman" pitchFamily="18" charset="0"/>
              <a:cs typeface="Times New Roman" pitchFamily="18" charset="0"/>
            </a:endParaRPr>
          </a:p>
        </p:txBody>
      </p:sp>
      <p:sp>
        <p:nvSpPr>
          <p:cNvPr id="5" name="TextBox 4"/>
          <p:cNvSpPr txBox="1"/>
          <p:nvPr/>
        </p:nvSpPr>
        <p:spPr>
          <a:xfrm>
            <a:off x="0" y="6519446"/>
            <a:ext cx="9144000" cy="338554"/>
          </a:xfrm>
          <a:prstGeom prst="rect">
            <a:avLst/>
          </a:prstGeom>
          <a:solidFill>
            <a:schemeClr val="accent1">
              <a:lumMod val="50000"/>
            </a:schemeClr>
          </a:solidFill>
        </p:spPr>
        <p:txBody>
          <a:bodyPr wrap="square" rtlCol="0">
            <a:spAutoFit/>
          </a:bodyPr>
          <a:lstStyle/>
          <a:p>
            <a:pPr algn="ctr"/>
            <a:r>
              <a:rPr lang="en-US" sz="1600" dirty="0" smtClean="0">
                <a:solidFill>
                  <a:schemeClr val="bg1"/>
                </a:solidFill>
                <a:latin typeface="Times New Roman" panose="02020603050405020304" pitchFamily="18" charset="0"/>
                <a:cs typeface="Times New Roman" panose="02020603050405020304" pitchFamily="18" charset="0"/>
              </a:rPr>
              <a:t>Page </a:t>
            </a:r>
            <a:fld id="{B00E4F1D-AFA5-4F93-984F-DA2F40622FEE}" type="slidenum">
              <a:rPr lang="en-US" sz="1600" smtClean="0">
                <a:solidFill>
                  <a:schemeClr val="bg1"/>
                </a:solidFill>
                <a:latin typeface="Times New Roman" panose="02020603050405020304" pitchFamily="18" charset="0"/>
                <a:cs typeface="Times New Roman" panose="02020603050405020304" pitchFamily="18" charset="0"/>
              </a:rPr>
              <a:pPr algn="ctr"/>
              <a:t>26</a:t>
            </a:fld>
            <a:endParaRPr lang="en-US" sz="1600" dirty="0">
              <a:solidFill>
                <a:schemeClr val="bg1"/>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0" y="0"/>
            <a:ext cx="9144000" cy="338554"/>
          </a:xfrm>
          <a:prstGeom prst="rect">
            <a:avLst/>
          </a:prstGeom>
          <a:solidFill>
            <a:schemeClr val="accent1">
              <a:lumMod val="75000"/>
            </a:schemeClr>
          </a:solidFill>
          <a:ln>
            <a:solidFill>
              <a:schemeClr val="accent1">
                <a:lumMod val="50000"/>
              </a:schemeClr>
            </a:solidFill>
          </a:ln>
        </p:spPr>
        <p:txBody>
          <a:bodyPr wrap="square" rtlCol="0">
            <a:spAutoFit/>
          </a:bodyPr>
          <a:lstStyle/>
          <a:p>
            <a:pPr algn="r">
              <a:defRPr/>
            </a:pPr>
            <a:r>
              <a:rPr lang="en-US" sz="1600" dirty="0" smtClean="0">
                <a:solidFill>
                  <a:schemeClr val="bg1"/>
                </a:solidFill>
                <a:latin typeface="Times New Roman" panose="02020603050405020304" pitchFamily="18" charset="0"/>
                <a:cs typeface="Times New Roman" panose="02020603050405020304" pitchFamily="18" charset="0"/>
              </a:rPr>
              <a:t>Sam Greene, Assistant Director, </a:t>
            </a:r>
            <a:r>
              <a:rPr lang="en-US" sz="1600" dirty="0">
                <a:solidFill>
                  <a:schemeClr val="bg1"/>
                </a:solidFill>
                <a:latin typeface="Times New Roman" panose="02020603050405020304" pitchFamily="18" charset="0"/>
                <a:cs typeface="Times New Roman" panose="02020603050405020304" pitchFamily="18" charset="0"/>
              </a:rPr>
              <a:t>Municipal and Property Division</a:t>
            </a:r>
          </a:p>
        </p:txBody>
      </p:sp>
    </p:spTree>
    <p:extLst>
      <p:ext uri="{BB962C8B-B14F-4D97-AF65-F5344CB8AC3E}">
        <p14:creationId xmlns:p14="http://schemas.microsoft.com/office/powerpoint/2010/main" val="50686235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884238"/>
          </a:xfrm>
        </p:spPr>
        <p:txBody>
          <a:bodyPr>
            <a:normAutofit fontScale="90000"/>
          </a:bodyPr>
          <a:lstStyle/>
          <a:p>
            <a:r>
              <a:rPr lang="en-US" dirty="0">
                <a:solidFill>
                  <a:schemeClr val="tx2">
                    <a:lumMod val="75000"/>
                  </a:schemeClr>
                </a:solidFill>
                <a:latin typeface="Times New Roman" pitchFamily="18" charset="0"/>
                <a:cs typeface="Times New Roman" pitchFamily="18" charset="0"/>
              </a:rPr>
              <a:t>Rev 601.40 </a:t>
            </a:r>
            <a:r>
              <a:rPr lang="en-US" dirty="0" smtClean="0">
                <a:solidFill>
                  <a:schemeClr val="tx2">
                    <a:lumMod val="75000"/>
                  </a:schemeClr>
                </a:solidFill>
                <a:latin typeface="Times New Roman" pitchFamily="18" charset="0"/>
                <a:cs typeface="Times New Roman" pitchFamily="18" charset="0"/>
              </a:rPr>
              <a:t>Revaluation</a:t>
            </a:r>
            <a:r>
              <a:rPr lang="en-US" sz="2400" dirty="0">
                <a:solidFill>
                  <a:schemeClr val="tx2">
                    <a:lumMod val="75000"/>
                  </a:schemeClr>
                </a:solidFill>
                <a:latin typeface="Times New Roman" pitchFamily="18" charset="0"/>
                <a:cs typeface="Times New Roman" pitchFamily="18" charset="0"/>
              </a:rPr>
              <a:t/>
            </a:r>
            <a:br>
              <a:rPr lang="en-US" sz="2400" dirty="0">
                <a:solidFill>
                  <a:schemeClr val="tx2">
                    <a:lumMod val="75000"/>
                  </a:schemeClr>
                </a:solidFill>
                <a:latin typeface="Times New Roman" pitchFamily="18" charset="0"/>
                <a:cs typeface="Times New Roman" pitchFamily="18" charset="0"/>
              </a:rPr>
            </a:br>
            <a:endParaRPr lang="en-US" sz="2700" dirty="0">
              <a:solidFill>
                <a:schemeClr val="tx2">
                  <a:lumMod val="75000"/>
                </a:schemeClr>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1219200"/>
            <a:ext cx="8153400" cy="2819400"/>
          </a:xfrm>
        </p:spPr>
        <p:txBody>
          <a:bodyPr>
            <a:normAutofit/>
          </a:bodyPr>
          <a:lstStyle/>
          <a:p>
            <a:pPr marL="568325">
              <a:lnSpc>
                <a:spcPct val="90000"/>
              </a:lnSpc>
              <a:defRPr/>
            </a:pPr>
            <a:r>
              <a:rPr lang="en-US" sz="2400" dirty="0" smtClean="0">
                <a:solidFill>
                  <a:schemeClr val="tx2">
                    <a:lumMod val="75000"/>
                  </a:schemeClr>
                </a:solidFill>
                <a:latin typeface="Times New Roman" pitchFamily="18" charset="0"/>
                <a:cs typeface="Times New Roman" pitchFamily="18" charset="0"/>
              </a:rPr>
              <a:t>Re-estimating the worth of real estate of the </a:t>
            </a:r>
            <a:r>
              <a:rPr lang="en-US" sz="2400" u="sng" dirty="0" smtClean="0">
                <a:solidFill>
                  <a:schemeClr val="tx2">
                    <a:lumMod val="75000"/>
                  </a:schemeClr>
                </a:solidFill>
                <a:latin typeface="Times New Roman" pitchFamily="18" charset="0"/>
                <a:cs typeface="Times New Roman" pitchFamily="18" charset="0"/>
              </a:rPr>
              <a:t>entire</a:t>
            </a:r>
            <a:r>
              <a:rPr lang="en-US" sz="2400" dirty="0" smtClean="0">
                <a:solidFill>
                  <a:schemeClr val="tx2">
                    <a:lumMod val="75000"/>
                  </a:schemeClr>
                </a:solidFill>
                <a:latin typeface="Times New Roman" pitchFamily="18" charset="0"/>
                <a:cs typeface="Times New Roman" pitchFamily="18" charset="0"/>
              </a:rPr>
              <a:t> municipality</a:t>
            </a:r>
          </a:p>
          <a:p>
            <a:pPr marL="568325">
              <a:lnSpc>
                <a:spcPct val="90000"/>
              </a:lnSpc>
              <a:defRPr/>
            </a:pPr>
            <a:r>
              <a:rPr lang="en-US" sz="2400" dirty="0" smtClean="0">
                <a:solidFill>
                  <a:schemeClr val="tx2">
                    <a:lumMod val="75000"/>
                  </a:schemeClr>
                </a:solidFill>
                <a:latin typeface="Times New Roman" pitchFamily="18" charset="0"/>
                <a:cs typeface="Times New Roman" pitchFamily="18" charset="0"/>
              </a:rPr>
              <a:t>Calibration of the CAMA tables and models</a:t>
            </a:r>
          </a:p>
          <a:p>
            <a:pPr marL="568325">
              <a:lnSpc>
                <a:spcPct val="90000"/>
              </a:lnSpc>
              <a:defRPr/>
            </a:pPr>
            <a:r>
              <a:rPr lang="en-US" sz="2400" dirty="0" smtClean="0">
                <a:solidFill>
                  <a:schemeClr val="tx2">
                    <a:lumMod val="75000"/>
                  </a:schemeClr>
                </a:solidFill>
                <a:latin typeface="Times New Roman" pitchFamily="18" charset="0"/>
                <a:cs typeface="Times New Roman" pitchFamily="18" charset="0"/>
              </a:rPr>
              <a:t>Establishment of a new base year with a Uniform Standards of Professional Appraisal Practice (USPAP) compliant report</a:t>
            </a:r>
          </a:p>
          <a:p>
            <a:pPr marL="568325">
              <a:lnSpc>
                <a:spcPct val="90000"/>
              </a:lnSpc>
              <a:defRPr/>
            </a:pPr>
            <a:r>
              <a:rPr lang="en-US" sz="2400" dirty="0" smtClean="0">
                <a:solidFill>
                  <a:schemeClr val="tx2">
                    <a:lumMod val="75000"/>
                  </a:schemeClr>
                </a:solidFill>
                <a:latin typeface="Times New Roman" pitchFamily="18" charset="0"/>
                <a:cs typeface="Times New Roman" pitchFamily="18" charset="0"/>
              </a:rPr>
              <a:t>Providing for statistical testing</a:t>
            </a:r>
          </a:p>
          <a:p>
            <a:pPr>
              <a:lnSpc>
                <a:spcPct val="90000"/>
              </a:lnSpc>
              <a:buNone/>
            </a:pPr>
            <a:endParaRPr lang="en-US" sz="2400" dirty="0">
              <a:solidFill>
                <a:schemeClr val="tx2">
                  <a:lumMod val="75000"/>
                </a:schemeClr>
              </a:solidFill>
              <a:latin typeface="Times New Roman" pitchFamily="18" charset="0"/>
              <a:cs typeface="Times New Roman" pitchFamily="18" charset="0"/>
            </a:endParaRPr>
          </a:p>
        </p:txBody>
      </p:sp>
      <p:sp>
        <p:nvSpPr>
          <p:cNvPr id="5" name="TextBox 4"/>
          <p:cNvSpPr txBox="1"/>
          <p:nvPr/>
        </p:nvSpPr>
        <p:spPr>
          <a:xfrm>
            <a:off x="0" y="6519446"/>
            <a:ext cx="9144000" cy="338554"/>
          </a:xfrm>
          <a:prstGeom prst="rect">
            <a:avLst/>
          </a:prstGeom>
          <a:solidFill>
            <a:schemeClr val="accent1">
              <a:lumMod val="50000"/>
            </a:schemeClr>
          </a:solidFill>
        </p:spPr>
        <p:txBody>
          <a:bodyPr wrap="square" rtlCol="0">
            <a:spAutoFit/>
          </a:bodyPr>
          <a:lstStyle/>
          <a:p>
            <a:pPr algn="ctr"/>
            <a:r>
              <a:rPr lang="en-US" sz="1600" dirty="0" smtClean="0">
                <a:solidFill>
                  <a:schemeClr val="bg1"/>
                </a:solidFill>
                <a:latin typeface="Times New Roman" panose="02020603050405020304" pitchFamily="18" charset="0"/>
                <a:cs typeface="Times New Roman" panose="02020603050405020304" pitchFamily="18" charset="0"/>
              </a:rPr>
              <a:t>Page </a:t>
            </a:r>
            <a:fld id="{B00E4F1D-AFA5-4F93-984F-DA2F40622FEE}" type="slidenum">
              <a:rPr lang="en-US" sz="1600" smtClean="0">
                <a:solidFill>
                  <a:schemeClr val="bg1"/>
                </a:solidFill>
                <a:latin typeface="Times New Roman" panose="02020603050405020304" pitchFamily="18" charset="0"/>
                <a:cs typeface="Times New Roman" panose="02020603050405020304" pitchFamily="18" charset="0"/>
              </a:rPr>
              <a:pPr algn="ctr"/>
              <a:t>27</a:t>
            </a:fld>
            <a:endParaRPr lang="en-US" sz="1600" dirty="0">
              <a:solidFill>
                <a:schemeClr val="bg1"/>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0" y="0"/>
            <a:ext cx="9144000" cy="338554"/>
          </a:xfrm>
          <a:prstGeom prst="rect">
            <a:avLst/>
          </a:prstGeom>
          <a:solidFill>
            <a:schemeClr val="accent1">
              <a:lumMod val="75000"/>
            </a:schemeClr>
          </a:solidFill>
          <a:ln>
            <a:solidFill>
              <a:schemeClr val="accent1">
                <a:lumMod val="50000"/>
              </a:schemeClr>
            </a:solidFill>
          </a:ln>
        </p:spPr>
        <p:txBody>
          <a:bodyPr wrap="square" rtlCol="0">
            <a:spAutoFit/>
          </a:bodyPr>
          <a:lstStyle/>
          <a:p>
            <a:pPr algn="r">
              <a:defRPr/>
            </a:pPr>
            <a:r>
              <a:rPr lang="en-US" sz="1600" dirty="0" smtClean="0">
                <a:solidFill>
                  <a:schemeClr val="bg1"/>
                </a:solidFill>
                <a:latin typeface="Times New Roman" panose="02020603050405020304" pitchFamily="18" charset="0"/>
                <a:cs typeface="Times New Roman" panose="02020603050405020304" pitchFamily="18" charset="0"/>
              </a:rPr>
              <a:t>Sam Greene, Assistant Director, </a:t>
            </a:r>
            <a:r>
              <a:rPr lang="en-US" sz="1600" dirty="0">
                <a:solidFill>
                  <a:schemeClr val="bg1"/>
                </a:solidFill>
                <a:latin typeface="Times New Roman" panose="02020603050405020304" pitchFamily="18" charset="0"/>
                <a:cs typeface="Times New Roman" panose="02020603050405020304" pitchFamily="18" charset="0"/>
              </a:rPr>
              <a:t>Municipal and Property Division</a:t>
            </a:r>
          </a:p>
        </p:txBody>
      </p:sp>
    </p:spTree>
    <p:extLst>
      <p:ext uri="{BB962C8B-B14F-4D97-AF65-F5344CB8AC3E}">
        <p14:creationId xmlns:p14="http://schemas.microsoft.com/office/powerpoint/2010/main" val="143211063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63562"/>
            <a:ext cx="8229600" cy="884238"/>
          </a:xfrm>
        </p:spPr>
        <p:txBody>
          <a:bodyPr>
            <a:normAutofit fontScale="90000"/>
          </a:bodyPr>
          <a:lstStyle/>
          <a:p>
            <a:r>
              <a:rPr lang="en-US" dirty="0">
                <a:solidFill>
                  <a:schemeClr val="tx2">
                    <a:lumMod val="75000"/>
                  </a:schemeClr>
                </a:solidFill>
                <a:latin typeface="Times New Roman" pitchFamily="18" charset="0"/>
                <a:cs typeface="Times New Roman" pitchFamily="18" charset="0"/>
              </a:rPr>
              <a:t>Rev 601.24 Full </a:t>
            </a:r>
            <a:r>
              <a:rPr lang="en-US" dirty="0" smtClean="0">
                <a:solidFill>
                  <a:schemeClr val="tx2">
                    <a:lumMod val="75000"/>
                  </a:schemeClr>
                </a:solidFill>
                <a:latin typeface="Times New Roman" pitchFamily="18" charset="0"/>
                <a:cs typeface="Times New Roman" pitchFamily="18" charset="0"/>
              </a:rPr>
              <a:t>Revaluation</a:t>
            </a:r>
            <a:r>
              <a:rPr lang="en-US" sz="2400" dirty="0">
                <a:solidFill>
                  <a:schemeClr val="tx2">
                    <a:lumMod val="75000"/>
                  </a:schemeClr>
                </a:solidFill>
                <a:latin typeface="Times New Roman" pitchFamily="18" charset="0"/>
                <a:cs typeface="Times New Roman" pitchFamily="18" charset="0"/>
              </a:rPr>
              <a:t/>
            </a:r>
            <a:br>
              <a:rPr lang="en-US" sz="2400" dirty="0">
                <a:solidFill>
                  <a:schemeClr val="tx2">
                    <a:lumMod val="75000"/>
                  </a:schemeClr>
                </a:solidFill>
                <a:latin typeface="Times New Roman" pitchFamily="18" charset="0"/>
                <a:cs typeface="Times New Roman" pitchFamily="18" charset="0"/>
              </a:rPr>
            </a:br>
            <a:endParaRPr lang="en-US" sz="2700" dirty="0">
              <a:solidFill>
                <a:schemeClr val="tx2">
                  <a:lumMod val="75000"/>
                </a:schemeClr>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1371600"/>
            <a:ext cx="8229600" cy="4038600"/>
          </a:xfrm>
        </p:spPr>
        <p:txBody>
          <a:bodyPr>
            <a:normAutofit/>
          </a:bodyPr>
          <a:lstStyle/>
          <a:p>
            <a:pPr marL="568325">
              <a:lnSpc>
                <a:spcPct val="90000"/>
              </a:lnSpc>
              <a:defRPr/>
            </a:pPr>
            <a:r>
              <a:rPr lang="en-US" sz="2400" dirty="0" smtClean="0">
                <a:solidFill>
                  <a:schemeClr val="tx2">
                    <a:lumMod val="75000"/>
                  </a:schemeClr>
                </a:solidFill>
                <a:latin typeface="Times New Roman" pitchFamily="18" charset="0"/>
                <a:cs typeface="Times New Roman" pitchFamily="18" charset="0"/>
              </a:rPr>
              <a:t>A complete measure and listing of all taxable and nontaxable properties which occurs at the same time of the establishment of the new base year to arrive at full and true value as of April 1st</a:t>
            </a:r>
          </a:p>
          <a:p>
            <a:pPr marL="568325">
              <a:lnSpc>
                <a:spcPct val="90000"/>
              </a:lnSpc>
              <a:defRPr/>
            </a:pPr>
            <a:r>
              <a:rPr lang="en-US" sz="2400" dirty="0" smtClean="0">
                <a:solidFill>
                  <a:schemeClr val="tx2">
                    <a:lumMod val="75000"/>
                  </a:schemeClr>
                </a:solidFill>
                <a:latin typeface="Times New Roman" pitchFamily="18" charset="0"/>
                <a:cs typeface="Times New Roman" pitchFamily="18" charset="0"/>
              </a:rPr>
              <a:t>The term includes “full reappraisal” and “full reassessment.”</a:t>
            </a:r>
          </a:p>
          <a:p>
            <a:pPr>
              <a:lnSpc>
                <a:spcPct val="90000"/>
              </a:lnSpc>
              <a:buNone/>
            </a:pPr>
            <a:endParaRPr lang="en-US" sz="2400" dirty="0">
              <a:solidFill>
                <a:schemeClr val="tx2">
                  <a:lumMod val="75000"/>
                </a:schemeClr>
              </a:solidFill>
              <a:latin typeface="Times New Roman" pitchFamily="18" charset="0"/>
              <a:cs typeface="Times New Roman" pitchFamily="18" charset="0"/>
            </a:endParaRPr>
          </a:p>
        </p:txBody>
      </p:sp>
      <p:sp>
        <p:nvSpPr>
          <p:cNvPr id="5" name="TextBox 4"/>
          <p:cNvSpPr txBox="1"/>
          <p:nvPr/>
        </p:nvSpPr>
        <p:spPr>
          <a:xfrm>
            <a:off x="0" y="6519446"/>
            <a:ext cx="9144000" cy="338554"/>
          </a:xfrm>
          <a:prstGeom prst="rect">
            <a:avLst/>
          </a:prstGeom>
          <a:solidFill>
            <a:schemeClr val="accent1">
              <a:lumMod val="50000"/>
            </a:schemeClr>
          </a:solidFill>
        </p:spPr>
        <p:txBody>
          <a:bodyPr wrap="square" rtlCol="0">
            <a:spAutoFit/>
          </a:bodyPr>
          <a:lstStyle/>
          <a:p>
            <a:pPr algn="ctr"/>
            <a:r>
              <a:rPr lang="en-US" sz="1600" dirty="0" smtClean="0">
                <a:solidFill>
                  <a:schemeClr val="bg1"/>
                </a:solidFill>
                <a:latin typeface="Times New Roman" panose="02020603050405020304" pitchFamily="18" charset="0"/>
                <a:cs typeface="Times New Roman" panose="02020603050405020304" pitchFamily="18" charset="0"/>
              </a:rPr>
              <a:t>Page </a:t>
            </a:r>
            <a:fld id="{B00E4F1D-AFA5-4F93-984F-DA2F40622FEE}" type="slidenum">
              <a:rPr lang="en-US" sz="1600" smtClean="0">
                <a:solidFill>
                  <a:schemeClr val="bg1"/>
                </a:solidFill>
                <a:latin typeface="Times New Roman" panose="02020603050405020304" pitchFamily="18" charset="0"/>
                <a:cs typeface="Times New Roman" panose="02020603050405020304" pitchFamily="18" charset="0"/>
              </a:rPr>
              <a:pPr algn="ctr"/>
              <a:t>28</a:t>
            </a:fld>
            <a:endParaRPr lang="en-US" sz="1600" dirty="0">
              <a:solidFill>
                <a:schemeClr val="bg1"/>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0" y="0"/>
            <a:ext cx="9144000" cy="338554"/>
          </a:xfrm>
          <a:prstGeom prst="rect">
            <a:avLst/>
          </a:prstGeom>
          <a:solidFill>
            <a:schemeClr val="accent1">
              <a:lumMod val="75000"/>
            </a:schemeClr>
          </a:solidFill>
          <a:ln>
            <a:solidFill>
              <a:schemeClr val="accent1">
                <a:lumMod val="50000"/>
              </a:schemeClr>
            </a:solidFill>
          </a:ln>
        </p:spPr>
        <p:txBody>
          <a:bodyPr wrap="square" rtlCol="0">
            <a:spAutoFit/>
          </a:bodyPr>
          <a:lstStyle/>
          <a:p>
            <a:pPr algn="r">
              <a:defRPr/>
            </a:pPr>
            <a:r>
              <a:rPr lang="en-US" sz="1600" dirty="0" smtClean="0">
                <a:solidFill>
                  <a:schemeClr val="bg1"/>
                </a:solidFill>
                <a:latin typeface="Times New Roman" panose="02020603050405020304" pitchFamily="18" charset="0"/>
                <a:cs typeface="Times New Roman" panose="02020603050405020304" pitchFamily="18" charset="0"/>
              </a:rPr>
              <a:t>Sam Greene, Assistant Director, </a:t>
            </a:r>
            <a:r>
              <a:rPr lang="en-US" sz="1600" dirty="0">
                <a:solidFill>
                  <a:schemeClr val="bg1"/>
                </a:solidFill>
                <a:latin typeface="Times New Roman" panose="02020603050405020304" pitchFamily="18" charset="0"/>
                <a:cs typeface="Times New Roman" panose="02020603050405020304" pitchFamily="18" charset="0"/>
              </a:rPr>
              <a:t>Municipal and Property Division</a:t>
            </a:r>
          </a:p>
        </p:txBody>
      </p:sp>
    </p:spTree>
    <p:extLst>
      <p:ext uri="{BB962C8B-B14F-4D97-AF65-F5344CB8AC3E}">
        <p14:creationId xmlns:p14="http://schemas.microsoft.com/office/powerpoint/2010/main" val="25641355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7038"/>
            <a:ext cx="8229600" cy="868362"/>
          </a:xfrm>
        </p:spPr>
        <p:txBody>
          <a:bodyPr>
            <a:normAutofit/>
          </a:bodyPr>
          <a:lstStyle/>
          <a:p>
            <a:r>
              <a:rPr lang="en-US" sz="4000" dirty="0">
                <a:solidFill>
                  <a:schemeClr val="tx2">
                    <a:lumMod val="75000"/>
                  </a:schemeClr>
                </a:solidFill>
                <a:latin typeface="Times New Roman" pitchFamily="18" charset="0"/>
                <a:cs typeface="Times New Roman" pitchFamily="18" charset="0"/>
              </a:rPr>
              <a:t>Rev 601.25 Full Statistical </a:t>
            </a:r>
            <a:r>
              <a:rPr lang="en-US" sz="4000" dirty="0" smtClean="0">
                <a:solidFill>
                  <a:schemeClr val="tx2">
                    <a:lumMod val="75000"/>
                  </a:schemeClr>
                </a:solidFill>
                <a:latin typeface="Times New Roman" pitchFamily="18" charset="0"/>
                <a:cs typeface="Times New Roman" pitchFamily="18" charset="0"/>
              </a:rPr>
              <a:t>Revaluation</a:t>
            </a:r>
            <a:endParaRPr lang="en-US" sz="4000" dirty="0">
              <a:solidFill>
                <a:schemeClr val="tx2">
                  <a:lumMod val="75000"/>
                </a:schemeClr>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1371600"/>
            <a:ext cx="8229600" cy="2133600"/>
          </a:xfrm>
        </p:spPr>
        <p:txBody>
          <a:bodyPr>
            <a:normAutofit/>
          </a:bodyPr>
          <a:lstStyle/>
          <a:p>
            <a:pPr marL="568325">
              <a:defRPr/>
            </a:pPr>
            <a:r>
              <a:rPr lang="en-US" sz="2400" dirty="0" smtClean="0">
                <a:solidFill>
                  <a:schemeClr val="tx2">
                    <a:lumMod val="75000"/>
                  </a:schemeClr>
                </a:solidFill>
                <a:latin typeface="Times New Roman" pitchFamily="18" charset="0"/>
                <a:cs typeface="Times New Roman" pitchFamily="18" charset="0"/>
              </a:rPr>
              <a:t>The process of revaluation of </a:t>
            </a:r>
            <a:r>
              <a:rPr lang="en-US" sz="2400" u="sng" dirty="0" smtClean="0">
                <a:solidFill>
                  <a:schemeClr val="tx2">
                    <a:lumMod val="75000"/>
                  </a:schemeClr>
                </a:solidFill>
                <a:latin typeface="Times New Roman" pitchFamily="18" charset="0"/>
                <a:cs typeface="Times New Roman" pitchFamily="18" charset="0"/>
              </a:rPr>
              <a:t>all</a:t>
            </a:r>
            <a:r>
              <a:rPr lang="en-US" sz="2400" dirty="0" smtClean="0">
                <a:solidFill>
                  <a:schemeClr val="tx2">
                    <a:lumMod val="75000"/>
                  </a:schemeClr>
                </a:solidFill>
                <a:latin typeface="Times New Roman" pitchFamily="18" charset="0"/>
                <a:cs typeface="Times New Roman" pitchFamily="18" charset="0"/>
              </a:rPr>
              <a:t> taxable and nontaxable properties using existing property data to arrive at full and true value as of April 1st</a:t>
            </a:r>
          </a:p>
          <a:p>
            <a:pPr marL="568325">
              <a:defRPr/>
            </a:pPr>
            <a:r>
              <a:rPr lang="en-US" sz="2400" dirty="0" smtClean="0">
                <a:solidFill>
                  <a:schemeClr val="tx2">
                    <a:lumMod val="75000"/>
                  </a:schemeClr>
                </a:solidFill>
                <a:latin typeface="Times New Roman" pitchFamily="18" charset="0"/>
                <a:cs typeface="Times New Roman" pitchFamily="18" charset="0"/>
              </a:rPr>
              <a:t>The term includes “statistical update” and “statistical reassessment.”</a:t>
            </a:r>
          </a:p>
          <a:p>
            <a:pPr>
              <a:lnSpc>
                <a:spcPct val="90000"/>
              </a:lnSpc>
              <a:buNone/>
            </a:pPr>
            <a:endParaRPr lang="en-US" sz="2400" dirty="0">
              <a:solidFill>
                <a:schemeClr val="tx2">
                  <a:lumMod val="75000"/>
                </a:schemeClr>
              </a:solidFill>
              <a:latin typeface="Times New Roman" pitchFamily="18" charset="0"/>
              <a:cs typeface="Times New Roman" pitchFamily="18" charset="0"/>
            </a:endParaRPr>
          </a:p>
        </p:txBody>
      </p:sp>
      <p:sp>
        <p:nvSpPr>
          <p:cNvPr id="5" name="TextBox 4"/>
          <p:cNvSpPr txBox="1"/>
          <p:nvPr/>
        </p:nvSpPr>
        <p:spPr>
          <a:xfrm>
            <a:off x="0" y="6519446"/>
            <a:ext cx="9144000" cy="338554"/>
          </a:xfrm>
          <a:prstGeom prst="rect">
            <a:avLst/>
          </a:prstGeom>
          <a:solidFill>
            <a:schemeClr val="accent1">
              <a:lumMod val="50000"/>
            </a:schemeClr>
          </a:solidFill>
        </p:spPr>
        <p:txBody>
          <a:bodyPr wrap="square" rtlCol="0">
            <a:spAutoFit/>
          </a:bodyPr>
          <a:lstStyle/>
          <a:p>
            <a:pPr algn="ctr"/>
            <a:r>
              <a:rPr lang="en-US" sz="1600" dirty="0" smtClean="0">
                <a:solidFill>
                  <a:schemeClr val="bg1"/>
                </a:solidFill>
                <a:latin typeface="Times New Roman" panose="02020603050405020304" pitchFamily="18" charset="0"/>
                <a:cs typeface="Times New Roman" panose="02020603050405020304" pitchFamily="18" charset="0"/>
              </a:rPr>
              <a:t>Page </a:t>
            </a:r>
            <a:fld id="{B00E4F1D-AFA5-4F93-984F-DA2F40622FEE}" type="slidenum">
              <a:rPr lang="en-US" sz="1600" smtClean="0">
                <a:solidFill>
                  <a:schemeClr val="bg1"/>
                </a:solidFill>
                <a:latin typeface="Times New Roman" panose="02020603050405020304" pitchFamily="18" charset="0"/>
                <a:cs typeface="Times New Roman" panose="02020603050405020304" pitchFamily="18" charset="0"/>
              </a:rPr>
              <a:pPr algn="ctr"/>
              <a:t>29</a:t>
            </a:fld>
            <a:endParaRPr lang="en-US" sz="1600" dirty="0">
              <a:solidFill>
                <a:schemeClr val="bg1"/>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0" y="0"/>
            <a:ext cx="9144000" cy="338554"/>
          </a:xfrm>
          <a:prstGeom prst="rect">
            <a:avLst/>
          </a:prstGeom>
          <a:solidFill>
            <a:schemeClr val="accent1">
              <a:lumMod val="75000"/>
            </a:schemeClr>
          </a:solidFill>
          <a:ln>
            <a:solidFill>
              <a:schemeClr val="accent1">
                <a:lumMod val="50000"/>
              </a:schemeClr>
            </a:solidFill>
          </a:ln>
        </p:spPr>
        <p:txBody>
          <a:bodyPr wrap="square" rtlCol="0">
            <a:spAutoFit/>
          </a:bodyPr>
          <a:lstStyle/>
          <a:p>
            <a:pPr algn="r">
              <a:defRPr/>
            </a:pPr>
            <a:r>
              <a:rPr lang="en-US" sz="1600" dirty="0" smtClean="0">
                <a:solidFill>
                  <a:schemeClr val="bg1"/>
                </a:solidFill>
                <a:latin typeface="Times New Roman" panose="02020603050405020304" pitchFamily="18" charset="0"/>
                <a:cs typeface="Times New Roman" panose="02020603050405020304" pitchFamily="18" charset="0"/>
              </a:rPr>
              <a:t>Sam Greene, Assistant Director, </a:t>
            </a:r>
            <a:r>
              <a:rPr lang="en-US" sz="1600" dirty="0">
                <a:solidFill>
                  <a:schemeClr val="bg1"/>
                </a:solidFill>
                <a:latin typeface="Times New Roman" panose="02020603050405020304" pitchFamily="18" charset="0"/>
                <a:cs typeface="Times New Roman" panose="02020603050405020304" pitchFamily="18" charset="0"/>
              </a:rPr>
              <a:t>Municipal and Property Division</a:t>
            </a:r>
          </a:p>
        </p:txBody>
      </p:sp>
    </p:spTree>
    <p:extLst>
      <p:ext uri="{BB962C8B-B14F-4D97-AF65-F5344CB8AC3E}">
        <p14:creationId xmlns:p14="http://schemas.microsoft.com/office/powerpoint/2010/main" val="28249210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0397"/>
            <a:ext cx="8229600" cy="534003"/>
          </a:xfrm>
        </p:spPr>
        <p:txBody>
          <a:bodyPr>
            <a:normAutofit/>
          </a:bodyPr>
          <a:lstStyle/>
          <a:p>
            <a:pPr>
              <a:defRPr/>
            </a:pPr>
            <a:r>
              <a:rPr lang="en-US" sz="2800" dirty="0" smtClean="0">
                <a:solidFill>
                  <a:schemeClr val="tx2">
                    <a:lumMod val="75000"/>
                  </a:schemeClr>
                </a:solidFill>
                <a:latin typeface="Times New Roman" panose="02020603050405020304" pitchFamily="18" charset="0"/>
                <a:cs typeface="Times New Roman" panose="02020603050405020304" pitchFamily="18" charset="0"/>
              </a:rPr>
              <a:t>www.nh.gov/revenue</a:t>
            </a:r>
            <a:endParaRPr lang="en-US" sz="2800" dirty="0">
              <a:solidFill>
                <a:schemeClr val="tx2">
                  <a:lumMod val="75000"/>
                </a:schemeClr>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0" y="6528769"/>
            <a:ext cx="9144000" cy="338137"/>
          </a:xfrm>
          <a:prstGeom prst="rect">
            <a:avLst/>
          </a:prstGeom>
          <a:solidFill>
            <a:schemeClr val="accent1">
              <a:lumMod val="50000"/>
            </a:schemeClr>
          </a:solidFill>
        </p:spPr>
        <p:txBody>
          <a:bodyPr>
            <a:spAutoFit/>
          </a:bodyPr>
          <a:lstStyle/>
          <a:p>
            <a:pPr algn="ctr">
              <a:defRPr/>
            </a:pPr>
            <a:r>
              <a:rPr lang="en-US" sz="160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Page </a:t>
            </a:r>
            <a:fld id="{C7793827-6890-4CD7-B424-828EFC964CD6}" type="slidenum">
              <a:rPr lang="en-US" sz="1600">
                <a:solidFill>
                  <a:schemeClr val="bg1"/>
                </a:solidFill>
                <a:latin typeface="Times New Roman" panose="02020603050405020304" pitchFamily="18" charset="0"/>
                <a:ea typeface="Tahoma" panose="020B0604030504040204" pitchFamily="34" charset="0"/>
                <a:cs typeface="Times New Roman" panose="02020603050405020304" pitchFamily="18" charset="0"/>
              </a:rPr>
              <a:pPr algn="ctr">
                <a:defRPr/>
              </a:pPr>
              <a:t>3</a:t>
            </a:fld>
            <a:endParaRPr lang="en-US" sz="1600"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1" name="AutoShape 2"/>
          <p:cNvSpPr>
            <a:spLocks noChangeArrowheads="1"/>
          </p:cNvSpPr>
          <p:nvPr/>
        </p:nvSpPr>
        <p:spPr bwMode="auto">
          <a:xfrm>
            <a:off x="152400" y="2917570"/>
            <a:ext cx="594360" cy="182880"/>
          </a:xfrm>
          <a:prstGeom prst="rightArrow">
            <a:avLst>
              <a:gd name="adj1" fmla="val 50000"/>
              <a:gd name="adj2" fmla="val 88873"/>
            </a:avLst>
          </a:prstGeom>
          <a:solidFill>
            <a:srgbClr val="0070C0"/>
          </a:solidFill>
          <a:ln w="3175">
            <a:solidFill>
              <a:srgbClr val="0070C0"/>
            </a:solidFill>
            <a:miter lim="800000"/>
            <a:headEnd/>
            <a:tailEnd/>
          </a:ln>
        </p:spPr>
        <p:txBody>
          <a:bodyPr/>
          <a:lstStyle/>
          <a:p>
            <a:endParaRPr lang="en-US" dirty="0"/>
          </a:p>
        </p:txBody>
      </p:sp>
      <p:sp>
        <p:nvSpPr>
          <p:cNvPr id="12" name="AutoShape 2"/>
          <p:cNvSpPr>
            <a:spLocks noChangeArrowheads="1"/>
          </p:cNvSpPr>
          <p:nvPr/>
        </p:nvSpPr>
        <p:spPr bwMode="auto">
          <a:xfrm>
            <a:off x="152400" y="5706951"/>
            <a:ext cx="594360" cy="182880"/>
          </a:xfrm>
          <a:prstGeom prst="rightArrow">
            <a:avLst>
              <a:gd name="adj1" fmla="val 50000"/>
              <a:gd name="adj2" fmla="val 88873"/>
            </a:avLst>
          </a:prstGeom>
          <a:solidFill>
            <a:srgbClr val="0070C0"/>
          </a:solidFill>
          <a:ln w="9525">
            <a:solidFill>
              <a:srgbClr val="0070C0"/>
            </a:solidFill>
            <a:miter lim="800000"/>
            <a:headEnd/>
            <a:tailEnd/>
          </a:ln>
        </p:spPr>
        <p:txBody>
          <a:bodyPr/>
          <a:lstStyle/>
          <a:p>
            <a:endParaRPr lang="en-US" dirty="0"/>
          </a:p>
        </p:txBody>
      </p:sp>
      <p:sp>
        <p:nvSpPr>
          <p:cNvPr id="10" name="TextBox 9"/>
          <p:cNvSpPr txBox="1"/>
          <p:nvPr/>
        </p:nvSpPr>
        <p:spPr>
          <a:xfrm>
            <a:off x="12865" y="-19859"/>
            <a:ext cx="9144000" cy="338554"/>
          </a:xfrm>
          <a:prstGeom prst="rect">
            <a:avLst/>
          </a:prstGeom>
          <a:solidFill>
            <a:schemeClr val="accent1">
              <a:lumMod val="75000"/>
            </a:schemeClr>
          </a:solidFill>
          <a:ln>
            <a:solidFill>
              <a:schemeClr val="accent1">
                <a:lumMod val="50000"/>
              </a:schemeClr>
            </a:solidFill>
          </a:ln>
        </p:spPr>
        <p:txBody>
          <a:bodyPr wrap="square" rtlCol="0">
            <a:spAutoFit/>
          </a:bodyPr>
          <a:lstStyle/>
          <a:p>
            <a:pPr algn="r">
              <a:defRPr/>
            </a:pPr>
            <a:r>
              <a:rPr lang="en-US" sz="1600" dirty="0" smtClean="0">
                <a:solidFill>
                  <a:schemeClr val="bg1"/>
                </a:solidFill>
                <a:latin typeface="Times New Roman" panose="02020603050405020304" pitchFamily="18" charset="0"/>
                <a:cs typeface="Times New Roman" panose="02020603050405020304" pitchFamily="18" charset="0"/>
              </a:rPr>
              <a:t>Sam Greene, Assistant Director, </a:t>
            </a:r>
            <a:r>
              <a:rPr lang="en-US" sz="1600" dirty="0">
                <a:solidFill>
                  <a:schemeClr val="bg1"/>
                </a:solidFill>
                <a:latin typeface="Times New Roman" panose="02020603050405020304" pitchFamily="18" charset="0"/>
                <a:cs typeface="Times New Roman" panose="02020603050405020304" pitchFamily="18" charset="0"/>
              </a:rPr>
              <a:t>Municipal and Property Division</a:t>
            </a:r>
          </a:p>
        </p:txBody>
      </p:sp>
      <p:pic>
        <p:nvPicPr>
          <p:cNvPr id="6" name="Picture 5"/>
          <p:cNvPicPr>
            <a:picLocks noChangeAspect="1"/>
          </p:cNvPicPr>
          <p:nvPr/>
        </p:nvPicPr>
        <p:blipFill>
          <a:blip r:embed="rId3"/>
          <a:stretch>
            <a:fillRect/>
          </a:stretch>
        </p:blipFill>
        <p:spPr>
          <a:xfrm>
            <a:off x="762000" y="5253182"/>
            <a:ext cx="1524000" cy="1223818"/>
          </a:xfrm>
          <a:prstGeom prst="rect">
            <a:avLst/>
          </a:prstGeom>
        </p:spPr>
      </p:pic>
      <p:pic>
        <p:nvPicPr>
          <p:cNvPr id="8" name="Picture 7"/>
          <p:cNvPicPr>
            <a:picLocks noChangeAspect="1"/>
          </p:cNvPicPr>
          <p:nvPr/>
        </p:nvPicPr>
        <p:blipFill>
          <a:blip r:embed="rId4"/>
          <a:stretch>
            <a:fillRect/>
          </a:stretch>
        </p:blipFill>
        <p:spPr>
          <a:xfrm>
            <a:off x="838200" y="990600"/>
            <a:ext cx="8008729" cy="4067129"/>
          </a:xfrm>
          <a:prstGeom prst="rect">
            <a:avLst/>
          </a:prstGeom>
          <a:ln>
            <a:solidFill>
              <a:srgbClr val="002060"/>
            </a:solidFill>
          </a:ln>
        </p:spPr>
      </p:pic>
    </p:spTree>
    <p:extLst>
      <p:ext uri="{BB962C8B-B14F-4D97-AF65-F5344CB8AC3E}">
        <p14:creationId xmlns:p14="http://schemas.microsoft.com/office/powerpoint/2010/main" val="292621324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3081" y="381000"/>
            <a:ext cx="8229600" cy="735250"/>
          </a:xfrm>
        </p:spPr>
        <p:txBody>
          <a:bodyPr>
            <a:normAutofit/>
          </a:bodyPr>
          <a:lstStyle/>
          <a:p>
            <a:r>
              <a:rPr lang="en-US" sz="4000" dirty="0" smtClean="0">
                <a:solidFill>
                  <a:schemeClr val="tx2">
                    <a:lumMod val="75000"/>
                  </a:schemeClr>
                </a:solidFill>
                <a:latin typeface="Times New Roman" panose="02020603050405020304" pitchFamily="18" charset="0"/>
                <a:cs typeface="Times New Roman" pitchFamily="18" charset="0"/>
              </a:rPr>
              <a:t>Rev 601.16 Cyclical Revaluation</a:t>
            </a:r>
            <a:endParaRPr lang="en-US" sz="4000" dirty="0"/>
          </a:p>
        </p:txBody>
      </p:sp>
      <p:sp>
        <p:nvSpPr>
          <p:cNvPr id="3" name="Content Placeholder 2"/>
          <p:cNvSpPr>
            <a:spLocks noGrp="1"/>
          </p:cNvSpPr>
          <p:nvPr>
            <p:ph idx="1"/>
          </p:nvPr>
        </p:nvSpPr>
        <p:spPr>
          <a:xfrm>
            <a:off x="457200" y="1295400"/>
            <a:ext cx="8229600" cy="4191000"/>
          </a:xfrm>
        </p:spPr>
        <p:txBody>
          <a:bodyPr>
            <a:normAutofit/>
          </a:bodyPr>
          <a:lstStyle/>
          <a:p>
            <a:pPr marL="568325" indent="-333375">
              <a:spcBef>
                <a:spcPts val="0"/>
              </a:spcBef>
              <a:spcAft>
                <a:spcPts val="1200"/>
              </a:spcAft>
            </a:pPr>
            <a:r>
              <a:rPr lang="en-US" sz="2400" dirty="0" smtClean="0">
                <a:solidFill>
                  <a:schemeClr val="tx2">
                    <a:lumMod val="75000"/>
                  </a:schemeClr>
                </a:solidFill>
                <a:latin typeface="Times New Roman" panose="02020603050405020304" pitchFamily="18" charset="0"/>
                <a:cs typeface="Times New Roman" panose="02020603050405020304" pitchFamily="18" charset="0"/>
              </a:rPr>
              <a:t>“Cyclical Revaluation” means </a:t>
            </a:r>
            <a:r>
              <a:rPr lang="en-US" sz="2400" dirty="0">
                <a:solidFill>
                  <a:schemeClr val="tx2">
                    <a:lumMod val="75000"/>
                  </a:schemeClr>
                </a:solidFill>
                <a:latin typeface="Times New Roman" panose="02020603050405020304" pitchFamily="18" charset="0"/>
                <a:cs typeface="Times New Roman" panose="02020603050405020304" pitchFamily="18" charset="0"/>
              </a:rPr>
              <a:t>the process of combining a full statistical revaluation of the entire municipality with a </a:t>
            </a:r>
            <a:r>
              <a:rPr lang="en-US" sz="2400" dirty="0" smtClean="0">
                <a:solidFill>
                  <a:schemeClr val="tx2">
                    <a:lumMod val="75000"/>
                  </a:schemeClr>
                </a:solidFill>
                <a:latin typeface="Times New Roman" panose="02020603050405020304" pitchFamily="18" charset="0"/>
                <a:cs typeface="Times New Roman" panose="02020603050405020304" pitchFamily="18" charset="0"/>
              </a:rPr>
              <a:t>Cyclical </a:t>
            </a:r>
            <a:r>
              <a:rPr lang="en-US" sz="2400" dirty="0">
                <a:solidFill>
                  <a:schemeClr val="tx2">
                    <a:lumMod val="75000"/>
                  </a:schemeClr>
                </a:solidFill>
                <a:latin typeface="Times New Roman" panose="02020603050405020304" pitchFamily="18" charset="0"/>
                <a:cs typeface="Times New Roman" panose="02020603050405020304" pitchFamily="18" charset="0"/>
              </a:rPr>
              <a:t>I</a:t>
            </a:r>
            <a:r>
              <a:rPr lang="en-US" sz="2400" dirty="0" smtClean="0">
                <a:solidFill>
                  <a:schemeClr val="tx2">
                    <a:lumMod val="75000"/>
                  </a:schemeClr>
                </a:solidFill>
                <a:latin typeface="Times New Roman" panose="02020603050405020304" pitchFamily="18" charset="0"/>
                <a:cs typeface="Times New Roman" panose="02020603050405020304" pitchFamily="18" charset="0"/>
              </a:rPr>
              <a:t>nspection process</a:t>
            </a:r>
            <a:endParaRPr lang="en-US" sz="2400" dirty="0">
              <a:solidFill>
                <a:schemeClr val="tx2">
                  <a:lumMod val="75000"/>
                </a:schemeClr>
              </a:solidFill>
              <a:latin typeface="Times New Roman" panose="02020603050405020304" pitchFamily="18" charset="0"/>
              <a:cs typeface="Times New Roman" panose="02020603050405020304" pitchFamily="18" charset="0"/>
            </a:endParaRPr>
          </a:p>
          <a:p>
            <a:pPr marL="568325" indent="-333375"/>
            <a:r>
              <a:rPr lang="en-US" sz="2400" dirty="0" smtClean="0">
                <a:solidFill>
                  <a:schemeClr val="tx2">
                    <a:lumMod val="75000"/>
                  </a:schemeClr>
                </a:solidFill>
                <a:latin typeface="Times New Roman" panose="02020603050405020304" pitchFamily="18" charset="0"/>
                <a:cs typeface="Times New Roman" panose="02020603050405020304" pitchFamily="18" charset="0"/>
              </a:rPr>
              <a:t>Rev 601.15 “Cyclical Inspection</a:t>
            </a:r>
            <a:r>
              <a:rPr lang="en-US" sz="2400" dirty="0">
                <a:solidFill>
                  <a:schemeClr val="tx2">
                    <a:lumMod val="75000"/>
                  </a:schemeClr>
                </a:solidFill>
                <a:latin typeface="Times New Roman" panose="02020603050405020304" pitchFamily="18" charset="0"/>
                <a:cs typeface="Times New Roman" panose="02020603050405020304" pitchFamily="18" charset="0"/>
              </a:rPr>
              <a:t>” means the process of a systematic measure and listing of all properties within a municipality over a specified period of </a:t>
            </a:r>
            <a:r>
              <a:rPr lang="en-US" sz="2400" dirty="0" smtClean="0">
                <a:solidFill>
                  <a:schemeClr val="tx2">
                    <a:lumMod val="75000"/>
                  </a:schemeClr>
                </a:solidFill>
                <a:latin typeface="Times New Roman" panose="02020603050405020304" pitchFamily="18" charset="0"/>
                <a:cs typeface="Times New Roman" panose="02020603050405020304" pitchFamily="18" charset="0"/>
              </a:rPr>
              <a:t>time. The </a:t>
            </a:r>
            <a:r>
              <a:rPr lang="en-US" sz="2400" dirty="0">
                <a:solidFill>
                  <a:schemeClr val="tx2">
                    <a:lumMod val="75000"/>
                  </a:schemeClr>
                </a:solidFill>
                <a:latin typeface="Times New Roman" panose="02020603050405020304" pitchFamily="18" charset="0"/>
                <a:cs typeface="Times New Roman" panose="02020603050405020304" pitchFamily="18" charset="0"/>
              </a:rPr>
              <a:t>term includes “data collection” and “</a:t>
            </a:r>
            <a:r>
              <a:rPr lang="en-US" sz="2400" dirty="0" smtClean="0">
                <a:solidFill>
                  <a:schemeClr val="tx2">
                    <a:lumMod val="75000"/>
                  </a:schemeClr>
                </a:solidFill>
                <a:latin typeface="Times New Roman" panose="02020603050405020304" pitchFamily="18" charset="0"/>
                <a:cs typeface="Times New Roman" panose="02020603050405020304" pitchFamily="18" charset="0"/>
              </a:rPr>
              <a:t>data  verification</a:t>
            </a:r>
            <a:r>
              <a:rPr lang="en-US" sz="2400" dirty="0">
                <a:solidFill>
                  <a:schemeClr val="tx2">
                    <a:lumMod val="75000"/>
                  </a:schemeClr>
                </a:solidFill>
                <a:latin typeface="Times New Roman" panose="02020603050405020304" pitchFamily="18" charset="0"/>
                <a:cs typeface="Times New Roman" panose="02020603050405020304" pitchFamily="18" charset="0"/>
              </a:rPr>
              <a:t>.”</a:t>
            </a:r>
          </a:p>
          <a:p>
            <a:pPr marL="568325" indent="-333375">
              <a:buNone/>
            </a:pPr>
            <a:r>
              <a:rPr lang="en-US" sz="2400" dirty="0">
                <a:latin typeface="Times New Roman" panose="02020603050405020304" pitchFamily="18" charset="0"/>
                <a:cs typeface="Times New Roman" panose="02020603050405020304" pitchFamily="18" charset="0"/>
              </a:rPr>
              <a:t> </a:t>
            </a:r>
          </a:p>
          <a:p>
            <a:endParaRPr lang="en-US" sz="2400" dirty="0"/>
          </a:p>
        </p:txBody>
      </p:sp>
      <p:sp>
        <p:nvSpPr>
          <p:cNvPr id="6" name="TextBox 5"/>
          <p:cNvSpPr txBox="1"/>
          <p:nvPr/>
        </p:nvSpPr>
        <p:spPr>
          <a:xfrm>
            <a:off x="0" y="6519446"/>
            <a:ext cx="9144000" cy="338554"/>
          </a:xfrm>
          <a:prstGeom prst="rect">
            <a:avLst/>
          </a:prstGeom>
          <a:solidFill>
            <a:schemeClr val="accent1">
              <a:lumMod val="50000"/>
            </a:schemeClr>
          </a:solidFill>
        </p:spPr>
        <p:txBody>
          <a:bodyPr wrap="square" rtlCol="0">
            <a:spAutoFit/>
          </a:bodyPr>
          <a:lstStyle/>
          <a:p>
            <a:pPr algn="ctr"/>
            <a:r>
              <a:rPr lang="en-US" sz="1600" dirty="0" smtClean="0">
                <a:solidFill>
                  <a:schemeClr val="bg1"/>
                </a:solidFill>
                <a:latin typeface="Times New Roman" panose="02020603050405020304" pitchFamily="18" charset="0"/>
                <a:cs typeface="Times New Roman" panose="02020603050405020304" pitchFamily="18" charset="0"/>
              </a:rPr>
              <a:t>Page </a:t>
            </a:r>
            <a:fld id="{B00E4F1D-AFA5-4F93-984F-DA2F40622FEE}" type="slidenum">
              <a:rPr lang="en-US" sz="1600" smtClean="0">
                <a:solidFill>
                  <a:schemeClr val="bg1"/>
                </a:solidFill>
                <a:latin typeface="Times New Roman" panose="02020603050405020304" pitchFamily="18" charset="0"/>
                <a:cs typeface="Times New Roman" panose="02020603050405020304" pitchFamily="18" charset="0"/>
              </a:rPr>
              <a:pPr algn="ctr"/>
              <a:t>30</a:t>
            </a:fld>
            <a:endParaRPr lang="en-US" sz="1600" dirty="0">
              <a:solidFill>
                <a:schemeClr val="bg1"/>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0" y="0"/>
            <a:ext cx="9144000" cy="338554"/>
          </a:xfrm>
          <a:prstGeom prst="rect">
            <a:avLst/>
          </a:prstGeom>
          <a:solidFill>
            <a:schemeClr val="accent1">
              <a:lumMod val="75000"/>
            </a:schemeClr>
          </a:solidFill>
          <a:ln>
            <a:solidFill>
              <a:schemeClr val="accent1">
                <a:lumMod val="50000"/>
              </a:schemeClr>
            </a:solidFill>
          </a:ln>
        </p:spPr>
        <p:txBody>
          <a:bodyPr wrap="square" rtlCol="0">
            <a:spAutoFit/>
          </a:bodyPr>
          <a:lstStyle/>
          <a:p>
            <a:pPr algn="r">
              <a:defRPr/>
            </a:pPr>
            <a:r>
              <a:rPr lang="en-US" sz="1600" dirty="0" smtClean="0">
                <a:solidFill>
                  <a:schemeClr val="bg1"/>
                </a:solidFill>
                <a:latin typeface="Times New Roman" panose="02020603050405020304" pitchFamily="18" charset="0"/>
                <a:cs typeface="Times New Roman" panose="02020603050405020304" pitchFamily="18" charset="0"/>
              </a:rPr>
              <a:t>Sam Greene, Assistant Director, </a:t>
            </a:r>
            <a:r>
              <a:rPr lang="en-US" sz="1600" dirty="0">
                <a:solidFill>
                  <a:schemeClr val="bg1"/>
                </a:solidFill>
                <a:latin typeface="Times New Roman" panose="02020603050405020304" pitchFamily="18" charset="0"/>
                <a:cs typeface="Times New Roman" panose="02020603050405020304" pitchFamily="18" charset="0"/>
              </a:rPr>
              <a:t>Municipal and Property Division</a:t>
            </a:r>
          </a:p>
        </p:txBody>
      </p:sp>
    </p:spTree>
    <p:extLst>
      <p:ext uri="{BB962C8B-B14F-4D97-AF65-F5344CB8AC3E}">
        <p14:creationId xmlns:p14="http://schemas.microsoft.com/office/powerpoint/2010/main" val="106369008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868362"/>
          </a:xfrm>
        </p:spPr>
        <p:txBody>
          <a:bodyPr>
            <a:normAutofit/>
          </a:bodyPr>
          <a:lstStyle/>
          <a:p>
            <a:r>
              <a:rPr lang="en-US" sz="4000" dirty="0">
                <a:solidFill>
                  <a:schemeClr val="tx2">
                    <a:lumMod val="75000"/>
                  </a:schemeClr>
                </a:solidFill>
                <a:latin typeface="Times New Roman" pitchFamily="18" charset="0"/>
                <a:cs typeface="Times New Roman" pitchFamily="18" charset="0"/>
              </a:rPr>
              <a:t>Rev 601.38 Partial </a:t>
            </a:r>
            <a:r>
              <a:rPr lang="en-US" sz="4000" dirty="0" smtClean="0">
                <a:solidFill>
                  <a:schemeClr val="tx2">
                    <a:lumMod val="75000"/>
                  </a:schemeClr>
                </a:solidFill>
                <a:latin typeface="Times New Roman" pitchFamily="18" charset="0"/>
                <a:cs typeface="Times New Roman" pitchFamily="18" charset="0"/>
              </a:rPr>
              <a:t>Update</a:t>
            </a:r>
            <a:endParaRPr lang="en-US" sz="4000" dirty="0">
              <a:solidFill>
                <a:schemeClr val="tx2">
                  <a:lumMod val="75000"/>
                </a:schemeClr>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1295400"/>
            <a:ext cx="8229600" cy="3048000"/>
          </a:xfrm>
        </p:spPr>
        <p:txBody>
          <a:bodyPr>
            <a:normAutofit/>
          </a:bodyPr>
          <a:lstStyle/>
          <a:p>
            <a:pPr marL="568325">
              <a:defRPr/>
            </a:pPr>
            <a:r>
              <a:rPr lang="en-US" sz="2400" dirty="0" smtClean="0">
                <a:solidFill>
                  <a:schemeClr val="tx2">
                    <a:lumMod val="75000"/>
                  </a:schemeClr>
                </a:solidFill>
                <a:latin typeface="Times New Roman" pitchFamily="18" charset="0"/>
                <a:cs typeface="Times New Roman" pitchFamily="18" charset="0"/>
              </a:rPr>
              <a:t>The process of analyzing market sales throughout the entire municipality to identify and implement needed value changes to affected areas, or classes of property, </a:t>
            </a:r>
            <a:r>
              <a:rPr lang="en-US" sz="2400" u="sng" dirty="0" smtClean="0">
                <a:solidFill>
                  <a:schemeClr val="tx2">
                    <a:lumMod val="75000"/>
                  </a:schemeClr>
                </a:solidFill>
                <a:latin typeface="Times New Roman" pitchFamily="18" charset="0"/>
                <a:cs typeface="Times New Roman" pitchFamily="18" charset="0"/>
              </a:rPr>
              <a:t>to bring those properties to the general level of assessment utilizing the existing base year</a:t>
            </a:r>
          </a:p>
          <a:p>
            <a:pPr marL="568325">
              <a:defRPr/>
            </a:pPr>
            <a:r>
              <a:rPr lang="en-US" sz="2400" dirty="0" smtClean="0">
                <a:solidFill>
                  <a:schemeClr val="tx2">
                    <a:lumMod val="75000"/>
                  </a:schemeClr>
                </a:solidFill>
                <a:latin typeface="Times New Roman" pitchFamily="18" charset="0"/>
                <a:cs typeface="Times New Roman" pitchFamily="18" charset="0"/>
              </a:rPr>
              <a:t>An addendum shall be added to the existing USPAP report</a:t>
            </a:r>
          </a:p>
          <a:p>
            <a:pPr marL="568325">
              <a:defRPr/>
            </a:pPr>
            <a:r>
              <a:rPr lang="en-US" sz="2400" dirty="0" smtClean="0">
                <a:solidFill>
                  <a:schemeClr val="tx2">
                    <a:lumMod val="75000"/>
                  </a:schemeClr>
                </a:solidFill>
                <a:latin typeface="Times New Roman" pitchFamily="18" charset="0"/>
                <a:cs typeface="Times New Roman" pitchFamily="18" charset="0"/>
              </a:rPr>
              <a:t>The term includes “partial revaluation.”</a:t>
            </a:r>
          </a:p>
          <a:p>
            <a:pPr>
              <a:lnSpc>
                <a:spcPct val="90000"/>
              </a:lnSpc>
              <a:buNone/>
            </a:pPr>
            <a:endParaRPr lang="en-US" sz="2400" dirty="0">
              <a:solidFill>
                <a:schemeClr val="tx2">
                  <a:lumMod val="75000"/>
                </a:schemeClr>
              </a:solidFill>
              <a:latin typeface="Times New Roman" pitchFamily="18" charset="0"/>
              <a:cs typeface="Times New Roman" pitchFamily="18" charset="0"/>
            </a:endParaRPr>
          </a:p>
        </p:txBody>
      </p:sp>
      <p:sp>
        <p:nvSpPr>
          <p:cNvPr id="5" name="TextBox 4"/>
          <p:cNvSpPr txBox="1"/>
          <p:nvPr/>
        </p:nvSpPr>
        <p:spPr>
          <a:xfrm>
            <a:off x="0" y="6519446"/>
            <a:ext cx="9144000" cy="338554"/>
          </a:xfrm>
          <a:prstGeom prst="rect">
            <a:avLst/>
          </a:prstGeom>
          <a:solidFill>
            <a:schemeClr val="accent1">
              <a:lumMod val="50000"/>
            </a:schemeClr>
          </a:solidFill>
        </p:spPr>
        <p:txBody>
          <a:bodyPr wrap="square" rtlCol="0">
            <a:spAutoFit/>
          </a:bodyPr>
          <a:lstStyle/>
          <a:p>
            <a:pPr algn="ctr"/>
            <a:r>
              <a:rPr lang="en-US" sz="1600" dirty="0" smtClean="0">
                <a:solidFill>
                  <a:schemeClr val="bg1"/>
                </a:solidFill>
                <a:latin typeface="Times New Roman" panose="02020603050405020304" pitchFamily="18" charset="0"/>
                <a:cs typeface="Times New Roman" panose="02020603050405020304" pitchFamily="18" charset="0"/>
              </a:rPr>
              <a:t>Page </a:t>
            </a:r>
            <a:fld id="{B00E4F1D-AFA5-4F93-984F-DA2F40622FEE}" type="slidenum">
              <a:rPr lang="en-US" sz="1600" smtClean="0">
                <a:solidFill>
                  <a:schemeClr val="bg1"/>
                </a:solidFill>
                <a:latin typeface="Times New Roman" panose="02020603050405020304" pitchFamily="18" charset="0"/>
                <a:cs typeface="Times New Roman" panose="02020603050405020304" pitchFamily="18" charset="0"/>
              </a:rPr>
              <a:pPr algn="ctr"/>
              <a:t>31</a:t>
            </a:fld>
            <a:endParaRPr lang="en-US" sz="1600" dirty="0">
              <a:solidFill>
                <a:schemeClr val="bg1"/>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0" y="0"/>
            <a:ext cx="9144000" cy="338554"/>
          </a:xfrm>
          <a:prstGeom prst="rect">
            <a:avLst/>
          </a:prstGeom>
          <a:solidFill>
            <a:schemeClr val="accent1">
              <a:lumMod val="75000"/>
            </a:schemeClr>
          </a:solidFill>
          <a:ln>
            <a:solidFill>
              <a:schemeClr val="accent1">
                <a:lumMod val="50000"/>
              </a:schemeClr>
            </a:solidFill>
          </a:ln>
        </p:spPr>
        <p:txBody>
          <a:bodyPr wrap="square" rtlCol="0">
            <a:spAutoFit/>
          </a:bodyPr>
          <a:lstStyle/>
          <a:p>
            <a:pPr algn="r">
              <a:defRPr/>
            </a:pPr>
            <a:r>
              <a:rPr lang="en-US" sz="1600" dirty="0" smtClean="0">
                <a:solidFill>
                  <a:schemeClr val="bg1"/>
                </a:solidFill>
                <a:latin typeface="Times New Roman" panose="02020603050405020304" pitchFamily="18" charset="0"/>
                <a:cs typeface="Times New Roman" panose="02020603050405020304" pitchFamily="18" charset="0"/>
              </a:rPr>
              <a:t>Sam Greene, Assistant Director, </a:t>
            </a:r>
            <a:r>
              <a:rPr lang="en-US" sz="1600" dirty="0">
                <a:solidFill>
                  <a:schemeClr val="bg1"/>
                </a:solidFill>
                <a:latin typeface="Times New Roman" panose="02020603050405020304" pitchFamily="18" charset="0"/>
                <a:cs typeface="Times New Roman" panose="02020603050405020304" pitchFamily="18" charset="0"/>
              </a:rPr>
              <a:t>Municipal and Property Division</a:t>
            </a:r>
          </a:p>
        </p:txBody>
      </p:sp>
    </p:spTree>
    <p:extLst>
      <p:ext uri="{BB962C8B-B14F-4D97-AF65-F5344CB8AC3E}">
        <p14:creationId xmlns:p14="http://schemas.microsoft.com/office/powerpoint/2010/main" val="322984375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066800"/>
          </a:xfrm>
        </p:spPr>
        <p:txBody>
          <a:bodyPr>
            <a:normAutofit fontScale="90000"/>
          </a:bodyPr>
          <a:lstStyle/>
          <a:p>
            <a:r>
              <a:rPr lang="en-US" sz="4000" dirty="0">
                <a:solidFill>
                  <a:schemeClr val="tx2">
                    <a:lumMod val="75000"/>
                  </a:schemeClr>
                </a:solidFill>
                <a:latin typeface="Times New Roman" pitchFamily="18" charset="0"/>
                <a:cs typeface="Times New Roman" pitchFamily="18" charset="0"/>
              </a:rPr>
              <a:t>Rev 602.01 Appraisal </a:t>
            </a:r>
            <a:r>
              <a:rPr lang="en-US" sz="4000" dirty="0" smtClean="0">
                <a:solidFill>
                  <a:schemeClr val="tx2">
                    <a:lumMod val="75000"/>
                  </a:schemeClr>
                </a:solidFill>
                <a:latin typeface="Times New Roman" pitchFamily="18" charset="0"/>
                <a:cs typeface="Times New Roman" pitchFamily="18" charset="0"/>
              </a:rPr>
              <a:t>Work Contract </a:t>
            </a:r>
            <a:r>
              <a:rPr lang="en-US" sz="4000" dirty="0">
                <a:solidFill>
                  <a:schemeClr val="tx2">
                    <a:lumMod val="75000"/>
                  </a:schemeClr>
                </a:solidFill>
                <a:latin typeface="Times New Roman" pitchFamily="18" charset="0"/>
                <a:cs typeface="Times New Roman" pitchFamily="18" charset="0"/>
              </a:rPr>
              <a:t>Submission and DRA </a:t>
            </a:r>
            <a:r>
              <a:rPr lang="en-US" sz="4000" dirty="0" smtClean="0">
                <a:solidFill>
                  <a:schemeClr val="tx2">
                    <a:lumMod val="75000"/>
                  </a:schemeClr>
                </a:solidFill>
                <a:latin typeface="Times New Roman" pitchFamily="18" charset="0"/>
                <a:cs typeface="Times New Roman" pitchFamily="18" charset="0"/>
              </a:rPr>
              <a:t>Review</a:t>
            </a:r>
            <a:endParaRPr lang="en-US" sz="4000" dirty="0">
              <a:solidFill>
                <a:schemeClr val="tx2">
                  <a:lumMod val="75000"/>
                </a:schemeClr>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1676400"/>
            <a:ext cx="8229600" cy="3733800"/>
          </a:xfrm>
        </p:spPr>
        <p:txBody>
          <a:bodyPr>
            <a:normAutofit/>
          </a:bodyPr>
          <a:lstStyle/>
          <a:p>
            <a:pPr marL="568325">
              <a:defRPr/>
            </a:pPr>
            <a:r>
              <a:rPr lang="en-US" sz="2400" dirty="0" smtClean="0">
                <a:solidFill>
                  <a:schemeClr val="tx2">
                    <a:lumMod val="75000"/>
                  </a:schemeClr>
                </a:solidFill>
                <a:latin typeface="Times New Roman" pitchFamily="18" charset="0"/>
                <a:cs typeface="Times New Roman" pitchFamily="18" charset="0"/>
              </a:rPr>
              <a:t>A contract is required for any assessing services performed by a contractor who is not an employee of the municipality</a:t>
            </a:r>
          </a:p>
          <a:p>
            <a:pPr marL="568325">
              <a:defRPr/>
            </a:pPr>
            <a:r>
              <a:rPr lang="en-US" sz="2400" dirty="0">
                <a:solidFill>
                  <a:schemeClr val="tx2">
                    <a:lumMod val="75000"/>
                  </a:schemeClr>
                </a:solidFill>
                <a:latin typeface="Times New Roman" pitchFamily="18" charset="0"/>
                <a:cs typeface="Times New Roman" pitchFamily="18" charset="0"/>
              </a:rPr>
              <a:t>Contracts shall provide a list of personnel that will be performing the assessing function. Monitoring includes the review of the list to ensure that the </a:t>
            </a:r>
            <a:r>
              <a:rPr lang="en-US" sz="2400" dirty="0" smtClean="0">
                <a:solidFill>
                  <a:schemeClr val="tx2">
                    <a:lumMod val="75000"/>
                  </a:schemeClr>
                </a:solidFill>
                <a:latin typeface="Times New Roman" pitchFamily="18" charset="0"/>
                <a:cs typeface="Times New Roman" pitchFamily="18" charset="0"/>
              </a:rPr>
              <a:t>personnel </a:t>
            </a:r>
            <a:r>
              <a:rPr lang="en-US" sz="2400" dirty="0">
                <a:solidFill>
                  <a:schemeClr val="tx2">
                    <a:lumMod val="75000"/>
                  </a:schemeClr>
                </a:solidFill>
                <a:latin typeface="Times New Roman" pitchFamily="18" charset="0"/>
                <a:cs typeface="Times New Roman" pitchFamily="18" charset="0"/>
              </a:rPr>
              <a:t>is certified by the </a:t>
            </a:r>
            <a:r>
              <a:rPr lang="en-US" sz="2400" dirty="0" smtClean="0">
                <a:solidFill>
                  <a:schemeClr val="tx2">
                    <a:lumMod val="75000"/>
                  </a:schemeClr>
                </a:solidFill>
                <a:latin typeface="Times New Roman" pitchFamily="18" charset="0"/>
                <a:cs typeface="Times New Roman" pitchFamily="18" charset="0"/>
              </a:rPr>
              <a:t>DRA</a:t>
            </a:r>
            <a:endParaRPr lang="en-US" sz="2400" dirty="0">
              <a:solidFill>
                <a:schemeClr val="tx2">
                  <a:lumMod val="75000"/>
                </a:schemeClr>
              </a:solidFill>
              <a:latin typeface="Times New Roman" pitchFamily="18" charset="0"/>
              <a:cs typeface="Times New Roman" pitchFamily="18" charset="0"/>
            </a:endParaRPr>
          </a:p>
          <a:p>
            <a:pPr marL="568325">
              <a:defRPr/>
            </a:pPr>
            <a:r>
              <a:rPr lang="en-US" sz="2400" dirty="0">
                <a:solidFill>
                  <a:schemeClr val="tx2">
                    <a:lumMod val="75000"/>
                  </a:schemeClr>
                </a:solidFill>
                <a:latin typeface="Times New Roman" pitchFamily="18" charset="0"/>
                <a:cs typeface="Times New Roman" pitchFamily="18" charset="0"/>
              </a:rPr>
              <a:t>The work performed by individuals will be monitored for quality and for the scope of their duty </a:t>
            </a:r>
            <a:r>
              <a:rPr lang="en-US" sz="2400" dirty="0" smtClean="0">
                <a:solidFill>
                  <a:schemeClr val="tx2">
                    <a:lumMod val="75000"/>
                  </a:schemeClr>
                </a:solidFill>
                <a:latin typeface="Times New Roman" pitchFamily="18" charset="0"/>
                <a:cs typeface="Times New Roman" pitchFamily="18" charset="0"/>
              </a:rPr>
              <a:t>level</a:t>
            </a:r>
            <a:endParaRPr lang="en-US" sz="2400" dirty="0">
              <a:solidFill>
                <a:schemeClr val="tx2">
                  <a:lumMod val="75000"/>
                </a:schemeClr>
              </a:solidFill>
              <a:latin typeface="Times New Roman" pitchFamily="18" charset="0"/>
              <a:cs typeface="Times New Roman" pitchFamily="18" charset="0"/>
            </a:endParaRPr>
          </a:p>
          <a:p>
            <a:pPr>
              <a:lnSpc>
                <a:spcPct val="90000"/>
              </a:lnSpc>
              <a:buNone/>
            </a:pPr>
            <a:endParaRPr lang="en-US" sz="2400" dirty="0">
              <a:solidFill>
                <a:schemeClr val="tx2">
                  <a:lumMod val="75000"/>
                </a:schemeClr>
              </a:solidFill>
              <a:latin typeface="Times New Roman" pitchFamily="18" charset="0"/>
              <a:cs typeface="Times New Roman" pitchFamily="18" charset="0"/>
            </a:endParaRPr>
          </a:p>
        </p:txBody>
      </p:sp>
      <p:sp>
        <p:nvSpPr>
          <p:cNvPr id="5" name="TextBox 4"/>
          <p:cNvSpPr txBox="1"/>
          <p:nvPr/>
        </p:nvSpPr>
        <p:spPr>
          <a:xfrm>
            <a:off x="0" y="6519446"/>
            <a:ext cx="9144000" cy="338554"/>
          </a:xfrm>
          <a:prstGeom prst="rect">
            <a:avLst/>
          </a:prstGeom>
          <a:solidFill>
            <a:schemeClr val="accent1">
              <a:lumMod val="50000"/>
            </a:schemeClr>
          </a:solidFill>
        </p:spPr>
        <p:txBody>
          <a:bodyPr wrap="square" rtlCol="0">
            <a:spAutoFit/>
          </a:bodyPr>
          <a:lstStyle/>
          <a:p>
            <a:pPr algn="ctr"/>
            <a:r>
              <a:rPr lang="en-US" sz="1600" dirty="0" smtClean="0">
                <a:solidFill>
                  <a:schemeClr val="bg1"/>
                </a:solidFill>
                <a:latin typeface="Times New Roman" panose="02020603050405020304" pitchFamily="18" charset="0"/>
                <a:cs typeface="Times New Roman" panose="02020603050405020304" pitchFamily="18" charset="0"/>
              </a:rPr>
              <a:t>Page </a:t>
            </a:r>
            <a:fld id="{B00E4F1D-AFA5-4F93-984F-DA2F40622FEE}" type="slidenum">
              <a:rPr lang="en-US" sz="1600" smtClean="0">
                <a:solidFill>
                  <a:schemeClr val="bg1"/>
                </a:solidFill>
                <a:latin typeface="Times New Roman" panose="02020603050405020304" pitchFamily="18" charset="0"/>
                <a:cs typeface="Times New Roman" panose="02020603050405020304" pitchFamily="18" charset="0"/>
              </a:rPr>
              <a:pPr algn="ctr"/>
              <a:t>32</a:t>
            </a:fld>
            <a:endParaRPr lang="en-US" sz="1600" dirty="0">
              <a:solidFill>
                <a:schemeClr val="bg1"/>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0" y="0"/>
            <a:ext cx="9144000" cy="338554"/>
          </a:xfrm>
          <a:prstGeom prst="rect">
            <a:avLst/>
          </a:prstGeom>
          <a:solidFill>
            <a:schemeClr val="accent1">
              <a:lumMod val="75000"/>
            </a:schemeClr>
          </a:solidFill>
          <a:ln>
            <a:solidFill>
              <a:schemeClr val="accent1">
                <a:lumMod val="50000"/>
              </a:schemeClr>
            </a:solidFill>
          </a:ln>
        </p:spPr>
        <p:txBody>
          <a:bodyPr wrap="square" rtlCol="0">
            <a:spAutoFit/>
          </a:bodyPr>
          <a:lstStyle/>
          <a:p>
            <a:pPr algn="r">
              <a:defRPr/>
            </a:pPr>
            <a:r>
              <a:rPr lang="en-US" sz="1600" dirty="0" smtClean="0">
                <a:solidFill>
                  <a:schemeClr val="bg1"/>
                </a:solidFill>
                <a:latin typeface="Times New Roman" panose="02020603050405020304" pitchFamily="18" charset="0"/>
                <a:cs typeface="Times New Roman" panose="02020603050405020304" pitchFamily="18" charset="0"/>
              </a:rPr>
              <a:t>Sam Greene, Assistant Director, </a:t>
            </a:r>
            <a:r>
              <a:rPr lang="en-US" sz="1600" dirty="0">
                <a:solidFill>
                  <a:schemeClr val="bg1"/>
                </a:solidFill>
                <a:latin typeface="Times New Roman" panose="02020603050405020304" pitchFamily="18" charset="0"/>
                <a:cs typeface="Times New Roman" panose="02020603050405020304" pitchFamily="18" charset="0"/>
              </a:rPr>
              <a:t>Municipal and Property Division</a:t>
            </a:r>
          </a:p>
        </p:txBody>
      </p:sp>
    </p:spTree>
    <p:extLst>
      <p:ext uri="{BB962C8B-B14F-4D97-AF65-F5344CB8AC3E}">
        <p14:creationId xmlns:p14="http://schemas.microsoft.com/office/powerpoint/2010/main" val="280970602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524000"/>
          </a:xfrm>
        </p:spPr>
        <p:txBody>
          <a:bodyPr>
            <a:noAutofit/>
          </a:bodyPr>
          <a:lstStyle/>
          <a:p>
            <a:r>
              <a:rPr lang="en-US" sz="4000" dirty="0" smtClean="0">
                <a:solidFill>
                  <a:schemeClr val="tx2">
                    <a:lumMod val="75000"/>
                  </a:schemeClr>
                </a:solidFill>
                <a:latin typeface="Times New Roman" pitchFamily="18" charset="0"/>
                <a:cs typeface="Times New Roman" pitchFamily="18" charset="0"/>
              </a:rPr>
              <a:t>RSA 21-J:14-b, I  </a:t>
            </a:r>
            <a:br>
              <a:rPr lang="en-US" sz="4000" dirty="0" smtClean="0">
                <a:solidFill>
                  <a:schemeClr val="tx2">
                    <a:lumMod val="75000"/>
                  </a:schemeClr>
                </a:solidFill>
                <a:latin typeface="Times New Roman" pitchFamily="18" charset="0"/>
                <a:cs typeface="Times New Roman" pitchFamily="18" charset="0"/>
              </a:rPr>
            </a:br>
            <a:r>
              <a:rPr lang="en-US" sz="4000" dirty="0" smtClean="0">
                <a:solidFill>
                  <a:schemeClr val="tx2">
                    <a:lumMod val="75000"/>
                  </a:schemeClr>
                </a:solidFill>
                <a:latin typeface="Times New Roman" pitchFamily="18" charset="0"/>
                <a:cs typeface="Times New Roman" pitchFamily="18" charset="0"/>
              </a:rPr>
              <a:t>Assessing Standards Board (ASB)</a:t>
            </a:r>
            <a:endParaRPr lang="en-US" sz="4000" dirty="0">
              <a:solidFill>
                <a:schemeClr val="tx2">
                  <a:lumMod val="75000"/>
                </a:schemeClr>
              </a:solidFill>
              <a:latin typeface="Times New Roman" pitchFamily="18" charset="0"/>
              <a:cs typeface="Times New Roman" pitchFamily="18" charset="0"/>
            </a:endParaRPr>
          </a:p>
        </p:txBody>
      </p:sp>
      <p:sp>
        <p:nvSpPr>
          <p:cNvPr id="5" name="TextBox 4"/>
          <p:cNvSpPr txBox="1"/>
          <p:nvPr/>
        </p:nvSpPr>
        <p:spPr>
          <a:xfrm>
            <a:off x="0" y="6519446"/>
            <a:ext cx="9144000" cy="338554"/>
          </a:xfrm>
          <a:prstGeom prst="rect">
            <a:avLst/>
          </a:prstGeom>
          <a:solidFill>
            <a:schemeClr val="accent1">
              <a:lumMod val="50000"/>
            </a:schemeClr>
          </a:solidFill>
        </p:spPr>
        <p:txBody>
          <a:bodyPr wrap="square" rtlCol="0">
            <a:spAutoFit/>
          </a:bodyPr>
          <a:lstStyle/>
          <a:p>
            <a:pPr algn="ctr"/>
            <a:r>
              <a:rPr lang="en-US" sz="1600" dirty="0" smtClean="0">
                <a:solidFill>
                  <a:schemeClr val="bg1"/>
                </a:solidFill>
                <a:latin typeface="Times New Roman" panose="02020603050405020304" pitchFamily="18" charset="0"/>
                <a:cs typeface="Times New Roman" panose="02020603050405020304" pitchFamily="18" charset="0"/>
              </a:rPr>
              <a:t>Page </a:t>
            </a:r>
            <a:fld id="{B00E4F1D-AFA5-4F93-984F-DA2F40622FEE}" type="slidenum">
              <a:rPr lang="en-US" sz="1600" smtClean="0">
                <a:solidFill>
                  <a:schemeClr val="bg1"/>
                </a:solidFill>
                <a:latin typeface="Times New Roman" panose="02020603050405020304" pitchFamily="18" charset="0"/>
                <a:cs typeface="Times New Roman" panose="02020603050405020304" pitchFamily="18" charset="0"/>
              </a:rPr>
              <a:pPr algn="ctr"/>
              <a:t>33</a:t>
            </a:fld>
            <a:endParaRPr lang="en-US" sz="1600" dirty="0">
              <a:solidFill>
                <a:schemeClr val="bg1"/>
              </a:solidFill>
              <a:latin typeface="Times New Roman" panose="02020603050405020304" pitchFamily="18" charset="0"/>
              <a:cs typeface="Times New Roman" panose="02020603050405020304" pitchFamily="18" charset="0"/>
            </a:endParaRPr>
          </a:p>
        </p:txBody>
      </p:sp>
      <p:sp>
        <p:nvSpPr>
          <p:cNvPr id="7" name="Rectangle 2"/>
          <p:cNvSpPr>
            <a:spLocks noChangeArrowheads="1"/>
          </p:cNvSpPr>
          <p:nvPr/>
        </p:nvSpPr>
        <p:spPr bwMode="auto">
          <a:xfrm>
            <a:off x="533400" y="2057400"/>
            <a:ext cx="8077200" cy="3505200"/>
          </a:xfrm>
          <a:prstGeom prst="rect">
            <a:avLst/>
          </a:prstGeom>
          <a:noFill/>
          <a:ln w="9525">
            <a:noFill/>
            <a:miter lim="800000"/>
            <a:headEnd/>
            <a:tailEnd/>
          </a:ln>
        </p:spPr>
        <p:txBody>
          <a:bodyPr lIns="92075" tIns="46038" rIns="92075" bIns="46038"/>
          <a:lstStyle/>
          <a:p>
            <a:pPr>
              <a:spcBef>
                <a:spcPct val="20000"/>
              </a:spcBef>
              <a:buClrTx/>
              <a:buFontTx/>
              <a:buNone/>
            </a:pPr>
            <a:r>
              <a:rPr lang="en-US" sz="2400" b="0" dirty="0" smtClean="0">
                <a:solidFill>
                  <a:schemeClr val="tx2">
                    <a:lumMod val="75000"/>
                  </a:schemeClr>
                </a:solidFill>
                <a:latin typeface="Times New Roman" pitchFamily="18" charset="0"/>
                <a:cs typeface="Times New Roman" pitchFamily="18" charset="0"/>
              </a:rPr>
              <a:t>The </a:t>
            </a:r>
            <a:r>
              <a:rPr lang="en-US" sz="2400" b="0" dirty="0">
                <a:solidFill>
                  <a:schemeClr val="tx2">
                    <a:lumMod val="75000"/>
                  </a:schemeClr>
                </a:solidFill>
                <a:latin typeface="Times New Roman" pitchFamily="18" charset="0"/>
                <a:cs typeface="Times New Roman" pitchFamily="18" charset="0"/>
              </a:rPr>
              <a:t>assessing standards board shall recommend </a:t>
            </a:r>
            <a:r>
              <a:rPr lang="en-US" sz="2400" b="0" dirty="0" smtClean="0">
                <a:solidFill>
                  <a:schemeClr val="tx2">
                    <a:lumMod val="75000"/>
                  </a:schemeClr>
                </a:solidFill>
                <a:latin typeface="Times New Roman" pitchFamily="18" charset="0"/>
                <a:cs typeface="Times New Roman" pitchFamily="18" charset="0"/>
              </a:rPr>
              <a:t>standards and appropriate </a:t>
            </a:r>
            <a:r>
              <a:rPr lang="en-US" sz="2400" b="0" dirty="0">
                <a:solidFill>
                  <a:schemeClr val="tx2">
                    <a:lumMod val="75000"/>
                  </a:schemeClr>
                </a:solidFill>
                <a:latin typeface="Times New Roman" pitchFamily="18" charset="0"/>
                <a:cs typeface="Times New Roman" pitchFamily="18" charset="0"/>
              </a:rPr>
              <a:t>legislation relative to</a:t>
            </a:r>
            <a:r>
              <a:rPr lang="en-US" sz="2400" b="0" dirty="0" smtClean="0">
                <a:solidFill>
                  <a:schemeClr val="tx2">
                    <a:lumMod val="75000"/>
                  </a:schemeClr>
                </a:solidFill>
                <a:latin typeface="Times New Roman" pitchFamily="18" charset="0"/>
                <a:cs typeface="Times New Roman" pitchFamily="18" charset="0"/>
              </a:rPr>
              <a:t>:</a:t>
            </a:r>
            <a:endParaRPr lang="en-US" sz="2400" b="0" dirty="0">
              <a:solidFill>
                <a:schemeClr val="tx2">
                  <a:lumMod val="75000"/>
                </a:schemeClr>
              </a:solidFill>
              <a:latin typeface="Times New Roman" pitchFamily="18" charset="0"/>
              <a:cs typeface="Times New Roman" pitchFamily="18" charset="0"/>
            </a:endParaRPr>
          </a:p>
          <a:p>
            <a:pPr marL="568325" indent="-342900">
              <a:spcBef>
                <a:spcPct val="20000"/>
              </a:spcBef>
              <a:buClrTx/>
              <a:buFont typeface="Arial" pitchFamily="34" charset="0"/>
              <a:buChar char="•"/>
            </a:pPr>
            <a:r>
              <a:rPr lang="en-US" sz="2400" b="0" dirty="0" smtClean="0">
                <a:solidFill>
                  <a:schemeClr val="tx2">
                    <a:lumMod val="75000"/>
                  </a:schemeClr>
                </a:solidFill>
                <a:latin typeface="Times New Roman" pitchFamily="18" charset="0"/>
                <a:cs typeface="Times New Roman" pitchFamily="18" charset="0"/>
              </a:rPr>
              <a:t>Property </a:t>
            </a:r>
            <a:r>
              <a:rPr lang="en-US" sz="2400" b="0" dirty="0">
                <a:solidFill>
                  <a:schemeClr val="tx2">
                    <a:lumMod val="75000"/>
                  </a:schemeClr>
                </a:solidFill>
                <a:latin typeface="Times New Roman" pitchFamily="18" charset="0"/>
                <a:cs typeface="Times New Roman" pitchFamily="18" charset="0"/>
              </a:rPr>
              <a:t>tax administration </a:t>
            </a:r>
            <a:r>
              <a:rPr lang="en-US" sz="2400" b="0" dirty="0" smtClean="0">
                <a:solidFill>
                  <a:schemeClr val="tx2">
                    <a:lumMod val="75000"/>
                  </a:schemeClr>
                </a:solidFill>
                <a:latin typeface="Times New Roman" pitchFamily="18" charset="0"/>
                <a:cs typeface="Times New Roman" pitchFamily="18" charset="0"/>
              </a:rPr>
              <a:t>and </a:t>
            </a:r>
            <a:r>
              <a:rPr lang="en-US" sz="2400" b="0" dirty="0">
                <a:solidFill>
                  <a:schemeClr val="tx2">
                    <a:lumMod val="75000"/>
                  </a:schemeClr>
                </a:solidFill>
                <a:latin typeface="Times New Roman" pitchFamily="18" charset="0"/>
                <a:cs typeface="Times New Roman" pitchFamily="18" charset="0"/>
              </a:rPr>
              <a:t>real property </a:t>
            </a:r>
            <a:r>
              <a:rPr lang="en-US" sz="2400" b="0" dirty="0" smtClean="0">
                <a:solidFill>
                  <a:schemeClr val="tx2">
                    <a:lumMod val="75000"/>
                  </a:schemeClr>
                </a:solidFill>
                <a:latin typeface="Times New Roman" pitchFamily="18" charset="0"/>
                <a:cs typeface="Times New Roman" pitchFamily="18" charset="0"/>
              </a:rPr>
              <a:t>assessments</a:t>
            </a:r>
            <a:endParaRPr lang="en-US" sz="2400" b="0" dirty="0">
              <a:solidFill>
                <a:schemeClr val="tx2">
                  <a:lumMod val="75000"/>
                </a:schemeClr>
              </a:solidFill>
              <a:latin typeface="Times New Roman" pitchFamily="18" charset="0"/>
              <a:cs typeface="Times New Roman" pitchFamily="18" charset="0"/>
            </a:endParaRPr>
          </a:p>
          <a:p>
            <a:pPr marL="568325" indent="-342900">
              <a:spcBef>
                <a:spcPct val="20000"/>
              </a:spcBef>
              <a:buClrTx/>
              <a:buFont typeface="Arial" pitchFamily="34" charset="0"/>
              <a:buChar char="•"/>
            </a:pPr>
            <a:r>
              <a:rPr lang="en-US" sz="2400" b="0" dirty="0">
                <a:solidFill>
                  <a:schemeClr val="tx2">
                    <a:lumMod val="75000"/>
                  </a:schemeClr>
                </a:solidFill>
                <a:latin typeface="Times New Roman" pitchFamily="18" charset="0"/>
                <a:cs typeface="Times New Roman" pitchFamily="18" charset="0"/>
              </a:rPr>
              <a:t>Assessment </a:t>
            </a:r>
            <a:r>
              <a:rPr lang="en-US" sz="2400" b="0" dirty="0" smtClean="0">
                <a:solidFill>
                  <a:schemeClr val="tx2">
                    <a:lumMod val="75000"/>
                  </a:schemeClr>
                </a:solidFill>
                <a:latin typeface="Times New Roman" pitchFamily="18" charset="0"/>
                <a:cs typeface="Times New Roman" pitchFamily="18" charset="0"/>
              </a:rPr>
              <a:t>review </a:t>
            </a:r>
            <a:r>
              <a:rPr lang="en-US" sz="2400" b="0" dirty="0">
                <a:solidFill>
                  <a:schemeClr val="tx2">
                    <a:lumMod val="75000"/>
                  </a:schemeClr>
                </a:solidFill>
                <a:latin typeface="Times New Roman" pitchFamily="18" charset="0"/>
                <a:cs typeface="Times New Roman" pitchFamily="18" charset="0"/>
              </a:rPr>
              <a:t>and audit of municipal assessing practices by the </a:t>
            </a:r>
            <a:r>
              <a:rPr lang="en-US" sz="2400" b="0" dirty="0" smtClean="0">
                <a:solidFill>
                  <a:schemeClr val="tx2">
                    <a:lumMod val="75000"/>
                  </a:schemeClr>
                </a:solidFill>
                <a:latin typeface="Times New Roman" pitchFamily="18" charset="0"/>
                <a:cs typeface="Times New Roman" pitchFamily="18" charset="0"/>
              </a:rPr>
              <a:t>DRA</a:t>
            </a:r>
            <a:endParaRPr lang="en-US" sz="2400" b="0" dirty="0">
              <a:solidFill>
                <a:schemeClr val="tx2">
                  <a:lumMod val="75000"/>
                </a:schemeClr>
              </a:solidFill>
              <a:latin typeface="Times New Roman" pitchFamily="18" charset="0"/>
              <a:cs typeface="Times New Roman" pitchFamily="18" charset="0"/>
            </a:endParaRPr>
          </a:p>
          <a:p>
            <a:pPr marL="568325" indent="-342900">
              <a:spcBef>
                <a:spcPct val="20000"/>
              </a:spcBef>
              <a:buClrTx/>
              <a:buFont typeface="Arial" pitchFamily="34" charset="0"/>
              <a:buChar char="•"/>
            </a:pPr>
            <a:r>
              <a:rPr lang="en-US" sz="2400" b="0" dirty="0">
                <a:solidFill>
                  <a:schemeClr val="tx2">
                    <a:lumMod val="75000"/>
                  </a:schemeClr>
                </a:solidFill>
                <a:latin typeface="Times New Roman" pitchFamily="18" charset="0"/>
                <a:cs typeface="Times New Roman" pitchFamily="18" charset="0"/>
              </a:rPr>
              <a:t>Reporting of USPAP </a:t>
            </a:r>
            <a:r>
              <a:rPr lang="en-US" sz="2400" b="0" dirty="0" smtClean="0">
                <a:solidFill>
                  <a:schemeClr val="tx2">
                    <a:lumMod val="75000"/>
                  </a:schemeClr>
                </a:solidFill>
                <a:latin typeface="Times New Roman" pitchFamily="18" charset="0"/>
                <a:cs typeface="Times New Roman" pitchFamily="18" charset="0"/>
              </a:rPr>
              <a:t>compliance</a:t>
            </a:r>
          </a:p>
          <a:p>
            <a:pPr marL="568325" indent="-342900">
              <a:spcBef>
                <a:spcPct val="20000"/>
              </a:spcBef>
              <a:buClrTx/>
              <a:buFont typeface="Arial" pitchFamily="34" charset="0"/>
              <a:buChar char="•"/>
            </a:pPr>
            <a:r>
              <a:rPr lang="en-US" sz="2400" b="0" dirty="0" smtClean="0">
                <a:solidFill>
                  <a:schemeClr val="tx2">
                    <a:lumMod val="75000"/>
                  </a:schemeClr>
                </a:solidFill>
                <a:latin typeface="Times New Roman" pitchFamily="18" charset="0"/>
                <a:cs typeface="Times New Roman" pitchFamily="18" charset="0"/>
              </a:rPr>
              <a:t>Studies of the status of assessing practices or improvement of assessing practices</a:t>
            </a:r>
            <a:endParaRPr lang="en-US" sz="2400" b="0" dirty="0">
              <a:solidFill>
                <a:schemeClr val="tx2">
                  <a:lumMod val="75000"/>
                </a:schemeClr>
              </a:solidFill>
              <a:latin typeface="Times New Roman" pitchFamily="18" charset="0"/>
              <a:cs typeface="Times New Roman" pitchFamily="18" charset="0"/>
            </a:endParaRPr>
          </a:p>
        </p:txBody>
      </p:sp>
      <p:sp>
        <p:nvSpPr>
          <p:cNvPr id="6" name="TextBox 5"/>
          <p:cNvSpPr txBox="1"/>
          <p:nvPr/>
        </p:nvSpPr>
        <p:spPr>
          <a:xfrm>
            <a:off x="0" y="0"/>
            <a:ext cx="9144000" cy="338554"/>
          </a:xfrm>
          <a:prstGeom prst="rect">
            <a:avLst/>
          </a:prstGeom>
          <a:solidFill>
            <a:schemeClr val="accent1">
              <a:lumMod val="75000"/>
            </a:schemeClr>
          </a:solidFill>
          <a:ln>
            <a:solidFill>
              <a:schemeClr val="accent1">
                <a:lumMod val="50000"/>
              </a:schemeClr>
            </a:solidFill>
          </a:ln>
        </p:spPr>
        <p:txBody>
          <a:bodyPr wrap="square" rtlCol="0">
            <a:spAutoFit/>
          </a:bodyPr>
          <a:lstStyle/>
          <a:p>
            <a:pPr algn="r">
              <a:defRPr/>
            </a:pPr>
            <a:r>
              <a:rPr lang="en-US" sz="1600" dirty="0" smtClean="0">
                <a:solidFill>
                  <a:schemeClr val="bg1"/>
                </a:solidFill>
                <a:latin typeface="Times New Roman" panose="02020603050405020304" pitchFamily="18" charset="0"/>
                <a:cs typeface="Times New Roman" panose="02020603050405020304" pitchFamily="18" charset="0"/>
              </a:rPr>
              <a:t>Sam Greene, Assistant Director, </a:t>
            </a:r>
            <a:r>
              <a:rPr lang="en-US" sz="1600" dirty="0">
                <a:solidFill>
                  <a:schemeClr val="bg1"/>
                </a:solidFill>
                <a:latin typeface="Times New Roman" panose="02020603050405020304" pitchFamily="18" charset="0"/>
                <a:cs typeface="Times New Roman" panose="02020603050405020304" pitchFamily="18" charset="0"/>
              </a:rPr>
              <a:t>Municipal and Property Division</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762000"/>
          </a:xfrm>
        </p:spPr>
        <p:txBody>
          <a:bodyPr>
            <a:normAutofit/>
          </a:bodyPr>
          <a:lstStyle/>
          <a:p>
            <a:r>
              <a:rPr lang="en-US" sz="4000" dirty="0" smtClean="0">
                <a:solidFill>
                  <a:schemeClr val="tx2">
                    <a:lumMod val="75000"/>
                  </a:schemeClr>
                </a:solidFill>
                <a:latin typeface="Times New Roman" pitchFamily="18" charset="0"/>
                <a:cs typeface="Times New Roman" pitchFamily="18" charset="0"/>
              </a:rPr>
              <a:t>Schedule of Assessment Review</a:t>
            </a:r>
            <a:endParaRPr lang="en-US" sz="4000" dirty="0">
              <a:solidFill>
                <a:schemeClr val="tx2">
                  <a:lumMod val="75000"/>
                </a:schemeClr>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1341437"/>
            <a:ext cx="8229600" cy="4525963"/>
          </a:xfrm>
        </p:spPr>
        <p:txBody>
          <a:bodyPr>
            <a:normAutofit/>
          </a:bodyPr>
          <a:lstStyle/>
          <a:p>
            <a:pPr marL="568325">
              <a:lnSpc>
                <a:spcPct val="90000"/>
              </a:lnSpc>
            </a:pPr>
            <a:r>
              <a:rPr lang="en-US" sz="2400" dirty="0" smtClean="0">
                <a:solidFill>
                  <a:schemeClr val="tx2">
                    <a:lumMod val="75000"/>
                  </a:schemeClr>
                </a:solidFill>
                <a:latin typeface="Times New Roman" pitchFamily="18" charset="0"/>
                <a:cs typeface="Times New Roman" pitchFamily="18" charset="0"/>
              </a:rPr>
              <a:t>Part 2, Article 6 of the New Hampshire Constitution states in part that “…there shall be a valuation of the estates within the state taken anew once in every five years, at least, and as much oftener as the general court shall order”.</a:t>
            </a:r>
          </a:p>
          <a:p>
            <a:pPr marL="568325">
              <a:lnSpc>
                <a:spcPct val="90000"/>
              </a:lnSpc>
            </a:pPr>
            <a:r>
              <a:rPr lang="en-US" sz="2400" dirty="0" smtClean="0">
                <a:solidFill>
                  <a:schemeClr val="tx2">
                    <a:lumMod val="75000"/>
                  </a:schemeClr>
                </a:solidFill>
                <a:latin typeface="Times New Roman" pitchFamily="18" charset="0"/>
                <a:cs typeface="Times New Roman" pitchFamily="18" charset="0"/>
              </a:rPr>
              <a:t>RSA 75:8-a Five –Year Valuation:  “The assessors and/or selectmen shall reappraise all real estate within the municipality so that the assessments are at full and true value at least as often as every fifth year…”</a:t>
            </a:r>
          </a:p>
          <a:p>
            <a:pPr marL="568325">
              <a:lnSpc>
                <a:spcPct val="90000"/>
              </a:lnSpc>
            </a:pPr>
            <a:r>
              <a:rPr lang="en-US" sz="2400" dirty="0" smtClean="0">
                <a:solidFill>
                  <a:schemeClr val="tx2">
                    <a:lumMod val="75000"/>
                  </a:schemeClr>
                </a:solidFill>
                <a:latin typeface="Times New Roman" pitchFamily="18" charset="0"/>
                <a:cs typeface="Times New Roman" pitchFamily="18" charset="0"/>
              </a:rPr>
              <a:t>RSA 21-J:3, XXVI “Review and report each municipality's assessments once within every 5 years pursuant to RSA 21-J:11-a.” </a:t>
            </a:r>
          </a:p>
          <a:p>
            <a:pPr>
              <a:buNone/>
            </a:pPr>
            <a:endParaRPr lang="en-US" sz="2400" dirty="0">
              <a:solidFill>
                <a:schemeClr val="tx2">
                  <a:lumMod val="75000"/>
                </a:schemeClr>
              </a:solidFill>
              <a:latin typeface="Times New Roman" pitchFamily="18" charset="0"/>
              <a:cs typeface="Times New Roman" pitchFamily="18" charset="0"/>
            </a:endParaRPr>
          </a:p>
        </p:txBody>
      </p:sp>
      <p:sp>
        <p:nvSpPr>
          <p:cNvPr id="5" name="TextBox 4"/>
          <p:cNvSpPr txBox="1"/>
          <p:nvPr/>
        </p:nvSpPr>
        <p:spPr>
          <a:xfrm>
            <a:off x="0" y="6519446"/>
            <a:ext cx="9144000" cy="338554"/>
          </a:xfrm>
          <a:prstGeom prst="rect">
            <a:avLst/>
          </a:prstGeom>
          <a:solidFill>
            <a:schemeClr val="accent1">
              <a:lumMod val="50000"/>
            </a:schemeClr>
          </a:solidFill>
        </p:spPr>
        <p:txBody>
          <a:bodyPr wrap="square" rtlCol="0">
            <a:spAutoFit/>
          </a:bodyPr>
          <a:lstStyle/>
          <a:p>
            <a:pPr algn="ctr"/>
            <a:r>
              <a:rPr lang="en-US" sz="1600" dirty="0" smtClean="0">
                <a:solidFill>
                  <a:schemeClr val="bg1"/>
                </a:solidFill>
                <a:latin typeface="Times New Roman" panose="02020603050405020304" pitchFamily="18" charset="0"/>
                <a:cs typeface="Times New Roman" panose="02020603050405020304" pitchFamily="18" charset="0"/>
              </a:rPr>
              <a:t>Page </a:t>
            </a:r>
            <a:fld id="{B00E4F1D-AFA5-4F93-984F-DA2F40622FEE}" type="slidenum">
              <a:rPr lang="en-US" sz="1600" smtClean="0">
                <a:solidFill>
                  <a:schemeClr val="bg1"/>
                </a:solidFill>
                <a:latin typeface="Times New Roman" panose="02020603050405020304" pitchFamily="18" charset="0"/>
                <a:cs typeface="Times New Roman" panose="02020603050405020304" pitchFamily="18" charset="0"/>
              </a:rPr>
              <a:pPr algn="ctr"/>
              <a:t>34</a:t>
            </a:fld>
            <a:endParaRPr lang="en-US" sz="1600" dirty="0">
              <a:solidFill>
                <a:schemeClr val="bg1"/>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0" y="0"/>
            <a:ext cx="9144000" cy="338554"/>
          </a:xfrm>
          <a:prstGeom prst="rect">
            <a:avLst/>
          </a:prstGeom>
          <a:solidFill>
            <a:schemeClr val="accent1">
              <a:lumMod val="75000"/>
            </a:schemeClr>
          </a:solidFill>
          <a:ln>
            <a:solidFill>
              <a:schemeClr val="accent1">
                <a:lumMod val="50000"/>
              </a:schemeClr>
            </a:solidFill>
          </a:ln>
        </p:spPr>
        <p:txBody>
          <a:bodyPr wrap="square" rtlCol="0">
            <a:spAutoFit/>
          </a:bodyPr>
          <a:lstStyle/>
          <a:p>
            <a:pPr algn="r">
              <a:defRPr/>
            </a:pPr>
            <a:r>
              <a:rPr lang="en-US" sz="1600" dirty="0" smtClean="0">
                <a:solidFill>
                  <a:schemeClr val="bg1"/>
                </a:solidFill>
                <a:latin typeface="Times New Roman" panose="02020603050405020304" pitchFamily="18" charset="0"/>
                <a:cs typeface="Times New Roman" panose="02020603050405020304" pitchFamily="18" charset="0"/>
              </a:rPr>
              <a:t>Sam Greene, Assistant Director, </a:t>
            </a:r>
            <a:r>
              <a:rPr lang="en-US" sz="1600" dirty="0">
                <a:solidFill>
                  <a:schemeClr val="bg1"/>
                </a:solidFill>
                <a:latin typeface="Times New Roman" panose="02020603050405020304" pitchFamily="18" charset="0"/>
                <a:cs typeface="Times New Roman" panose="02020603050405020304" pitchFamily="18" charset="0"/>
              </a:rPr>
              <a:t>Municipal and Property Division</a:t>
            </a:r>
          </a:p>
        </p:txBody>
      </p:sp>
    </p:spTree>
    <p:extLst>
      <p:ext uri="{BB962C8B-B14F-4D97-AF65-F5344CB8AC3E}">
        <p14:creationId xmlns:p14="http://schemas.microsoft.com/office/powerpoint/2010/main" val="260557998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0838"/>
            <a:ext cx="8229600" cy="715962"/>
          </a:xfrm>
        </p:spPr>
        <p:txBody>
          <a:bodyPr>
            <a:normAutofit/>
          </a:bodyPr>
          <a:lstStyle/>
          <a:p>
            <a:r>
              <a:rPr lang="en-US" sz="4000" dirty="0" smtClean="0">
                <a:solidFill>
                  <a:schemeClr val="tx2">
                    <a:lumMod val="75000"/>
                  </a:schemeClr>
                </a:solidFill>
                <a:latin typeface="Times New Roman" pitchFamily="18" charset="0"/>
                <a:cs typeface="Times New Roman" pitchFamily="18" charset="0"/>
              </a:rPr>
              <a:t>Assessment Review Areas</a:t>
            </a:r>
            <a:endParaRPr lang="en-US" sz="4000" dirty="0">
              <a:solidFill>
                <a:schemeClr val="tx2">
                  <a:lumMod val="75000"/>
                </a:schemeClr>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1066800"/>
            <a:ext cx="8229600" cy="5245516"/>
          </a:xfrm>
        </p:spPr>
        <p:txBody>
          <a:bodyPr>
            <a:normAutofit fontScale="92500" lnSpcReduction="10000"/>
          </a:bodyPr>
          <a:lstStyle/>
          <a:p>
            <a:pPr marL="568325"/>
            <a:r>
              <a:rPr lang="en-US" sz="2400" dirty="0" smtClean="0">
                <a:solidFill>
                  <a:schemeClr val="tx2">
                    <a:lumMod val="75000"/>
                  </a:schemeClr>
                </a:solidFill>
                <a:latin typeface="Times New Roman" pitchFamily="18" charset="0"/>
                <a:cs typeface="Times New Roman" pitchFamily="18" charset="0"/>
              </a:rPr>
              <a:t>Level and Uniformity of Assessment </a:t>
            </a:r>
          </a:p>
          <a:p>
            <a:pPr marL="914400" lvl="1" indent="-342900">
              <a:buFont typeface="Arial" panose="020B0604020202020204" pitchFamily="34" charset="0"/>
              <a:buChar char="•"/>
            </a:pPr>
            <a:r>
              <a:rPr lang="en-US" sz="2400" dirty="0" smtClean="0">
                <a:solidFill>
                  <a:schemeClr val="tx2">
                    <a:lumMod val="75000"/>
                  </a:schemeClr>
                </a:solidFill>
                <a:latin typeface="Times New Roman" pitchFamily="18" charset="0"/>
                <a:cs typeface="Times New Roman" pitchFamily="18" charset="0"/>
              </a:rPr>
              <a:t>Sales Ratio Study and Coefficient of Dispersion (COD)</a:t>
            </a:r>
          </a:p>
          <a:p>
            <a:pPr marL="568325"/>
            <a:r>
              <a:rPr lang="en-US" sz="2400" dirty="0" smtClean="0">
                <a:solidFill>
                  <a:schemeClr val="tx2">
                    <a:lumMod val="75000"/>
                  </a:schemeClr>
                </a:solidFill>
                <a:latin typeface="Times New Roman" pitchFamily="18" charset="0"/>
                <a:cs typeface="Times New Roman" pitchFamily="18" charset="0"/>
              </a:rPr>
              <a:t>Assessing Practices</a:t>
            </a:r>
          </a:p>
          <a:p>
            <a:pPr marL="568325"/>
            <a:r>
              <a:rPr lang="en-US" sz="2400" dirty="0" smtClean="0">
                <a:solidFill>
                  <a:schemeClr val="tx2">
                    <a:lumMod val="75000"/>
                  </a:schemeClr>
                </a:solidFill>
                <a:latin typeface="Times New Roman" pitchFamily="18" charset="0"/>
                <a:cs typeface="Times New Roman" pitchFamily="18" charset="0"/>
              </a:rPr>
              <a:t>Exemptions and Credits</a:t>
            </a:r>
          </a:p>
          <a:p>
            <a:pPr marL="568325"/>
            <a:r>
              <a:rPr lang="en-US" sz="2400" dirty="0" smtClean="0">
                <a:solidFill>
                  <a:schemeClr val="tx2">
                    <a:lumMod val="75000"/>
                  </a:schemeClr>
                </a:solidFill>
                <a:latin typeface="Times New Roman" pitchFamily="18" charset="0"/>
                <a:cs typeface="Times New Roman" pitchFamily="18" charset="0"/>
              </a:rPr>
              <a:t>Assessment Data Accuracy</a:t>
            </a:r>
          </a:p>
          <a:p>
            <a:pPr marL="568325"/>
            <a:r>
              <a:rPr lang="en-US" sz="2400" dirty="0" smtClean="0">
                <a:solidFill>
                  <a:schemeClr val="tx2">
                    <a:lumMod val="75000"/>
                  </a:schemeClr>
                </a:solidFill>
                <a:latin typeface="Times New Roman" pitchFamily="18" charset="0"/>
                <a:cs typeface="Times New Roman" pitchFamily="18" charset="0"/>
              </a:rPr>
              <a:t>Proportional Assessments</a:t>
            </a:r>
          </a:p>
          <a:p>
            <a:pPr marL="568325"/>
            <a:r>
              <a:rPr lang="en-US" sz="2400" dirty="0" smtClean="0">
                <a:solidFill>
                  <a:schemeClr val="tx2">
                    <a:lumMod val="75000"/>
                  </a:schemeClr>
                </a:solidFill>
                <a:latin typeface="Times New Roman" pitchFamily="18" charset="0"/>
                <a:cs typeface="Times New Roman" pitchFamily="18" charset="0"/>
              </a:rPr>
              <a:t>Uniform Standards of Professional Appraisal Practice (USPAP) Compliant Report</a:t>
            </a:r>
          </a:p>
          <a:p>
            <a:pPr marL="225425" indent="0">
              <a:buNone/>
            </a:pPr>
            <a:endParaRPr lang="en-US" sz="1300" dirty="0"/>
          </a:p>
          <a:p>
            <a:pPr>
              <a:lnSpc>
                <a:spcPct val="110000"/>
              </a:lnSpc>
              <a:spcBef>
                <a:spcPts val="0"/>
              </a:spcBef>
              <a:spcAft>
                <a:spcPts val="600"/>
              </a:spcAft>
              <a:buNone/>
            </a:pPr>
            <a:r>
              <a:rPr lang="en-US" sz="2600" dirty="0" smtClean="0">
                <a:solidFill>
                  <a:schemeClr val="tx2">
                    <a:lumMod val="75000"/>
                  </a:schemeClr>
                </a:solidFill>
                <a:latin typeface="Times New Roman" pitchFamily="18" charset="0"/>
                <a:cs typeface="Times New Roman" pitchFamily="18" charset="0"/>
              </a:rPr>
              <a:t>ASB </a:t>
            </a:r>
            <a:r>
              <a:rPr lang="en-US" sz="2600" dirty="0">
                <a:solidFill>
                  <a:schemeClr val="tx2">
                    <a:lumMod val="75000"/>
                  </a:schemeClr>
                </a:solidFill>
                <a:latin typeface="Times New Roman" pitchFamily="18" charset="0"/>
                <a:cs typeface="Times New Roman" pitchFamily="18" charset="0"/>
              </a:rPr>
              <a:t>Assessment Review Chart: </a:t>
            </a:r>
            <a:r>
              <a:rPr lang="en-US" sz="2600" dirty="0" smtClean="0">
                <a:solidFill>
                  <a:schemeClr val="tx2">
                    <a:lumMod val="75000"/>
                  </a:schemeClr>
                </a:solidFill>
                <a:latin typeface="Times New Roman" pitchFamily="18" charset="0"/>
                <a:cs typeface="Times New Roman" pitchFamily="18" charset="0"/>
              </a:rPr>
              <a:t/>
            </a:r>
            <a:br>
              <a:rPr lang="en-US" sz="2600" dirty="0" smtClean="0">
                <a:solidFill>
                  <a:schemeClr val="tx2">
                    <a:lumMod val="75000"/>
                  </a:schemeClr>
                </a:solidFill>
                <a:latin typeface="Times New Roman" pitchFamily="18" charset="0"/>
                <a:cs typeface="Times New Roman" pitchFamily="18" charset="0"/>
              </a:rPr>
            </a:br>
            <a:r>
              <a:rPr lang="en-US" sz="2400" dirty="0">
                <a:solidFill>
                  <a:schemeClr val="tx2">
                    <a:lumMod val="75000"/>
                  </a:schemeClr>
                </a:solidFill>
                <a:latin typeface="Times New Roman" pitchFamily="18" charset="0"/>
                <a:cs typeface="Times New Roman" pitchFamily="18" charset="0"/>
                <a:hlinkClick r:id="rId3"/>
              </a:rPr>
              <a:t>https://</a:t>
            </a:r>
            <a:r>
              <a:rPr lang="en-US" sz="2400" dirty="0" smtClean="0">
                <a:solidFill>
                  <a:schemeClr val="tx2">
                    <a:lumMod val="75000"/>
                  </a:schemeClr>
                </a:solidFill>
                <a:latin typeface="Times New Roman" pitchFamily="18" charset="0"/>
                <a:cs typeface="Times New Roman" pitchFamily="18" charset="0"/>
                <a:hlinkClick r:id="rId3"/>
              </a:rPr>
              <a:t>www.revenue.nh.gov/mun-prop/property/ar-2020/documents/ar-standards-chart.pdf</a:t>
            </a:r>
            <a:endParaRPr lang="en-US" sz="2400" dirty="0" smtClean="0">
              <a:solidFill>
                <a:schemeClr val="tx2">
                  <a:lumMod val="75000"/>
                </a:schemeClr>
              </a:solidFill>
              <a:latin typeface="Times New Roman" pitchFamily="18" charset="0"/>
              <a:cs typeface="Times New Roman" pitchFamily="18" charset="0"/>
            </a:endParaRPr>
          </a:p>
          <a:p>
            <a:pPr>
              <a:spcBef>
                <a:spcPts val="0"/>
              </a:spcBef>
              <a:buNone/>
            </a:pPr>
            <a:r>
              <a:rPr lang="en-US" sz="2600" dirty="0" smtClean="0">
                <a:solidFill>
                  <a:schemeClr val="tx2">
                    <a:lumMod val="75000"/>
                  </a:schemeClr>
                </a:solidFill>
                <a:latin typeface="Times New Roman" pitchFamily="18" charset="0"/>
                <a:cs typeface="Times New Roman" pitchFamily="18" charset="0"/>
              </a:rPr>
              <a:t>Assessment </a:t>
            </a:r>
            <a:r>
              <a:rPr lang="en-US" sz="2600" dirty="0">
                <a:solidFill>
                  <a:schemeClr val="tx2">
                    <a:lumMod val="75000"/>
                  </a:schemeClr>
                </a:solidFill>
                <a:latin typeface="Times New Roman" pitchFamily="18" charset="0"/>
                <a:cs typeface="Times New Roman" pitchFamily="18" charset="0"/>
              </a:rPr>
              <a:t>Review </a:t>
            </a:r>
            <a:r>
              <a:rPr lang="en-US" sz="2600" dirty="0" smtClean="0">
                <a:solidFill>
                  <a:schemeClr val="tx2">
                    <a:lumMod val="75000"/>
                  </a:schemeClr>
                </a:solidFill>
                <a:latin typeface="Times New Roman" pitchFamily="18" charset="0"/>
                <a:cs typeface="Times New Roman" pitchFamily="18" charset="0"/>
              </a:rPr>
              <a:t>Standards </a:t>
            </a:r>
            <a:r>
              <a:rPr lang="en-US" sz="2200" i="1" dirty="0" smtClean="0">
                <a:solidFill>
                  <a:schemeClr val="tx2">
                    <a:lumMod val="75000"/>
                  </a:schemeClr>
                </a:solidFill>
                <a:latin typeface="Times New Roman" pitchFamily="18" charset="0"/>
                <a:cs typeface="Times New Roman" pitchFamily="18" charset="0"/>
              </a:rPr>
              <a:t>(effective 2018-2023):</a:t>
            </a:r>
            <a:endParaRPr lang="en-US" sz="2200" i="1" dirty="0">
              <a:solidFill>
                <a:schemeClr val="tx2">
                  <a:lumMod val="75000"/>
                </a:schemeClr>
              </a:solidFill>
              <a:latin typeface="Times New Roman" pitchFamily="18" charset="0"/>
              <a:cs typeface="Times New Roman" pitchFamily="18" charset="0"/>
            </a:endParaRPr>
          </a:p>
          <a:p>
            <a:pPr>
              <a:buNone/>
            </a:pPr>
            <a:r>
              <a:rPr lang="en-US" sz="2400" dirty="0" smtClean="0">
                <a:solidFill>
                  <a:schemeClr val="tx2">
                    <a:lumMod val="75000"/>
                  </a:schemeClr>
                </a:solidFill>
                <a:latin typeface="Times New Roman" pitchFamily="18" charset="0"/>
                <a:cs typeface="Times New Roman" pitchFamily="18" charset="0"/>
              </a:rPr>
              <a:t>	</a:t>
            </a:r>
            <a:r>
              <a:rPr lang="en-US" sz="2400" dirty="0" smtClean="0">
                <a:solidFill>
                  <a:schemeClr val="tx2">
                    <a:lumMod val="75000"/>
                  </a:schemeClr>
                </a:solidFill>
                <a:latin typeface="Times New Roman" pitchFamily="18" charset="0"/>
                <a:cs typeface="Times New Roman" pitchFamily="18" charset="0"/>
                <a:hlinkClick r:id="rId4"/>
              </a:rPr>
              <a:t>https</a:t>
            </a:r>
            <a:r>
              <a:rPr lang="en-US" sz="2400" dirty="0">
                <a:solidFill>
                  <a:schemeClr val="tx2">
                    <a:lumMod val="75000"/>
                  </a:schemeClr>
                </a:solidFill>
                <a:latin typeface="Times New Roman" pitchFamily="18" charset="0"/>
                <a:cs typeface="Times New Roman" pitchFamily="18" charset="0"/>
                <a:hlinkClick r:id="rId4"/>
              </a:rPr>
              <a:t>://</a:t>
            </a:r>
            <a:r>
              <a:rPr lang="en-US" sz="2400" dirty="0" smtClean="0">
                <a:solidFill>
                  <a:schemeClr val="tx2">
                    <a:lumMod val="75000"/>
                  </a:schemeClr>
                </a:solidFill>
                <a:latin typeface="Times New Roman" pitchFamily="18" charset="0"/>
                <a:cs typeface="Times New Roman" pitchFamily="18" charset="0"/>
                <a:hlinkClick r:id="rId4"/>
              </a:rPr>
              <a:t>www.revenue.nh.gov/mun-prop/property/ar-2018/documents/ar-standards.pdf</a:t>
            </a:r>
            <a:endParaRPr lang="en-US" sz="2400" dirty="0" smtClean="0">
              <a:solidFill>
                <a:schemeClr val="tx2">
                  <a:lumMod val="75000"/>
                </a:schemeClr>
              </a:solidFill>
              <a:latin typeface="Times New Roman" pitchFamily="18" charset="0"/>
              <a:cs typeface="Times New Roman" pitchFamily="18" charset="0"/>
            </a:endParaRPr>
          </a:p>
          <a:p>
            <a:pPr>
              <a:buNone/>
            </a:pPr>
            <a:endParaRPr lang="en-US" sz="2400" b="1" dirty="0">
              <a:solidFill>
                <a:schemeClr val="tx2">
                  <a:lumMod val="75000"/>
                </a:schemeClr>
              </a:solidFill>
              <a:latin typeface="Times New Roman" pitchFamily="18" charset="0"/>
              <a:cs typeface="Times New Roman" pitchFamily="18" charset="0"/>
            </a:endParaRPr>
          </a:p>
        </p:txBody>
      </p:sp>
      <p:sp>
        <p:nvSpPr>
          <p:cNvPr id="5" name="TextBox 4"/>
          <p:cNvSpPr txBox="1"/>
          <p:nvPr/>
        </p:nvSpPr>
        <p:spPr>
          <a:xfrm>
            <a:off x="0" y="6519446"/>
            <a:ext cx="9144000" cy="338554"/>
          </a:xfrm>
          <a:prstGeom prst="rect">
            <a:avLst/>
          </a:prstGeom>
          <a:solidFill>
            <a:schemeClr val="accent1">
              <a:lumMod val="50000"/>
            </a:schemeClr>
          </a:solidFill>
        </p:spPr>
        <p:txBody>
          <a:bodyPr wrap="square" rtlCol="0">
            <a:spAutoFit/>
          </a:bodyPr>
          <a:lstStyle/>
          <a:p>
            <a:pPr algn="ctr"/>
            <a:r>
              <a:rPr lang="en-US" sz="1600" dirty="0" smtClean="0">
                <a:solidFill>
                  <a:schemeClr val="bg1"/>
                </a:solidFill>
                <a:latin typeface="Times New Roman" panose="02020603050405020304" pitchFamily="18" charset="0"/>
                <a:cs typeface="Times New Roman" panose="02020603050405020304" pitchFamily="18" charset="0"/>
              </a:rPr>
              <a:t>Page </a:t>
            </a:r>
            <a:fld id="{B00E4F1D-AFA5-4F93-984F-DA2F40622FEE}" type="slidenum">
              <a:rPr lang="en-US" sz="1600" smtClean="0">
                <a:solidFill>
                  <a:schemeClr val="bg1"/>
                </a:solidFill>
                <a:latin typeface="Times New Roman" panose="02020603050405020304" pitchFamily="18" charset="0"/>
                <a:cs typeface="Times New Roman" panose="02020603050405020304" pitchFamily="18" charset="0"/>
              </a:rPr>
              <a:pPr algn="ctr"/>
              <a:t>35</a:t>
            </a:fld>
            <a:endParaRPr lang="en-US" sz="1600" dirty="0">
              <a:solidFill>
                <a:schemeClr val="bg1"/>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0" y="0"/>
            <a:ext cx="9144000" cy="338554"/>
          </a:xfrm>
          <a:prstGeom prst="rect">
            <a:avLst/>
          </a:prstGeom>
          <a:solidFill>
            <a:schemeClr val="accent1">
              <a:lumMod val="75000"/>
            </a:schemeClr>
          </a:solidFill>
          <a:ln>
            <a:solidFill>
              <a:schemeClr val="accent1">
                <a:lumMod val="50000"/>
              </a:schemeClr>
            </a:solidFill>
          </a:ln>
        </p:spPr>
        <p:txBody>
          <a:bodyPr wrap="square" rtlCol="0">
            <a:spAutoFit/>
          </a:bodyPr>
          <a:lstStyle/>
          <a:p>
            <a:pPr algn="r">
              <a:defRPr/>
            </a:pPr>
            <a:r>
              <a:rPr lang="en-US" sz="1600" dirty="0" smtClean="0">
                <a:solidFill>
                  <a:schemeClr val="bg1"/>
                </a:solidFill>
                <a:latin typeface="Times New Roman" panose="02020603050405020304" pitchFamily="18" charset="0"/>
                <a:cs typeface="Times New Roman" panose="02020603050405020304" pitchFamily="18" charset="0"/>
              </a:rPr>
              <a:t>Sam Greene, Assistant Director, </a:t>
            </a:r>
            <a:r>
              <a:rPr lang="en-US" sz="1600" dirty="0">
                <a:solidFill>
                  <a:schemeClr val="bg1"/>
                </a:solidFill>
                <a:latin typeface="Times New Roman" panose="02020603050405020304" pitchFamily="18" charset="0"/>
                <a:cs typeface="Times New Roman" panose="02020603050405020304" pitchFamily="18" charset="0"/>
              </a:rPr>
              <a:t>Municipal and Property Division</a:t>
            </a:r>
          </a:p>
        </p:txBody>
      </p:sp>
    </p:spTree>
    <p:extLst>
      <p:ext uri="{BB962C8B-B14F-4D97-AF65-F5344CB8AC3E}">
        <p14:creationId xmlns:p14="http://schemas.microsoft.com/office/powerpoint/2010/main" val="258005848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6531802"/>
            <a:ext cx="9144000" cy="338554"/>
          </a:xfrm>
          <a:prstGeom prst="rect">
            <a:avLst/>
          </a:prstGeom>
          <a:solidFill>
            <a:schemeClr val="accent1">
              <a:lumMod val="50000"/>
            </a:schemeClr>
          </a:solidFill>
        </p:spPr>
        <p:txBody>
          <a:bodyPr wrap="square" rtlCol="0">
            <a:spAutoFit/>
          </a:bodyPr>
          <a:lstStyle/>
          <a:p>
            <a:pPr algn="ctr"/>
            <a:r>
              <a:rPr lang="en-US" sz="1600" dirty="0" smtClean="0">
                <a:solidFill>
                  <a:schemeClr val="bg1"/>
                </a:solidFill>
                <a:latin typeface="Times New Roman" panose="02020603050405020304" pitchFamily="18" charset="0"/>
                <a:cs typeface="Times New Roman" panose="02020603050405020304" pitchFamily="18" charset="0"/>
              </a:rPr>
              <a:t>Page </a:t>
            </a:r>
            <a:fld id="{B00E4F1D-AFA5-4F93-984F-DA2F40622FEE}" type="slidenum">
              <a:rPr lang="en-US" sz="1600" smtClean="0">
                <a:solidFill>
                  <a:schemeClr val="bg1"/>
                </a:solidFill>
                <a:latin typeface="Times New Roman" panose="02020603050405020304" pitchFamily="18" charset="0"/>
                <a:cs typeface="Times New Roman" panose="02020603050405020304" pitchFamily="18" charset="0"/>
              </a:rPr>
              <a:pPr algn="ctr"/>
              <a:t>36</a:t>
            </a:fld>
            <a:endParaRPr lang="en-US" sz="1600" dirty="0">
              <a:solidFill>
                <a:schemeClr val="bg1"/>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0" y="0"/>
            <a:ext cx="9144000" cy="338554"/>
          </a:xfrm>
          <a:prstGeom prst="rect">
            <a:avLst/>
          </a:prstGeom>
          <a:solidFill>
            <a:schemeClr val="accent1">
              <a:lumMod val="75000"/>
            </a:schemeClr>
          </a:solidFill>
          <a:ln>
            <a:solidFill>
              <a:schemeClr val="accent1">
                <a:lumMod val="50000"/>
              </a:schemeClr>
            </a:solidFill>
          </a:ln>
        </p:spPr>
        <p:txBody>
          <a:bodyPr wrap="square" rtlCol="0">
            <a:spAutoFit/>
          </a:bodyPr>
          <a:lstStyle/>
          <a:p>
            <a:pPr algn="r">
              <a:defRPr/>
            </a:pPr>
            <a:r>
              <a:rPr lang="en-US" sz="1600" dirty="0" smtClean="0">
                <a:solidFill>
                  <a:schemeClr val="bg1"/>
                </a:solidFill>
                <a:latin typeface="Times New Roman" panose="02020603050405020304" pitchFamily="18" charset="0"/>
                <a:cs typeface="Times New Roman" panose="02020603050405020304" pitchFamily="18" charset="0"/>
              </a:rPr>
              <a:t>Sam Greene, Assistant Director, </a:t>
            </a:r>
            <a:r>
              <a:rPr lang="en-US" sz="1600" dirty="0">
                <a:solidFill>
                  <a:schemeClr val="bg1"/>
                </a:solidFill>
                <a:latin typeface="Times New Roman" panose="02020603050405020304" pitchFamily="18" charset="0"/>
                <a:cs typeface="Times New Roman" panose="02020603050405020304" pitchFamily="18" charset="0"/>
              </a:rPr>
              <a:t>Municipal and Property Division</a:t>
            </a:r>
          </a:p>
        </p:txBody>
      </p:sp>
      <p:pic>
        <p:nvPicPr>
          <p:cNvPr id="2" name="Picture 1"/>
          <p:cNvPicPr>
            <a:picLocks noChangeAspect="1"/>
          </p:cNvPicPr>
          <p:nvPr/>
        </p:nvPicPr>
        <p:blipFill>
          <a:blip r:embed="rId3"/>
          <a:stretch>
            <a:fillRect/>
          </a:stretch>
        </p:blipFill>
        <p:spPr>
          <a:xfrm>
            <a:off x="152400" y="685800"/>
            <a:ext cx="8867789" cy="5472113"/>
          </a:xfrm>
          <a:prstGeom prst="rect">
            <a:avLst/>
          </a:prstGeom>
        </p:spPr>
      </p:pic>
    </p:spTree>
    <p:extLst>
      <p:ext uri="{BB962C8B-B14F-4D97-AF65-F5344CB8AC3E}">
        <p14:creationId xmlns:p14="http://schemas.microsoft.com/office/powerpoint/2010/main" val="367463533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3446"/>
            <a:ext cx="8229600" cy="795754"/>
          </a:xfrm>
        </p:spPr>
        <p:txBody>
          <a:bodyPr>
            <a:normAutofit fontScale="90000"/>
          </a:bodyPr>
          <a:lstStyle/>
          <a:p>
            <a:r>
              <a:rPr lang="en-US" dirty="0" smtClean="0">
                <a:solidFill>
                  <a:schemeClr val="tx2">
                    <a:lumMod val="75000"/>
                  </a:schemeClr>
                </a:solidFill>
                <a:latin typeface="Times New Roman" pitchFamily="18" charset="0"/>
                <a:cs typeface="Times New Roman" pitchFamily="18" charset="0"/>
              </a:rPr>
              <a:t>Level and Uniformity of Assessments</a:t>
            </a:r>
            <a:endParaRPr lang="en-US" dirty="0">
              <a:solidFill>
                <a:schemeClr val="tx2">
                  <a:lumMod val="75000"/>
                </a:schemeClr>
              </a:solidFill>
              <a:latin typeface="Times New Roman" pitchFamily="18" charset="0"/>
              <a:cs typeface="Times New Roman" pitchFamily="18" charset="0"/>
            </a:endParaRPr>
          </a:p>
        </p:txBody>
      </p:sp>
      <p:sp>
        <p:nvSpPr>
          <p:cNvPr id="3" name="Content Placeholder 2"/>
          <p:cNvSpPr>
            <a:spLocks noGrp="1"/>
          </p:cNvSpPr>
          <p:nvPr>
            <p:ph idx="1"/>
          </p:nvPr>
        </p:nvSpPr>
        <p:spPr>
          <a:xfrm>
            <a:off x="434546" y="1330865"/>
            <a:ext cx="8229600" cy="4038600"/>
          </a:xfrm>
        </p:spPr>
        <p:txBody>
          <a:bodyPr>
            <a:normAutofit/>
          </a:bodyPr>
          <a:lstStyle/>
          <a:p>
            <a:pPr algn="ctr">
              <a:spcBef>
                <a:spcPts val="1200"/>
              </a:spcBef>
              <a:spcAft>
                <a:spcPts val="1200"/>
              </a:spcAft>
              <a:buNone/>
            </a:pPr>
            <a:r>
              <a:rPr lang="en-US" sz="2800" u="sng" dirty="0" smtClean="0">
                <a:solidFill>
                  <a:schemeClr val="tx2">
                    <a:lumMod val="75000"/>
                  </a:schemeClr>
                </a:solidFill>
                <a:latin typeface="Times New Roman" pitchFamily="18" charset="0"/>
                <a:cs typeface="Times New Roman" pitchFamily="18" charset="0"/>
              </a:rPr>
              <a:t>DRA Assessment to Sales Ratio Study</a:t>
            </a:r>
          </a:p>
          <a:p>
            <a:pPr marL="346075"/>
            <a:r>
              <a:rPr lang="en-US" sz="2400" dirty="0" smtClean="0">
                <a:solidFill>
                  <a:schemeClr val="tx2">
                    <a:lumMod val="75000"/>
                  </a:schemeClr>
                </a:solidFill>
                <a:latin typeface="Times New Roman" pitchFamily="18" charset="0"/>
                <a:cs typeface="Times New Roman" pitchFamily="18" charset="0"/>
              </a:rPr>
              <a:t>The DRA conducts annually an assessment to sales ratio study for each municipality as part of the state-wide equalization process</a:t>
            </a:r>
          </a:p>
          <a:p>
            <a:pPr marL="346075"/>
            <a:r>
              <a:rPr lang="en-US" sz="2400" dirty="0" smtClean="0">
                <a:solidFill>
                  <a:schemeClr val="tx2">
                    <a:lumMod val="75000"/>
                  </a:schemeClr>
                </a:solidFill>
                <a:latin typeface="Times New Roman" pitchFamily="18" charset="0"/>
                <a:cs typeface="Times New Roman" pitchFamily="18" charset="0"/>
              </a:rPr>
              <a:t>The study compares the assessed value of the property to its selling price</a:t>
            </a:r>
          </a:p>
          <a:p>
            <a:pPr marL="346075"/>
            <a:r>
              <a:rPr lang="en-US" sz="2400" dirty="0" smtClean="0">
                <a:solidFill>
                  <a:schemeClr val="tx2">
                    <a:lumMod val="75000"/>
                  </a:schemeClr>
                </a:solidFill>
                <a:latin typeface="Times New Roman" pitchFamily="18" charset="0"/>
                <a:cs typeface="Times New Roman" pitchFamily="18" charset="0"/>
              </a:rPr>
              <a:t>Statistics are generated from Equalization data base that are indicators as to the level, uniformity, and proportionality of the assessed values</a:t>
            </a:r>
          </a:p>
        </p:txBody>
      </p:sp>
      <p:sp>
        <p:nvSpPr>
          <p:cNvPr id="5" name="TextBox 4"/>
          <p:cNvSpPr txBox="1"/>
          <p:nvPr/>
        </p:nvSpPr>
        <p:spPr>
          <a:xfrm>
            <a:off x="0" y="6519446"/>
            <a:ext cx="9144000" cy="338554"/>
          </a:xfrm>
          <a:prstGeom prst="rect">
            <a:avLst/>
          </a:prstGeom>
          <a:solidFill>
            <a:schemeClr val="accent1">
              <a:lumMod val="50000"/>
            </a:schemeClr>
          </a:solidFill>
        </p:spPr>
        <p:txBody>
          <a:bodyPr wrap="square" rtlCol="0">
            <a:spAutoFit/>
          </a:bodyPr>
          <a:lstStyle/>
          <a:p>
            <a:pPr algn="ctr"/>
            <a:r>
              <a:rPr lang="en-US" sz="1600" dirty="0" smtClean="0">
                <a:solidFill>
                  <a:schemeClr val="bg1"/>
                </a:solidFill>
                <a:latin typeface="Times New Roman" panose="02020603050405020304" pitchFamily="18" charset="0"/>
                <a:cs typeface="Times New Roman" panose="02020603050405020304" pitchFamily="18" charset="0"/>
              </a:rPr>
              <a:t>Page </a:t>
            </a:r>
            <a:fld id="{B00E4F1D-AFA5-4F93-984F-DA2F40622FEE}" type="slidenum">
              <a:rPr lang="en-US" sz="1600" smtClean="0">
                <a:solidFill>
                  <a:schemeClr val="bg1"/>
                </a:solidFill>
                <a:latin typeface="Times New Roman" panose="02020603050405020304" pitchFamily="18" charset="0"/>
                <a:cs typeface="Times New Roman" panose="02020603050405020304" pitchFamily="18" charset="0"/>
              </a:rPr>
              <a:pPr algn="ctr"/>
              <a:t>37</a:t>
            </a:fld>
            <a:endParaRPr lang="en-US" sz="1600" dirty="0">
              <a:solidFill>
                <a:schemeClr val="bg1"/>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0" y="0"/>
            <a:ext cx="9144000" cy="338554"/>
          </a:xfrm>
          <a:prstGeom prst="rect">
            <a:avLst/>
          </a:prstGeom>
          <a:solidFill>
            <a:schemeClr val="accent1">
              <a:lumMod val="75000"/>
            </a:schemeClr>
          </a:solidFill>
          <a:ln>
            <a:solidFill>
              <a:schemeClr val="accent1">
                <a:lumMod val="50000"/>
              </a:schemeClr>
            </a:solidFill>
          </a:ln>
        </p:spPr>
        <p:txBody>
          <a:bodyPr wrap="square" rtlCol="0">
            <a:spAutoFit/>
          </a:bodyPr>
          <a:lstStyle/>
          <a:p>
            <a:pPr algn="r">
              <a:defRPr/>
            </a:pPr>
            <a:r>
              <a:rPr lang="en-US" sz="1600" dirty="0" smtClean="0">
                <a:solidFill>
                  <a:schemeClr val="bg1"/>
                </a:solidFill>
                <a:latin typeface="Times New Roman" panose="02020603050405020304" pitchFamily="18" charset="0"/>
                <a:cs typeface="Times New Roman" panose="02020603050405020304" pitchFamily="18" charset="0"/>
              </a:rPr>
              <a:t>Sam Greene, Assistant Director, </a:t>
            </a:r>
            <a:r>
              <a:rPr lang="en-US" sz="1600" dirty="0">
                <a:solidFill>
                  <a:schemeClr val="bg1"/>
                </a:solidFill>
                <a:latin typeface="Times New Roman" panose="02020603050405020304" pitchFamily="18" charset="0"/>
                <a:cs typeface="Times New Roman" panose="02020603050405020304" pitchFamily="18" charset="0"/>
              </a:rPr>
              <a:t>Municipal and Property Division</a:t>
            </a:r>
          </a:p>
        </p:txBody>
      </p:sp>
    </p:spTree>
    <p:extLst>
      <p:ext uri="{BB962C8B-B14F-4D97-AF65-F5344CB8AC3E}">
        <p14:creationId xmlns:p14="http://schemas.microsoft.com/office/powerpoint/2010/main" val="248906886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839200" cy="1325562"/>
          </a:xfrm>
        </p:spPr>
        <p:txBody>
          <a:bodyPr>
            <a:normAutofit/>
          </a:bodyPr>
          <a:lstStyle/>
          <a:p>
            <a:r>
              <a:rPr lang="en-US" sz="4000" dirty="0" smtClean="0">
                <a:solidFill>
                  <a:schemeClr val="tx2">
                    <a:lumMod val="75000"/>
                  </a:schemeClr>
                </a:solidFill>
                <a:latin typeface="Times New Roman" pitchFamily="18" charset="0"/>
                <a:cs typeface="Times New Roman" pitchFamily="18" charset="0"/>
              </a:rPr>
              <a:t>Level and Uniformity of Assessments </a:t>
            </a:r>
            <a:r>
              <a:rPr lang="en-US" sz="2400" dirty="0" smtClean="0">
                <a:solidFill>
                  <a:schemeClr val="tx2">
                    <a:lumMod val="75000"/>
                  </a:schemeClr>
                </a:solidFill>
                <a:latin typeface="Times New Roman" pitchFamily="18" charset="0"/>
                <a:cs typeface="Times New Roman" pitchFamily="18" charset="0"/>
              </a:rPr>
              <a:t>(Cont’d.)</a:t>
            </a:r>
            <a:endParaRPr lang="en-US" sz="2400" dirty="0">
              <a:solidFill>
                <a:schemeClr val="tx2">
                  <a:lumMod val="75000"/>
                </a:schemeClr>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1676401"/>
            <a:ext cx="8229600" cy="4114800"/>
          </a:xfrm>
        </p:spPr>
        <p:txBody>
          <a:bodyPr>
            <a:normAutofit/>
          </a:bodyPr>
          <a:lstStyle/>
          <a:p>
            <a:pPr marL="0" indent="0">
              <a:buNone/>
            </a:pPr>
            <a:r>
              <a:rPr lang="en-US" sz="2400" dirty="0" smtClean="0">
                <a:solidFill>
                  <a:schemeClr val="tx2">
                    <a:lumMod val="75000"/>
                  </a:schemeClr>
                </a:solidFill>
                <a:latin typeface="Times New Roman" pitchFamily="18" charset="0"/>
                <a:cs typeface="Times New Roman" pitchFamily="18" charset="0"/>
              </a:rPr>
              <a:t>The ASB has set the acceptable level of assessment (Median Ratio) between: </a:t>
            </a:r>
          </a:p>
          <a:p>
            <a:pPr lvl="1">
              <a:spcAft>
                <a:spcPts val="600"/>
              </a:spcAft>
              <a:buNone/>
            </a:pPr>
            <a:r>
              <a:rPr lang="en-US" sz="2400" dirty="0" smtClean="0">
                <a:solidFill>
                  <a:schemeClr val="tx2">
                    <a:lumMod val="75000"/>
                  </a:schemeClr>
                </a:solidFill>
                <a:latin typeface="Times New Roman" pitchFamily="18" charset="0"/>
                <a:cs typeface="Times New Roman" pitchFamily="18" charset="0"/>
              </a:rPr>
              <a:t>.90 – 1.10 with a 90% confidence level</a:t>
            </a:r>
          </a:p>
          <a:p>
            <a:pPr algn="ctr">
              <a:spcAft>
                <a:spcPts val="600"/>
              </a:spcAft>
              <a:buNone/>
            </a:pPr>
            <a:r>
              <a:rPr lang="en-US" sz="2400" u="sng" dirty="0" smtClean="0">
                <a:solidFill>
                  <a:schemeClr val="tx2">
                    <a:lumMod val="75000"/>
                  </a:schemeClr>
                </a:solidFill>
                <a:latin typeface="Times New Roman" pitchFamily="18" charset="0"/>
                <a:cs typeface="Times New Roman" pitchFamily="18" charset="0"/>
              </a:rPr>
              <a:t>An example of calculating a single ratio:</a:t>
            </a:r>
          </a:p>
          <a:p>
            <a:pPr>
              <a:buNone/>
            </a:pPr>
            <a:r>
              <a:rPr lang="en-US" sz="2400" dirty="0" smtClean="0">
                <a:solidFill>
                  <a:schemeClr val="tx2">
                    <a:lumMod val="75000"/>
                  </a:schemeClr>
                </a:solidFill>
                <a:latin typeface="Times New Roman" pitchFamily="18" charset="0"/>
                <a:cs typeface="Times New Roman" pitchFamily="18" charset="0"/>
              </a:rPr>
              <a:t>Assessed Value (A/V) = $90,000</a:t>
            </a:r>
          </a:p>
          <a:p>
            <a:pPr>
              <a:buNone/>
            </a:pPr>
            <a:r>
              <a:rPr lang="en-US" sz="2400" dirty="0" smtClean="0">
                <a:solidFill>
                  <a:schemeClr val="tx2">
                    <a:lumMod val="75000"/>
                  </a:schemeClr>
                </a:solidFill>
                <a:latin typeface="Times New Roman" pitchFamily="18" charset="0"/>
                <a:cs typeface="Times New Roman" pitchFamily="18" charset="0"/>
              </a:rPr>
              <a:t>Selling Price (S/P) = $100,000</a:t>
            </a:r>
          </a:p>
          <a:p>
            <a:pPr>
              <a:buNone/>
            </a:pPr>
            <a:r>
              <a:rPr lang="en-US" sz="2400" dirty="0" smtClean="0">
                <a:solidFill>
                  <a:schemeClr val="tx2">
                    <a:lumMod val="75000"/>
                  </a:schemeClr>
                </a:solidFill>
                <a:latin typeface="Times New Roman" pitchFamily="18" charset="0"/>
                <a:cs typeface="Times New Roman" pitchFamily="18" charset="0"/>
              </a:rPr>
              <a:t>$90,000</a:t>
            </a:r>
            <a:r>
              <a:rPr lang="en-US" sz="2400" dirty="0" smtClean="0">
                <a:solidFill>
                  <a:schemeClr val="tx2">
                    <a:lumMod val="75000"/>
                  </a:schemeClr>
                </a:solidFill>
                <a:latin typeface="Times New Roman" pitchFamily="18" charset="0"/>
                <a:cs typeface="Times New Roman" pitchFamily="18" charset="0"/>
                <a:sym typeface="Symbol" pitchFamily="18" charset="2"/>
              </a:rPr>
              <a:t>$100,000 = .90 (or 90%)</a:t>
            </a:r>
          </a:p>
          <a:p>
            <a:pPr marL="0" indent="0">
              <a:buNone/>
            </a:pPr>
            <a:r>
              <a:rPr lang="en-US" sz="2400" dirty="0" smtClean="0">
                <a:solidFill>
                  <a:schemeClr val="tx2">
                    <a:lumMod val="75000"/>
                  </a:schemeClr>
                </a:solidFill>
                <a:latin typeface="Times New Roman" pitchFamily="18" charset="0"/>
                <a:cs typeface="Times New Roman" pitchFamily="18" charset="0"/>
                <a:sym typeface="Symbol" pitchFamily="18" charset="2"/>
              </a:rPr>
              <a:t>It can be said the assessed value is 90% of market value (the selling price)</a:t>
            </a:r>
            <a:endParaRPr lang="en-US" sz="2400" dirty="0" smtClean="0">
              <a:solidFill>
                <a:schemeClr val="tx2">
                  <a:lumMod val="75000"/>
                </a:schemeClr>
              </a:solidFill>
              <a:latin typeface="Times New Roman" pitchFamily="18" charset="0"/>
              <a:cs typeface="Times New Roman" pitchFamily="18" charset="0"/>
            </a:endParaRPr>
          </a:p>
          <a:p>
            <a:pPr>
              <a:buNone/>
            </a:pPr>
            <a:endParaRPr lang="en-US" sz="2400" dirty="0">
              <a:solidFill>
                <a:schemeClr val="tx2">
                  <a:lumMod val="75000"/>
                </a:schemeClr>
              </a:solidFill>
              <a:latin typeface="Times New Roman" pitchFamily="18" charset="0"/>
              <a:cs typeface="Times New Roman" pitchFamily="18" charset="0"/>
            </a:endParaRPr>
          </a:p>
        </p:txBody>
      </p:sp>
      <p:sp>
        <p:nvSpPr>
          <p:cNvPr id="5" name="TextBox 4"/>
          <p:cNvSpPr txBox="1"/>
          <p:nvPr/>
        </p:nvSpPr>
        <p:spPr>
          <a:xfrm>
            <a:off x="0" y="6519446"/>
            <a:ext cx="9144000" cy="338554"/>
          </a:xfrm>
          <a:prstGeom prst="rect">
            <a:avLst/>
          </a:prstGeom>
          <a:solidFill>
            <a:schemeClr val="accent1">
              <a:lumMod val="50000"/>
            </a:schemeClr>
          </a:solidFill>
        </p:spPr>
        <p:txBody>
          <a:bodyPr wrap="square" rtlCol="0">
            <a:spAutoFit/>
          </a:bodyPr>
          <a:lstStyle/>
          <a:p>
            <a:pPr algn="ctr"/>
            <a:r>
              <a:rPr lang="en-US" sz="1600" dirty="0" smtClean="0">
                <a:solidFill>
                  <a:schemeClr val="bg1"/>
                </a:solidFill>
                <a:latin typeface="Times New Roman" panose="02020603050405020304" pitchFamily="18" charset="0"/>
                <a:cs typeface="Times New Roman" panose="02020603050405020304" pitchFamily="18" charset="0"/>
              </a:rPr>
              <a:t>Page </a:t>
            </a:r>
            <a:fld id="{B00E4F1D-AFA5-4F93-984F-DA2F40622FEE}" type="slidenum">
              <a:rPr lang="en-US" sz="1600" smtClean="0">
                <a:solidFill>
                  <a:schemeClr val="bg1"/>
                </a:solidFill>
                <a:latin typeface="Times New Roman" panose="02020603050405020304" pitchFamily="18" charset="0"/>
                <a:cs typeface="Times New Roman" panose="02020603050405020304" pitchFamily="18" charset="0"/>
              </a:rPr>
              <a:pPr algn="ctr"/>
              <a:t>38</a:t>
            </a:fld>
            <a:endParaRPr lang="en-US" sz="1600" dirty="0">
              <a:solidFill>
                <a:schemeClr val="bg1"/>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0" y="0"/>
            <a:ext cx="9144000" cy="338554"/>
          </a:xfrm>
          <a:prstGeom prst="rect">
            <a:avLst/>
          </a:prstGeom>
          <a:solidFill>
            <a:schemeClr val="accent1">
              <a:lumMod val="75000"/>
            </a:schemeClr>
          </a:solidFill>
          <a:ln>
            <a:solidFill>
              <a:schemeClr val="accent1">
                <a:lumMod val="50000"/>
              </a:schemeClr>
            </a:solidFill>
          </a:ln>
        </p:spPr>
        <p:txBody>
          <a:bodyPr wrap="square" rtlCol="0">
            <a:spAutoFit/>
          </a:bodyPr>
          <a:lstStyle/>
          <a:p>
            <a:pPr algn="r">
              <a:defRPr/>
            </a:pPr>
            <a:r>
              <a:rPr lang="en-US" sz="1600" dirty="0" smtClean="0">
                <a:solidFill>
                  <a:schemeClr val="bg1"/>
                </a:solidFill>
                <a:latin typeface="Times New Roman" panose="02020603050405020304" pitchFamily="18" charset="0"/>
                <a:cs typeface="Times New Roman" panose="02020603050405020304" pitchFamily="18" charset="0"/>
              </a:rPr>
              <a:t>Sam Greene, Assistant Director, </a:t>
            </a:r>
            <a:r>
              <a:rPr lang="en-US" sz="1600" dirty="0">
                <a:solidFill>
                  <a:schemeClr val="bg1"/>
                </a:solidFill>
                <a:latin typeface="Times New Roman" panose="02020603050405020304" pitchFamily="18" charset="0"/>
                <a:cs typeface="Times New Roman" panose="02020603050405020304" pitchFamily="18" charset="0"/>
              </a:rPr>
              <a:t>Municipal and Property Division</a:t>
            </a:r>
          </a:p>
        </p:txBody>
      </p:sp>
    </p:spTree>
    <p:extLst>
      <p:ext uri="{BB962C8B-B14F-4D97-AF65-F5344CB8AC3E}">
        <p14:creationId xmlns:p14="http://schemas.microsoft.com/office/powerpoint/2010/main" val="361947779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610600" cy="990600"/>
          </a:xfrm>
        </p:spPr>
        <p:txBody>
          <a:bodyPr>
            <a:normAutofit fontScale="90000"/>
          </a:bodyPr>
          <a:lstStyle/>
          <a:p>
            <a:r>
              <a:rPr lang="en-US" dirty="0" smtClean="0">
                <a:solidFill>
                  <a:schemeClr val="tx2">
                    <a:lumMod val="75000"/>
                  </a:schemeClr>
                </a:solidFill>
                <a:latin typeface="Times New Roman" pitchFamily="18" charset="0"/>
                <a:cs typeface="Times New Roman" pitchFamily="18" charset="0"/>
              </a:rPr>
              <a:t>Level and Uniformity of Assessments </a:t>
            </a:r>
            <a:r>
              <a:rPr lang="en-US" sz="2200" dirty="0" smtClean="0">
                <a:solidFill>
                  <a:schemeClr val="tx2">
                    <a:lumMod val="75000"/>
                  </a:schemeClr>
                </a:solidFill>
                <a:latin typeface="Times New Roman" pitchFamily="18" charset="0"/>
                <a:cs typeface="Times New Roman" pitchFamily="18" charset="0"/>
              </a:rPr>
              <a:t>(Cont’d.)</a:t>
            </a:r>
            <a:endParaRPr lang="en-US" sz="2200" dirty="0">
              <a:solidFill>
                <a:schemeClr val="tx2">
                  <a:lumMod val="75000"/>
                </a:schemeClr>
              </a:solidFill>
              <a:latin typeface="Times New Roman" pitchFamily="18" charset="0"/>
              <a:cs typeface="Times New Roman" pitchFamily="18" charset="0"/>
            </a:endParaRPr>
          </a:p>
        </p:txBody>
      </p:sp>
      <p:sp>
        <p:nvSpPr>
          <p:cNvPr id="3" name="Content Placeholder 2"/>
          <p:cNvSpPr>
            <a:spLocks noGrp="1"/>
          </p:cNvSpPr>
          <p:nvPr>
            <p:ph idx="1"/>
          </p:nvPr>
        </p:nvSpPr>
        <p:spPr>
          <a:xfrm>
            <a:off x="838200" y="1752600"/>
            <a:ext cx="7467600" cy="3962400"/>
          </a:xfrm>
        </p:spPr>
        <p:txBody>
          <a:bodyPr>
            <a:normAutofit/>
          </a:bodyPr>
          <a:lstStyle/>
          <a:p>
            <a:r>
              <a:rPr lang="en-US" sz="2400" dirty="0" smtClean="0">
                <a:solidFill>
                  <a:schemeClr val="tx2">
                    <a:lumMod val="75000"/>
                  </a:schemeClr>
                </a:solidFill>
                <a:latin typeface="Times New Roman" pitchFamily="18" charset="0"/>
                <a:cs typeface="Times New Roman" pitchFamily="18" charset="0"/>
              </a:rPr>
              <a:t>The ASB has set the acceptable level for the COD of the median ratio not greater than 20% without the use of a confidence interval.</a:t>
            </a:r>
          </a:p>
          <a:p>
            <a:r>
              <a:rPr lang="en-US" sz="2400" dirty="0" smtClean="0">
                <a:solidFill>
                  <a:schemeClr val="tx2">
                    <a:lumMod val="75000"/>
                  </a:schemeClr>
                </a:solidFill>
                <a:latin typeface="Times New Roman" pitchFamily="18" charset="0"/>
                <a:cs typeface="Times New Roman" pitchFamily="18" charset="0"/>
              </a:rPr>
              <a:t>The COD is a measure of the uniformity of the assessments.</a:t>
            </a:r>
          </a:p>
          <a:p>
            <a:r>
              <a:rPr lang="en-US" sz="2400" dirty="0" smtClean="0">
                <a:solidFill>
                  <a:schemeClr val="tx2">
                    <a:lumMod val="75000"/>
                  </a:schemeClr>
                </a:solidFill>
                <a:latin typeface="Times New Roman" pitchFamily="18" charset="0"/>
                <a:cs typeface="Times New Roman" pitchFamily="18" charset="0"/>
              </a:rPr>
              <a:t>The calculation of the COD is part of the DRA equalization process.</a:t>
            </a:r>
          </a:p>
          <a:p>
            <a:pPr>
              <a:buNone/>
            </a:pPr>
            <a:endParaRPr lang="en-US" sz="2400" dirty="0">
              <a:solidFill>
                <a:schemeClr val="tx2">
                  <a:lumMod val="75000"/>
                </a:schemeClr>
              </a:solidFill>
              <a:latin typeface="Times New Roman" pitchFamily="18" charset="0"/>
              <a:cs typeface="Times New Roman" pitchFamily="18" charset="0"/>
            </a:endParaRPr>
          </a:p>
        </p:txBody>
      </p:sp>
      <p:sp>
        <p:nvSpPr>
          <p:cNvPr id="4" name="TextBox 3"/>
          <p:cNvSpPr txBox="1"/>
          <p:nvPr/>
        </p:nvSpPr>
        <p:spPr>
          <a:xfrm>
            <a:off x="0" y="0"/>
            <a:ext cx="9144000" cy="338554"/>
          </a:xfrm>
          <a:prstGeom prst="rect">
            <a:avLst/>
          </a:prstGeom>
          <a:solidFill>
            <a:schemeClr val="accent1">
              <a:lumMod val="75000"/>
            </a:schemeClr>
          </a:solidFill>
          <a:ln>
            <a:solidFill>
              <a:schemeClr val="accent1">
                <a:lumMod val="50000"/>
              </a:schemeClr>
            </a:solidFill>
          </a:ln>
        </p:spPr>
        <p:txBody>
          <a:bodyPr wrap="square" rtlCol="0">
            <a:spAutoFit/>
          </a:bodyPr>
          <a:lstStyle/>
          <a:p>
            <a:pPr algn="r"/>
            <a:r>
              <a:rPr lang="en-US" sz="1600" dirty="0" smtClean="0">
                <a:solidFill>
                  <a:schemeClr val="bg1"/>
                </a:solidFill>
                <a:latin typeface="Times New Roman" panose="02020603050405020304" pitchFamily="18" charset="0"/>
                <a:cs typeface="Times New Roman" panose="02020603050405020304" pitchFamily="18" charset="0"/>
              </a:rPr>
              <a:t>Sam Greene, Assistant Director, Municipal and Property Division</a:t>
            </a:r>
            <a:endParaRPr lang="en-US" sz="1600" dirty="0">
              <a:solidFill>
                <a:schemeClr val="bg1"/>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0" y="6519446"/>
            <a:ext cx="9144000" cy="338554"/>
          </a:xfrm>
          <a:prstGeom prst="rect">
            <a:avLst/>
          </a:prstGeom>
          <a:solidFill>
            <a:schemeClr val="accent1">
              <a:lumMod val="50000"/>
            </a:schemeClr>
          </a:solidFill>
        </p:spPr>
        <p:txBody>
          <a:bodyPr wrap="square" rtlCol="0">
            <a:spAutoFit/>
          </a:bodyPr>
          <a:lstStyle/>
          <a:p>
            <a:pPr algn="ctr"/>
            <a:r>
              <a:rPr lang="en-US" sz="1600" dirty="0" smtClean="0">
                <a:solidFill>
                  <a:schemeClr val="bg1"/>
                </a:solidFill>
                <a:latin typeface="Times New Roman" panose="02020603050405020304" pitchFamily="18" charset="0"/>
                <a:cs typeface="Times New Roman" panose="02020603050405020304" pitchFamily="18" charset="0"/>
              </a:rPr>
              <a:t>Page </a:t>
            </a:r>
            <a:fld id="{B00E4F1D-AFA5-4F93-984F-DA2F40622FEE}" type="slidenum">
              <a:rPr lang="en-US" sz="1600" smtClean="0">
                <a:solidFill>
                  <a:schemeClr val="bg1"/>
                </a:solidFill>
                <a:latin typeface="Times New Roman" panose="02020603050405020304" pitchFamily="18" charset="0"/>
                <a:cs typeface="Times New Roman" panose="02020603050405020304" pitchFamily="18" charset="0"/>
              </a:rPr>
              <a:pPr algn="ctr"/>
              <a:t>39</a:t>
            </a:fld>
            <a:endParaRPr lang="en-US" sz="16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423470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6519863"/>
            <a:ext cx="9144000" cy="338137"/>
          </a:xfrm>
          <a:prstGeom prst="rect">
            <a:avLst/>
          </a:prstGeom>
          <a:solidFill>
            <a:schemeClr val="accent1">
              <a:lumMod val="50000"/>
            </a:schemeClr>
          </a:solidFill>
        </p:spPr>
        <p:txBody>
          <a:bodyPr>
            <a:spAutoFit/>
          </a:bodyPr>
          <a:lstStyle/>
          <a:p>
            <a:pPr algn="ctr">
              <a:defRPr/>
            </a:pPr>
            <a:r>
              <a:rPr lang="en-US" sz="1600" dirty="0">
                <a:solidFill>
                  <a:schemeClr val="bg1"/>
                </a:solidFill>
                <a:latin typeface="Times New Roman" panose="02020603050405020304" pitchFamily="18" charset="0"/>
                <a:cs typeface="Times New Roman" panose="02020603050405020304" pitchFamily="18" charset="0"/>
              </a:rPr>
              <a:t>Page </a:t>
            </a:r>
            <a:fld id="{04661D83-2E1C-4939-9B8F-51FC43611714}" type="slidenum">
              <a:rPr lang="en-US" sz="1600">
                <a:solidFill>
                  <a:schemeClr val="bg1"/>
                </a:solidFill>
                <a:latin typeface="Times New Roman" panose="02020603050405020304" pitchFamily="18" charset="0"/>
                <a:cs typeface="Times New Roman" panose="02020603050405020304" pitchFamily="18" charset="0"/>
              </a:rPr>
              <a:pPr algn="ctr">
                <a:defRPr/>
              </a:pPr>
              <a:t>4</a:t>
            </a:fld>
            <a:endParaRPr lang="en-US" sz="1600" dirty="0">
              <a:solidFill>
                <a:schemeClr val="bg1"/>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0" y="0"/>
            <a:ext cx="9144000" cy="338554"/>
          </a:xfrm>
          <a:prstGeom prst="rect">
            <a:avLst/>
          </a:prstGeom>
          <a:solidFill>
            <a:schemeClr val="accent1">
              <a:lumMod val="75000"/>
            </a:schemeClr>
          </a:solidFill>
          <a:ln>
            <a:solidFill>
              <a:schemeClr val="accent1">
                <a:lumMod val="50000"/>
              </a:schemeClr>
            </a:solidFill>
          </a:ln>
        </p:spPr>
        <p:txBody>
          <a:bodyPr wrap="square" rtlCol="0">
            <a:spAutoFit/>
          </a:bodyPr>
          <a:lstStyle/>
          <a:p>
            <a:pPr algn="r">
              <a:defRPr/>
            </a:pPr>
            <a:r>
              <a:rPr lang="en-US" sz="1600" dirty="0" smtClean="0">
                <a:solidFill>
                  <a:schemeClr val="bg1"/>
                </a:solidFill>
                <a:latin typeface="Times New Roman" panose="02020603050405020304" pitchFamily="18" charset="0"/>
                <a:cs typeface="Times New Roman" panose="02020603050405020304" pitchFamily="18" charset="0"/>
              </a:rPr>
              <a:t>Sam Greene, Assistant Director, </a:t>
            </a:r>
            <a:r>
              <a:rPr lang="en-US" sz="1600" dirty="0">
                <a:solidFill>
                  <a:schemeClr val="bg1"/>
                </a:solidFill>
                <a:latin typeface="Times New Roman" panose="02020603050405020304" pitchFamily="18" charset="0"/>
                <a:cs typeface="Times New Roman" panose="02020603050405020304" pitchFamily="18" charset="0"/>
              </a:rPr>
              <a:t>Municipal and Property Division</a:t>
            </a:r>
          </a:p>
        </p:txBody>
      </p:sp>
      <p:sp>
        <p:nvSpPr>
          <p:cNvPr id="7" name="Title 1"/>
          <p:cNvSpPr>
            <a:spLocks noGrp="1"/>
          </p:cNvSpPr>
          <p:nvPr>
            <p:ph type="title"/>
          </p:nvPr>
        </p:nvSpPr>
        <p:spPr>
          <a:xfrm>
            <a:off x="457200" y="456597"/>
            <a:ext cx="8229600" cy="534003"/>
          </a:xfrm>
        </p:spPr>
        <p:txBody>
          <a:bodyPr>
            <a:normAutofit/>
          </a:bodyPr>
          <a:lstStyle/>
          <a:p>
            <a:pPr>
              <a:defRPr/>
            </a:pPr>
            <a:r>
              <a:rPr lang="en-US" sz="2800" dirty="0" smtClean="0">
                <a:solidFill>
                  <a:schemeClr val="tx2">
                    <a:lumMod val="75000"/>
                  </a:schemeClr>
                </a:solidFill>
                <a:latin typeface="Times New Roman" panose="02020603050405020304" pitchFamily="18" charset="0"/>
                <a:cs typeface="Times New Roman" panose="02020603050405020304" pitchFamily="18" charset="0"/>
              </a:rPr>
              <a:t>Statutory Changes and Legislative Session Summary</a:t>
            </a:r>
            <a:endParaRPr lang="en-US" sz="2800" dirty="0">
              <a:solidFill>
                <a:schemeClr val="tx2">
                  <a:lumMod val="75000"/>
                </a:schemeClr>
              </a:solidFill>
              <a:latin typeface="Times New Roman" panose="02020603050405020304" pitchFamily="18" charset="0"/>
              <a:cs typeface="Times New Roman" panose="02020603050405020304" pitchFamily="18" charset="0"/>
            </a:endParaRPr>
          </a:p>
        </p:txBody>
      </p:sp>
      <p:sp>
        <p:nvSpPr>
          <p:cNvPr id="8" name="AutoShape 2"/>
          <p:cNvSpPr>
            <a:spLocks noChangeArrowheads="1"/>
          </p:cNvSpPr>
          <p:nvPr/>
        </p:nvSpPr>
        <p:spPr bwMode="auto">
          <a:xfrm>
            <a:off x="167640" y="3352800"/>
            <a:ext cx="594360" cy="182880"/>
          </a:xfrm>
          <a:prstGeom prst="rightArrow">
            <a:avLst>
              <a:gd name="adj1" fmla="val 50000"/>
              <a:gd name="adj2" fmla="val 88873"/>
            </a:avLst>
          </a:prstGeom>
          <a:solidFill>
            <a:srgbClr val="0070C0"/>
          </a:solidFill>
          <a:ln w="3175">
            <a:solidFill>
              <a:srgbClr val="0070C0"/>
            </a:solidFill>
            <a:miter lim="800000"/>
            <a:headEnd/>
            <a:tailEnd/>
          </a:ln>
        </p:spPr>
        <p:txBody>
          <a:bodyPr/>
          <a:lstStyle/>
          <a:p>
            <a:endParaRPr lang="en-US" dirty="0"/>
          </a:p>
        </p:txBody>
      </p:sp>
      <p:pic>
        <p:nvPicPr>
          <p:cNvPr id="3" name="Picture 2"/>
          <p:cNvPicPr>
            <a:picLocks noChangeAspect="1"/>
          </p:cNvPicPr>
          <p:nvPr/>
        </p:nvPicPr>
        <p:blipFill>
          <a:blip r:embed="rId3"/>
          <a:stretch>
            <a:fillRect/>
          </a:stretch>
        </p:blipFill>
        <p:spPr>
          <a:xfrm>
            <a:off x="914400" y="1219200"/>
            <a:ext cx="7772400" cy="4539080"/>
          </a:xfrm>
          <a:prstGeom prst="rect">
            <a:avLst/>
          </a:prstGeom>
        </p:spPr>
      </p:pic>
    </p:spTree>
    <p:extLst>
      <p:ext uri="{BB962C8B-B14F-4D97-AF65-F5344CB8AC3E}">
        <p14:creationId xmlns:p14="http://schemas.microsoft.com/office/powerpoint/2010/main" val="59663324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338554"/>
          </a:xfrm>
          <a:prstGeom prst="rect">
            <a:avLst/>
          </a:prstGeom>
          <a:solidFill>
            <a:schemeClr val="accent1">
              <a:lumMod val="75000"/>
            </a:schemeClr>
          </a:solidFill>
          <a:ln>
            <a:solidFill>
              <a:schemeClr val="accent1">
                <a:lumMod val="50000"/>
              </a:schemeClr>
            </a:solidFill>
          </a:ln>
        </p:spPr>
        <p:txBody>
          <a:bodyPr wrap="square" rtlCol="0">
            <a:spAutoFit/>
          </a:bodyPr>
          <a:lstStyle/>
          <a:p>
            <a:pPr algn="r"/>
            <a:r>
              <a:rPr lang="en-US" sz="1600" dirty="0" smtClean="0">
                <a:solidFill>
                  <a:schemeClr val="bg1"/>
                </a:solidFill>
                <a:latin typeface="Times New Roman" panose="02020603050405020304" pitchFamily="18" charset="0"/>
                <a:cs typeface="Times New Roman" panose="02020603050405020304" pitchFamily="18" charset="0"/>
              </a:rPr>
              <a:t>Sam Greene, Assistant Director, Municipal and Property Division</a:t>
            </a:r>
          </a:p>
        </p:txBody>
      </p:sp>
      <p:sp>
        <p:nvSpPr>
          <p:cNvPr id="5" name="TextBox 4"/>
          <p:cNvSpPr txBox="1"/>
          <p:nvPr/>
        </p:nvSpPr>
        <p:spPr>
          <a:xfrm>
            <a:off x="0" y="6519446"/>
            <a:ext cx="9144000" cy="338554"/>
          </a:xfrm>
          <a:prstGeom prst="rect">
            <a:avLst/>
          </a:prstGeom>
          <a:solidFill>
            <a:schemeClr val="accent1">
              <a:lumMod val="50000"/>
            </a:schemeClr>
          </a:solidFill>
        </p:spPr>
        <p:txBody>
          <a:bodyPr wrap="square" rtlCol="0">
            <a:spAutoFit/>
          </a:bodyPr>
          <a:lstStyle/>
          <a:p>
            <a:pPr algn="ctr"/>
            <a:r>
              <a:rPr lang="en-US" sz="1600" dirty="0" smtClean="0">
                <a:solidFill>
                  <a:schemeClr val="bg1"/>
                </a:solidFill>
                <a:latin typeface="Times New Roman" panose="02020603050405020304" pitchFamily="18" charset="0"/>
                <a:cs typeface="Times New Roman" panose="02020603050405020304" pitchFamily="18" charset="0"/>
              </a:rPr>
              <a:t>Page </a:t>
            </a:r>
            <a:fld id="{B00E4F1D-AFA5-4F93-984F-DA2F40622FEE}" type="slidenum">
              <a:rPr lang="en-US" sz="1600" smtClean="0">
                <a:solidFill>
                  <a:schemeClr val="bg1"/>
                </a:solidFill>
                <a:latin typeface="Times New Roman" panose="02020603050405020304" pitchFamily="18" charset="0"/>
                <a:cs typeface="Times New Roman" panose="02020603050405020304" pitchFamily="18" charset="0"/>
              </a:rPr>
              <a:pPr algn="ctr"/>
              <a:t>40</a:t>
            </a:fld>
            <a:endParaRPr lang="en-US" sz="1600" dirty="0">
              <a:solidFill>
                <a:schemeClr val="bg1"/>
              </a:solidFill>
              <a:latin typeface="Times New Roman" panose="02020603050405020304" pitchFamily="18" charset="0"/>
              <a:cs typeface="Times New Roman" panose="02020603050405020304" pitchFamily="18" charset="0"/>
            </a:endParaRPr>
          </a:p>
        </p:txBody>
      </p:sp>
      <p:pic>
        <p:nvPicPr>
          <p:cNvPr id="7" name="Picture 2"/>
          <p:cNvPicPr>
            <a:picLocks noChangeAspect="1" noChangeArrowheads="1"/>
          </p:cNvPicPr>
          <p:nvPr/>
        </p:nvPicPr>
        <p:blipFill>
          <a:blip r:embed="rId3" cstate="print"/>
          <a:srcRect/>
          <a:stretch>
            <a:fillRect/>
          </a:stretch>
        </p:blipFill>
        <p:spPr bwMode="auto">
          <a:xfrm>
            <a:off x="1" y="381001"/>
            <a:ext cx="9144000" cy="6096000"/>
          </a:xfrm>
          <a:prstGeom prst="rect">
            <a:avLst/>
          </a:prstGeom>
          <a:noFill/>
          <a:ln w="9525">
            <a:noFill/>
            <a:miter lim="800000"/>
            <a:headEnd/>
            <a:tailEnd/>
          </a:ln>
        </p:spPr>
      </p:pic>
    </p:spTree>
    <p:extLst>
      <p:ext uri="{BB962C8B-B14F-4D97-AF65-F5344CB8AC3E}">
        <p14:creationId xmlns:p14="http://schemas.microsoft.com/office/powerpoint/2010/main" val="60779996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3284"/>
            <a:ext cx="8229600" cy="902116"/>
          </a:xfrm>
        </p:spPr>
        <p:txBody>
          <a:bodyPr>
            <a:normAutofit/>
          </a:bodyPr>
          <a:lstStyle/>
          <a:p>
            <a:r>
              <a:rPr lang="en-US" sz="4000" dirty="0" smtClean="0">
                <a:solidFill>
                  <a:schemeClr val="tx2">
                    <a:lumMod val="75000"/>
                  </a:schemeClr>
                </a:solidFill>
                <a:latin typeface="Times New Roman" pitchFamily="18" charset="0"/>
                <a:cs typeface="Times New Roman" pitchFamily="18" charset="0"/>
              </a:rPr>
              <a:t>Assessment Practices</a:t>
            </a:r>
            <a:endParaRPr lang="en-US" sz="4000" dirty="0">
              <a:solidFill>
                <a:schemeClr val="tx2">
                  <a:lumMod val="75000"/>
                </a:schemeClr>
              </a:solidFill>
              <a:latin typeface="Times New Roman" pitchFamily="18" charset="0"/>
              <a:cs typeface="Times New Roman" pitchFamily="18" charset="0"/>
            </a:endParaRPr>
          </a:p>
        </p:txBody>
      </p:sp>
      <p:sp>
        <p:nvSpPr>
          <p:cNvPr id="3" name="Content Placeholder 2"/>
          <p:cNvSpPr>
            <a:spLocks noGrp="1"/>
          </p:cNvSpPr>
          <p:nvPr>
            <p:ph idx="1"/>
          </p:nvPr>
        </p:nvSpPr>
        <p:spPr>
          <a:xfrm>
            <a:off x="685800" y="1371600"/>
            <a:ext cx="7772400" cy="4495800"/>
          </a:xfrm>
        </p:spPr>
        <p:txBody>
          <a:bodyPr>
            <a:normAutofit/>
          </a:bodyPr>
          <a:lstStyle/>
          <a:p>
            <a:pPr algn="ctr">
              <a:buNone/>
            </a:pPr>
            <a:r>
              <a:rPr lang="en-US" sz="2400" u="sng" dirty="0" smtClean="0">
                <a:solidFill>
                  <a:schemeClr val="tx2">
                    <a:lumMod val="75000"/>
                  </a:schemeClr>
                </a:solidFill>
                <a:latin typeface="Times New Roman" pitchFamily="18" charset="0"/>
                <a:cs typeface="Times New Roman" pitchFamily="18" charset="0"/>
              </a:rPr>
              <a:t>RSA 91-A:  Access to Governmental </a:t>
            </a:r>
          </a:p>
          <a:p>
            <a:pPr algn="ctr">
              <a:buNone/>
            </a:pPr>
            <a:r>
              <a:rPr lang="en-US" sz="2400" u="sng" dirty="0" smtClean="0">
                <a:solidFill>
                  <a:schemeClr val="tx2">
                    <a:lumMod val="75000"/>
                  </a:schemeClr>
                </a:solidFill>
                <a:latin typeface="Times New Roman" pitchFamily="18" charset="0"/>
                <a:cs typeface="Times New Roman" pitchFamily="18" charset="0"/>
              </a:rPr>
              <a:t>Records and Meetings</a:t>
            </a:r>
          </a:p>
          <a:p>
            <a:pPr algn="ctr">
              <a:buNone/>
            </a:pPr>
            <a:endParaRPr lang="en-US" sz="1200" u="sng" dirty="0" smtClean="0">
              <a:solidFill>
                <a:schemeClr val="tx2">
                  <a:lumMod val="75000"/>
                </a:schemeClr>
              </a:solidFill>
              <a:latin typeface="Times New Roman" pitchFamily="18" charset="0"/>
              <a:cs typeface="Times New Roman" pitchFamily="18" charset="0"/>
            </a:endParaRPr>
          </a:p>
          <a:p>
            <a:pPr>
              <a:spcBef>
                <a:spcPts val="0"/>
              </a:spcBef>
              <a:spcAft>
                <a:spcPts val="1200"/>
              </a:spcAft>
            </a:pPr>
            <a:r>
              <a:rPr lang="en-US" sz="2400" dirty="0" smtClean="0">
                <a:solidFill>
                  <a:schemeClr val="tx2">
                    <a:lumMod val="75000"/>
                  </a:schemeClr>
                </a:solidFill>
                <a:latin typeface="Times New Roman" pitchFamily="18" charset="0"/>
                <a:cs typeface="Times New Roman" pitchFamily="18" charset="0"/>
              </a:rPr>
              <a:t>DRA reviews to see if the appropriate records of the municipality’s assessing office are made available to the public pursuant to RSA 91-A.</a:t>
            </a:r>
          </a:p>
          <a:p>
            <a:r>
              <a:rPr lang="en-US" sz="2400" dirty="0" smtClean="0">
                <a:solidFill>
                  <a:schemeClr val="tx2">
                    <a:lumMod val="75000"/>
                  </a:schemeClr>
                </a:solidFill>
                <a:latin typeface="Times New Roman" pitchFamily="18" charset="0"/>
                <a:cs typeface="Times New Roman" pitchFamily="18" charset="0"/>
              </a:rPr>
              <a:t>DRA also reviews whether any inappropriate records are retained (e.g. personal or financial information, social security numbers, tax returns, etc.)</a:t>
            </a:r>
          </a:p>
          <a:p>
            <a:pPr>
              <a:buNone/>
            </a:pPr>
            <a:endParaRPr lang="en-US" sz="2400" dirty="0">
              <a:solidFill>
                <a:schemeClr val="tx2">
                  <a:lumMod val="75000"/>
                </a:schemeClr>
              </a:solidFill>
              <a:latin typeface="Times New Roman" pitchFamily="18" charset="0"/>
              <a:cs typeface="Times New Roman" pitchFamily="18" charset="0"/>
            </a:endParaRPr>
          </a:p>
        </p:txBody>
      </p:sp>
      <p:sp>
        <p:nvSpPr>
          <p:cNvPr id="4" name="TextBox 3"/>
          <p:cNvSpPr txBox="1"/>
          <p:nvPr/>
        </p:nvSpPr>
        <p:spPr>
          <a:xfrm>
            <a:off x="0" y="0"/>
            <a:ext cx="9144000" cy="338554"/>
          </a:xfrm>
          <a:prstGeom prst="rect">
            <a:avLst/>
          </a:prstGeom>
          <a:solidFill>
            <a:schemeClr val="accent1">
              <a:lumMod val="75000"/>
            </a:schemeClr>
          </a:solidFill>
          <a:ln>
            <a:solidFill>
              <a:schemeClr val="accent1">
                <a:lumMod val="50000"/>
              </a:schemeClr>
            </a:solidFill>
          </a:ln>
        </p:spPr>
        <p:txBody>
          <a:bodyPr wrap="square" rtlCol="0">
            <a:spAutoFit/>
          </a:bodyPr>
          <a:lstStyle/>
          <a:p>
            <a:pPr algn="r"/>
            <a:r>
              <a:rPr lang="en-US" sz="1600" dirty="0" smtClean="0">
                <a:solidFill>
                  <a:schemeClr val="bg1"/>
                </a:solidFill>
                <a:latin typeface="Times New Roman" panose="02020603050405020304" pitchFamily="18" charset="0"/>
                <a:cs typeface="Times New Roman" panose="02020603050405020304" pitchFamily="18" charset="0"/>
              </a:rPr>
              <a:t>Sam Greene, Assistant Director, </a:t>
            </a:r>
            <a:r>
              <a:rPr lang="en-US" sz="1600" dirty="0">
                <a:solidFill>
                  <a:schemeClr val="bg1"/>
                </a:solidFill>
                <a:latin typeface="Times New Roman" panose="02020603050405020304" pitchFamily="18" charset="0"/>
                <a:cs typeface="Times New Roman" panose="02020603050405020304" pitchFamily="18" charset="0"/>
              </a:rPr>
              <a:t>Municipal and Property Division</a:t>
            </a:r>
          </a:p>
        </p:txBody>
      </p:sp>
      <p:sp>
        <p:nvSpPr>
          <p:cNvPr id="5" name="TextBox 4"/>
          <p:cNvSpPr txBox="1"/>
          <p:nvPr/>
        </p:nvSpPr>
        <p:spPr>
          <a:xfrm>
            <a:off x="0" y="6519446"/>
            <a:ext cx="9144000" cy="338554"/>
          </a:xfrm>
          <a:prstGeom prst="rect">
            <a:avLst/>
          </a:prstGeom>
          <a:solidFill>
            <a:schemeClr val="accent1">
              <a:lumMod val="50000"/>
            </a:schemeClr>
          </a:solidFill>
        </p:spPr>
        <p:txBody>
          <a:bodyPr wrap="square" rtlCol="0">
            <a:spAutoFit/>
          </a:bodyPr>
          <a:lstStyle/>
          <a:p>
            <a:pPr algn="ctr"/>
            <a:r>
              <a:rPr lang="en-US" sz="1600" dirty="0" smtClean="0">
                <a:solidFill>
                  <a:schemeClr val="bg1"/>
                </a:solidFill>
                <a:latin typeface="Times New Roman" panose="02020603050405020304" pitchFamily="18" charset="0"/>
                <a:cs typeface="Times New Roman" panose="02020603050405020304" pitchFamily="18" charset="0"/>
              </a:rPr>
              <a:t>Page </a:t>
            </a:r>
            <a:fld id="{B00E4F1D-AFA5-4F93-984F-DA2F40622FEE}" type="slidenum">
              <a:rPr lang="en-US" sz="1600" smtClean="0">
                <a:solidFill>
                  <a:schemeClr val="bg1"/>
                </a:solidFill>
                <a:latin typeface="Times New Roman" panose="02020603050405020304" pitchFamily="18" charset="0"/>
                <a:cs typeface="Times New Roman" panose="02020603050405020304" pitchFamily="18" charset="0"/>
              </a:rPr>
              <a:pPr algn="ctr"/>
              <a:t>41</a:t>
            </a:fld>
            <a:endParaRPr lang="en-US" sz="16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6625425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lumMod val="75000"/>
                  </a:schemeClr>
                </a:solidFill>
                <a:latin typeface="Times New Roman" panose="02020603050405020304" pitchFamily="18" charset="0"/>
                <a:cs typeface="Times New Roman" panose="02020603050405020304" pitchFamily="18" charset="0"/>
              </a:rPr>
              <a:t>Assessment </a:t>
            </a:r>
            <a:r>
              <a:rPr lang="en-US" sz="4000" dirty="0">
                <a:solidFill>
                  <a:schemeClr val="tx2">
                    <a:lumMod val="75000"/>
                  </a:schemeClr>
                </a:solidFill>
                <a:latin typeface="Times New Roman" pitchFamily="18" charset="0"/>
                <a:cs typeface="Times New Roman" pitchFamily="18" charset="0"/>
              </a:rPr>
              <a:t>Practices </a:t>
            </a:r>
            <a:r>
              <a:rPr lang="en-US" sz="2400" dirty="0">
                <a:solidFill>
                  <a:schemeClr val="tx2">
                    <a:lumMod val="75000"/>
                  </a:schemeClr>
                </a:solidFill>
                <a:latin typeface="Times New Roman" pitchFamily="18" charset="0"/>
                <a:cs typeface="Times New Roman" pitchFamily="18" charset="0"/>
              </a:rPr>
              <a:t>(Cont’d.)</a:t>
            </a:r>
          </a:p>
        </p:txBody>
      </p:sp>
      <p:sp>
        <p:nvSpPr>
          <p:cNvPr id="3" name="Content Placeholder 2"/>
          <p:cNvSpPr>
            <a:spLocks noGrp="1"/>
          </p:cNvSpPr>
          <p:nvPr>
            <p:ph idx="1"/>
          </p:nvPr>
        </p:nvSpPr>
        <p:spPr>
          <a:xfrm>
            <a:off x="457200" y="1295400"/>
            <a:ext cx="8229600" cy="4525963"/>
          </a:xfrm>
        </p:spPr>
        <p:txBody>
          <a:bodyPr>
            <a:normAutofit/>
          </a:bodyPr>
          <a:lstStyle/>
          <a:p>
            <a:pPr algn="ctr">
              <a:buNone/>
            </a:pPr>
            <a:r>
              <a:rPr lang="en-US" sz="2400" u="sng" dirty="0" smtClean="0">
                <a:solidFill>
                  <a:schemeClr val="tx2">
                    <a:lumMod val="75000"/>
                  </a:schemeClr>
                </a:solidFill>
                <a:latin typeface="Times New Roman" pitchFamily="18" charset="0"/>
                <a:cs typeface="Times New Roman" pitchFamily="18" charset="0"/>
              </a:rPr>
              <a:t>Assessments as of April 1</a:t>
            </a:r>
            <a:r>
              <a:rPr lang="en-US" sz="2400" u="sng" baseline="30000" dirty="0" smtClean="0">
                <a:solidFill>
                  <a:schemeClr val="tx2">
                    <a:lumMod val="75000"/>
                  </a:schemeClr>
                </a:solidFill>
                <a:latin typeface="Times New Roman" pitchFamily="18" charset="0"/>
                <a:cs typeface="Times New Roman" pitchFamily="18" charset="0"/>
              </a:rPr>
              <a:t>st</a:t>
            </a:r>
          </a:p>
          <a:p>
            <a:pPr algn="ctr">
              <a:buNone/>
            </a:pPr>
            <a:endParaRPr lang="en-US" sz="1200" u="sng" dirty="0" smtClean="0">
              <a:solidFill>
                <a:schemeClr val="tx2">
                  <a:lumMod val="75000"/>
                </a:schemeClr>
              </a:solidFill>
              <a:latin typeface="Times New Roman" pitchFamily="18" charset="0"/>
              <a:cs typeface="Times New Roman" pitchFamily="18" charset="0"/>
            </a:endParaRPr>
          </a:p>
          <a:p>
            <a:pPr>
              <a:spcBef>
                <a:spcPts val="0"/>
              </a:spcBef>
              <a:spcAft>
                <a:spcPts val="1200"/>
              </a:spcAft>
            </a:pPr>
            <a:r>
              <a:rPr lang="en-US" sz="2400" dirty="0" smtClean="0">
                <a:solidFill>
                  <a:schemeClr val="tx2">
                    <a:lumMod val="75000"/>
                  </a:schemeClr>
                </a:solidFill>
                <a:latin typeface="Times New Roman" pitchFamily="18" charset="0"/>
                <a:cs typeface="Times New Roman" pitchFamily="18" charset="0"/>
              </a:rPr>
              <a:t>90% of the property records reviewed in a sample should reflect the assessment as of April 1</a:t>
            </a:r>
            <a:r>
              <a:rPr lang="en-US" sz="2400" baseline="30000" dirty="0" smtClean="0">
                <a:solidFill>
                  <a:schemeClr val="tx2">
                    <a:lumMod val="75000"/>
                  </a:schemeClr>
                </a:solidFill>
                <a:latin typeface="Times New Roman" pitchFamily="18" charset="0"/>
                <a:cs typeface="Times New Roman" pitchFamily="18" charset="0"/>
              </a:rPr>
              <a:t>st</a:t>
            </a:r>
            <a:r>
              <a:rPr lang="en-US" sz="2400" dirty="0" smtClean="0">
                <a:solidFill>
                  <a:schemeClr val="tx2">
                    <a:lumMod val="75000"/>
                  </a:schemeClr>
                </a:solidFill>
                <a:latin typeface="Times New Roman" pitchFamily="18" charset="0"/>
                <a:cs typeface="Times New Roman" pitchFamily="18" charset="0"/>
              </a:rPr>
              <a:t> and should not reflect new parcels or new construction that did not exist as of April 1</a:t>
            </a:r>
            <a:r>
              <a:rPr lang="en-US" sz="2400" baseline="30000" dirty="0" smtClean="0">
                <a:solidFill>
                  <a:schemeClr val="tx2">
                    <a:lumMod val="75000"/>
                  </a:schemeClr>
                </a:solidFill>
                <a:latin typeface="Times New Roman" pitchFamily="18" charset="0"/>
                <a:cs typeface="Times New Roman" pitchFamily="18" charset="0"/>
              </a:rPr>
              <a:t>st</a:t>
            </a:r>
            <a:endParaRPr lang="en-US" sz="2400" dirty="0" smtClean="0">
              <a:solidFill>
                <a:schemeClr val="tx2">
                  <a:lumMod val="75000"/>
                </a:schemeClr>
              </a:solidFill>
              <a:latin typeface="Times New Roman" pitchFamily="18" charset="0"/>
              <a:cs typeface="Times New Roman" pitchFamily="18" charset="0"/>
            </a:endParaRPr>
          </a:p>
          <a:p>
            <a:r>
              <a:rPr lang="en-US" sz="2400" dirty="0" smtClean="0">
                <a:solidFill>
                  <a:schemeClr val="tx2">
                    <a:lumMod val="75000"/>
                  </a:schemeClr>
                </a:solidFill>
                <a:latin typeface="Times New Roman" pitchFamily="18" charset="0"/>
                <a:cs typeface="Times New Roman" pitchFamily="18" charset="0"/>
              </a:rPr>
              <a:t>The DRA monitors by obtaining a sampling of the properties for which building permits have been issued and physically inspect the properties</a:t>
            </a:r>
          </a:p>
          <a:p>
            <a:pPr>
              <a:buNone/>
            </a:pPr>
            <a:endParaRPr lang="en-US" sz="2400" dirty="0">
              <a:solidFill>
                <a:schemeClr val="tx2">
                  <a:lumMod val="75000"/>
                </a:schemeClr>
              </a:solidFill>
              <a:latin typeface="Times New Roman" pitchFamily="18" charset="0"/>
              <a:cs typeface="Times New Roman" pitchFamily="18" charset="0"/>
            </a:endParaRPr>
          </a:p>
        </p:txBody>
      </p:sp>
      <p:sp>
        <p:nvSpPr>
          <p:cNvPr id="5" name="TextBox 4"/>
          <p:cNvSpPr txBox="1"/>
          <p:nvPr/>
        </p:nvSpPr>
        <p:spPr>
          <a:xfrm>
            <a:off x="0" y="6531803"/>
            <a:ext cx="9144000" cy="338554"/>
          </a:xfrm>
          <a:prstGeom prst="rect">
            <a:avLst/>
          </a:prstGeom>
          <a:solidFill>
            <a:schemeClr val="accent1">
              <a:lumMod val="50000"/>
            </a:schemeClr>
          </a:solidFill>
        </p:spPr>
        <p:txBody>
          <a:bodyPr wrap="square" rtlCol="0">
            <a:spAutoFit/>
          </a:bodyPr>
          <a:lstStyle/>
          <a:p>
            <a:pPr algn="ctr"/>
            <a:r>
              <a:rPr lang="en-US" sz="1600" dirty="0" smtClean="0">
                <a:solidFill>
                  <a:schemeClr val="bg1"/>
                </a:solidFill>
                <a:latin typeface="Times New Roman" panose="02020603050405020304" pitchFamily="18" charset="0"/>
                <a:cs typeface="Times New Roman" panose="02020603050405020304" pitchFamily="18" charset="0"/>
              </a:rPr>
              <a:t>Page </a:t>
            </a:r>
            <a:fld id="{B00E4F1D-AFA5-4F93-984F-DA2F40622FEE}" type="slidenum">
              <a:rPr lang="en-US" sz="1600" smtClean="0">
                <a:solidFill>
                  <a:schemeClr val="bg1"/>
                </a:solidFill>
                <a:latin typeface="Times New Roman" panose="02020603050405020304" pitchFamily="18" charset="0"/>
                <a:cs typeface="Times New Roman" panose="02020603050405020304" pitchFamily="18" charset="0"/>
              </a:rPr>
              <a:pPr algn="ctr"/>
              <a:t>42</a:t>
            </a:fld>
            <a:endParaRPr lang="en-US" sz="1600" dirty="0">
              <a:solidFill>
                <a:schemeClr val="bg1"/>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0" y="0"/>
            <a:ext cx="9144000" cy="338554"/>
          </a:xfrm>
          <a:prstGeom prst="rect">
            <a:avLst/>
          </a:prstGeom>
          <a:solidFill>
            <a:schemeClr val="accent1">
              <a:lumMod val="75000"/>
            </a:schemeClr>
          </a:solidFill>
          <a:ln>
            <a:solidFill>
              <a:schemeClr val="accent1">
                <a:lumMod val="50000"/>
              </a:schemeClr>
            </a:solidFill>
          </a:ln>
        </p:spPr>
        <p:txBody>
          <a:bodyPr wrap="square" rtlCol="0">
            <a:spAutoFit/>
          </a:bodyPr>
          <a:lstStyle/>
          <a:p>
            <a:pPr algn="r"/>
            <a:r>
              <a:rPr lang="en-US" sz="1600" dirty="0" smtClean="0">
                <a:solidFill>
                  <a:schemeClr val="bg1"/>
                </a:solidFill>
                <a:latin typeface="Times New Roman" panose="02020603050405020304" pitchFamily="18" charset="0"/>
                <a:cs typeface="Times New Roman" panose="02020603050405020304" pitchFamily="18" charset="0"/>
              </a:rPr>
              <a:t>Sam Greene, Assistant Director, </a:t>
            </a:r>
            <a:r>
              <a:rPr lang="en-US" sz="1600" dirty="0">
                <a:solidFill>
                  <a:schemeClr val="bg1"/>
                </a:solidFill>
                <a:latin typeface="Times New Roman" panose="02020603050405020304" pitchFamily="18" charset="0"/>
                <a:cs typeface="Times New Roman" panose="02020603050405020304" pitchFamily="18" charset="0"/>
              </a:rPr>
              <a:t>Municipal and Property Division</a:t>
            </a:r>
          </a:p>
        </p:txBody>
      </p:sp>
    </p:spTree>
    <p:extLst>
      <p:ext uri="{BB962C8B-B14F-4D97-AF65-F5344CB8AC3E}">
        <p14:creationId xmlns:p14="http://schemas.microsoft.com/office/powerpoint/2010/main" val="26357525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0838"/>
            <a:ext cx="8229600" cy="868362"/>
          </a:xfrm>
        </p:spPr>
        <p:txBody>
          <a:bodyPr>
            <a:normAutofit/>
          </a:bodyPr>
          <a:lstStyle/>
          <a:p>
            <a:r>
              <a:rPr lang="en-US" sz="4000" dirty="0" smtClean="0">
                <a:solidFill>
                  <a:schemeClr val="tx2">
                    <a:lumMod val="75000"/>
                  </a:schemeClr>
                </a:solidFill>
                <a:latin typeface="Times New Roman" pitchFamily="18" charset="0"/>
                <a:cs typeface="Times New Roman" pitchFamily="18" charset="0"/>
              </a:rPr>
              <a:t>Assessment Practices </a:t>
            </a:r>
            <a:r>
              <a:rPr lang="en-US" sz="2400" dirty="0" smtClean="0">
                <a:solidFill>
                  <a:schemeClr val="tx2">
                    <a:lumMod val="75000"/>
                  </a:schemeClr>
                </a:solidFill>
                <a:latin typeface="Times New Roman" pitchFamily="18" charset="0"/>
                <a:cs typeface="Times New Roman" pitchFamily="18" charset="0"/>
              </a:rPr>
              <a:t>(Cont’d.)</a:t>
            </a:r>
            <a:endParaRPr lang="en-US" sz="2000" dirty="0">
              <a:solidFill>
                <a:schemeClr val="tx2">
                  <a:lumMod val="75000"/>
                </a:schemeClr>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1295401"/>
            <a:ext cx="8229600" cy="3048000"/>
          </a:xfrm>
        </p:spPr>
        <p:txBody>
          <a:bodyPr>
            <a:normAutofit/>
          </a:bodyPr>
          <a:lstStyle/>
          <a:p>
            <a:pPr algn="ctr">
              <a:spcBef>
                <a:spcPts val="0"/>
              </a:spcBef>
              <a:spcAft>
                <a:spcPts val="1200"/>
              </a:spcAft>
              <a:buNone/>
            </a:pPr>
            <a:r>
              <a:rPr lang="en-US" sz="2400" u="sng" dirty="0" smtClean="0">
                <a:solidFill>
                  <a:schemeClr val="tx2">
                    <a:lumMod val="75000"/>
                  </a:schemeClr>
                </a:solidFill>
                <a:latin typeface="Times New Roman" pitchFamily="18" charset="0"/>
                <a:cs typeface="Times New Roman" pitchFamily="18" charset="0"/>
              </a:rPr>
              <a:t>RSA 75:8 - Revised Inventory </a:t>
            </a:r>
          </a:p>
          <a:p>
            <a:pPr>
              <a:spcBef>
                <a:spcPts val="0"/>
              </a:spcBef>
              <a:spcAft>
                <a:spcPts val="1200"/>
              </a:spcAft>
            </a:pPr>
            <a:r>
              <a:rPr lang="en-US" sz="2400" dirty="0" smtClean="0">
                <a:solidFill>
                  <a:schemeClr val="tx2">
                    <a:lumMod val="75000"/>
                  </a:schemeClr>
                </a:solidFill>
                <a:latin typeface="Times New Roman" pitchFamily="18" charset="0"/>
                <a:cs typeface="Times New Roman" pitchFamily="18" charset="0"/>
              </a:rPr>
              <a:t>Annually assessors and selectmen shall adjust assessments to reflect changes so that assessments are reasonably proportional</a:t>
            </a:r>
          </a:p>
          <a:p>
            <a:pPr>
              <a:spcBef>
                <a:spcPts val="0"/>
              </a:spcBef>
            </a:pPr>
            <a:r>
              <a:rPr lang="en-US" sz="2400" dirty="0" smtClean="0">
                <a:solidFill>
                  <a:schemeClr val="tx2">
                    <a:lumMod val="75000"/>
                  </a:schemeClr>
                </a:solidFill>
                <a:latin typeface="Times New Roman" pitchFamily="18" charset="0"/>
                <a:cs typeface="Times New Roman" pitchFamily="18" charset="0"/>
              </a:rPr>
              <a:t>DRA reviews to ensure that assessments are being adjusted for physical changes, ownership, zoning, abatements, boundary line adjustments, sub-divisions, etc.</a:t>
            </a:r>
          </a:p>
          <a:p>
            <a:pPr>
              <a:buNone/>
            </a:pPr>
            <a:endParaRPr lang="en-US" sz="2400" dirty="0">
              <a:solidFill>
                <a:schemeClr val="tx2">
                  <a:lumMod val="75000"/>
                </a:schemeClr>
              </a:solidFill>
              <a:latin typeface="Times New Roman" pitchFamily="18" charset="0"/>
              <a:cs typeface="Times New Roman" pitchFamily="18" charset="0"/>
            </a:endParaRPr>
          </a:p>
        </p:txBody>
      </p:sp>
      <p:sp>
        <p:nvSpPr>
          <p:cNvPr id="5" name="TextBox 4"/>
          <p:cNvSpPr txBox="1"/>
          <p:nvPr/>
        </p:nvSpPr>
        <p:spPr>
          <a:xfrm>
            <a:off x="0" y="6519446"/>
            <a:ext cx="9144000" cy="338554"/>
          </a:xfrm>
          <a:prstGeom prst="rect">
            <a:avLst/>
          </a:prstGeom>
          <a:solidFill>
            <a:schemeClr val="accent1">
              <a:lumMod val="50000"/>
            </a:schemeClr>
          </a:solidFill>
        </p:spPr>
        <p:txBody>
          <a:bodyPr wrap="square" rtlCol="0">
            <a:spAutoFit/>
          </a:bodyPr>
          <a:lstStyle/>
          <a:p>
            <a:pPr algn="ctr"/>
            <a:r>
              <a:rPr lang="en-US" sz="1600" dirty="0" smtClean="0">
                <a:solidFill>
                  <a:schemeClr val="bg1"/>
                </a:solidFill>
                <a:latin typeface="Times New Roman" panose="02020603050405020304" pitchFamily="18" charset="0"/>
                <a:cs typeface="Times New Roman" panose="02020603050405020304" pitchFamily="18" charset="0"/>
              </a:rPr>
              <a:t>Page </a:t>
            </a:r>
            <a:fld id="{B00E4F1D-AFA5-4F93-984F-DA2F40622FEE}" type="slidenum">
              <a:rPr lang="en-US" sz="1600" smtClean="0">
                <a:solidFill>
                  <a:schemeClr val="bg1"/>
                </a:solidFill>
                <a:latin typeface="Times New Roman" panose="02020603050405020304" pitchFamily="18" charset="0"/>
                <a:cs typeface="Times New Roman" panose="02020603050405020304" pitchFamily="18" charset="0"/>
              </a:rPr>
              <a:pPr algn="ctr"/>
              <a:t>43</a:t>
            </a:fld>
            <a:endParaRPr lang="en-US" sz="1600" dirty="0">
              <a:solidFill>
                <a:schemeClr val="bg1"/>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0" y="0"/>
            <a:ext cx="9144000" cy="338554"/>
          </a:xfrm>
          <a:prstGeom prst="rect">
            <a:avLst/>
          </a:prstGeom>
          <a:solidFill>
            <a:schemeClr val="accent1">
              <a:lumMod val="75000"/>
            </a:schemeClr>
          </a:solidFill>
          <a:ln>
            <a:solidFill>
              <a:schemeClr val="accent1">
                <a:lumMod val="50000"/>
              </a:schemeClr>
            </a:solidFill>
          </a:ln>
        </p:spPr>
        <p:txBody>
          <a:bodyPr wrap="square" rtlCol="0">
            <a:spAutoFit/>
          </a:bodyPr>
          <a:lstStyle/>
          <a:p>
            <a:pPr algn="r"/>
            <a:r>
              <a:rPr lang="en-US" sz="1600" dirty="0" smtClean="0">
                <a:solidFill>
                  <a:schemeClr val="bg1"/>
                </a:solidFill>
                <a:latin typeface="Times New Roman" panose="02020603050405020304" pitchFamily="18" charset="0"/>
                <a:cs typeface="Times New Roman" panose="02020603050405020304" pitchFamily="18" charset="0"/>
              </a:rPr>
              <a:t>Sam Greene, Assistant Director, </a:t>
            </a:r>
            <a:r>
              <a:rPr lang="en-US" sz="1600" dirty="0">
                <a:solidFill>
                  <a:schemeClr val="bg1"/>
                </a:solidFill>
                <a:latin typeface="Times New Roman" panose="02020603050405020304" pitchFamily="18" charset="0"/>
                <a:cs typeface="Times New Roman" panose="02020603050405020304" pitchFamily="18" charset="0"/>
              </a:rPr>
              <a:t>Municipal and Property Division</a:t>
            </a:r>
          </a:p>
        </p:txBody>
      </p:sp>
    </p:spTree>
    <p:extLst>
      <p:ext uri="{BB962C8B-B14F-4D97-AF65-F5344CB8AC3E}">
        <p14:creationId xmlns:p14="http://schemas.microsoft.com/office/powerpoint/2010/main" val="94063206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8229600" cy="655638"/>
          </a:xfrm>
        </p:spPr>
        <p:txBody>
          <a:bodyPr>
            <a:normAutofit fontScale="90000"/>
          </a:bodyPr>
          <a:lstStyle/>
          <a:p>
            <a:r>
              <a:rPr lang="en-US" dirty="0" smtClean="0">
                <a:solidFill>
                  <a:schemeClr val="tx2">
                    <a:lumMod val="75000"/>
                  </a:schemeClr>
                </a:solidFill>
                <a:latin typeface="Times New Roman" pitchFamily="18" charset="0"/>
                <a:cs typeface="Times New Roman" pitchFamily="18" charset="0"/>
              </a:rPr>
              <a:t>Assessment Practices </a:t>
            </a:r>
            <a:r>
              <a:rPr lang="en-US" sz="2700" dirty="0" smtClean="0">
                <a:solidFill>
                  <a:schemeClr val="tx2">
                    <a:lumMod val="75000"/>
                  </a:schemeClr>
                </a:solidFill>
                <a:latin typeface="Times New Roman" pitchFamily="18" charset="0"/>
                <a:cs typeface="Times New Roman" pitchFamily="18" charset="0"/>
              </a:rPr>
              <a:t>(Cont’d.)</a:t>
            </a:r>
            <a:endParaRPr lang="en-US" sz="2700" dirty="0">
              <a:solidFill>
                <a:schemeClr val="tx2">
                  <a:lumMod val="75000"/>
                </a:schemeClr>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1265237"/>
            <a:ext cx="8229600" cy="5135563"/>
          </a:xfrm>
        </p:spPr>
        <p:txBody>
          <a:bodyPr>
            <a:normAutofit/>
          </a:bodyPr>
          <a:lstStyle/>
          <a:p>
            <a:pPr algn="ctr">
              <a:lnSpc>
                <a:spcPct val="90000"/>
              </a:lnSpc>
              <a:buNone/>
            </a:pPr>
            <a:r>
              <a:rPr lang="en-US" sz="2400" u="sng" dirty="0" smtClean="0">
                <a:solidFill>
                  <a:schemeClr val="tx2">
                    <a:lumMod val="75000"/>
                  </a:schemeClr>
                </a:solidFill>
                <a:latin typeface="Times New Roman" pitchFamily="18" charset="0"/>
                <a:cs typeface="Times New Roman" pitchFamily="18" charset="0"/>
              </a:rPr>
              <a:t>RSA 79-A:5 – Assessment of Open Space Land:</a:t>
            </a:r>
          </a:p>
          <a:p>
            <a:pPr algn="ctr">
              <a:lnSpc>
                <a:spcPct val="90000"/>
              </a:lnSpc>
              <a:buNone/>
            </a:pPr>
            <a:endParaRPr lang="en-US" sz="1200" dirty="0" smtClean="0">
              <a:solidFill>
                <a:schemeClr val="tx2">
                  <a:lumMod val="75000"/>
                </a:schemeClr>
              </a:solidFill>
              <a:latin typeface="Times New Roman" pitchFamily="18" charset="0"/>
              <a:cs typeface="Times New Roman" pitchFamily="18" charset="0"/>
            </a:endParaRPr>
          </a:p>
          <a:p>
            <a:pPr>
              <a:lnSpc>
                <a:spcPct val="90000"/>
              </a:lnSpc>
            </a:pPr>
            <a:r>
              <a:rPr lang="en-US" sz="2400" dirty="0" smtClean="0">
                <a:solidFill>
                  <a:schemeClr val="tx2">
                    <a:lumMod val="75000"/>
                  </a:schemeClr>
                </a:solidFill>
                <a:latin typeface="Times New Roman" pitchFamily="18" charset="0"/>
                <a:cs typeface="Times New Roman" pitchFamily="18" charset="0"/>
              </a:rPr>
              <a:t>85% of Current Use (CU) parcels must meet criteria:</a:t>
            </a:r>
          </a:p>
          <a:p>
            <a:pPr lvl="1">
              <a:lnSpc>
                <a:spcPct val="90000"/>
              </a:lnSpc>
              <a:buFont typeface="Arial" panose="020B0604020202020204" pitchFamily="34" charset="0"/>
              <a:buChar char="•"/>
            </a:pPr>
            <a:r>
              <a:rPr lang="en-US" sz="2400" dirty="0" smtClean="0">
                <a:solidFill>
                  <a:schemeClr val="tx2">
                    <a:lumMod val="75000"/>
                  </a:schemeClr>
                </a:solidFill>
                <a:latin typeface="Times New Roman" pitchFamily="18" charset="0"/>
                <a:cs typeface="Times New Roman" pitchFamily="18" charset="0"/>
              </a:rPr>
              <a:t>Have A-10 Application and CU-12 Stewardship filed timely</a:t>
            </a:r>
          </a:p>
          <a:p>
            <a:pPr lvl="1">
              <a:lnSpc>
                <a:spcPct val="90000"/>
              </a:lnSpc>
              <a:buFont typeface="Arial" panose="020B0604020202020204" pitchFamily="34" charset="0"/>
              <a:buChar char="•"/>
            </a:pPr>
            <a:r>
              <a:rPr lang="en-US" sz="2400" dirty="0" smtClean="0">
                <a:solidFill>
                  <a:schemeClr val="tx2">
                    <a:lumMod val="75000"/>
                  </a:schemeClr>
                </a:solidFill>
                <a:latin typeface="Times New Roman" pitchFamily="18" charset="0"/>
                <a:cs typeface="Times New Roman" pitchFamily="18" charset="0"/>
              </a:rPr>
              <a:t>Meet CU criteria</a:t>
            </a:r>
          </a:p>
          <a:p>
            <a:pPr lvl="1">
              <a:lnSpc>
                <a:spcPct val="90000"/>
              </a:lnSpc>
              <a:buFont typeface="Arial" panose="020B0604020202020204" pitchFamily="34" charset="0"/>
              <a:buChar char="•"/>
            </a:pPr>
            <a:r>
              <a:rPr lang="en-US" sz="2400" dirty="0" smtClean="0">
                <a:solidFill>
                  <a:schemeClr val="tx2">
                    <a:lumMod val="75000"/>
                  </a:schemeClr>
                </a:solidFill>
                <a:latin typeface="Times New Roman" pitchFamily="18" charset="0"/>
                <a:cs typeface="Times New Roman" pitchFamily="18" charset="0"/>
              </a:rPr>
              <a:t>Values assessed in accordance with Cub 304</a:t>
            </a:r>
          </a:p>
          <a:p>
            <a:pPr>
              <a:lnSpc>
                <a:spcPct val="90000"/>
              </a:lnSpc>
            </a:pPr>
            <a:r>
              <a:rPr lang="en-US" sz="2400" dirty="0" smtClean="0">
                <a:solidFill>
                  <a:schemeClr val="tx2">
                    <a:lumMod val="75000"/>
                  </a:schemeClr>
                </a:solidFill>
                <a:latin typeface="Times New Roman" pitchFamily="18" charset="0"/>
                <a:cs typeface="Times New Roman" pitchFamily="18" charset="0"/>
              </a:rPr>
              <a:t>Land Use Change Tax (LUCT) Procedures:</a:t>
            </a:r>
          </a:p>
          <a:p>
            <a:pPr lvl="1">
              <a:lnSpc>
                <a:spcPct val="90000"/>
              </a:lnSpc>
              <a:buFont typeface="Arial" panose="020B0604020202020204" pitchFamily="34" charset="0"/>
              <a:buChar char="•"/>
            </a:pPr>
            <a:r>
              <a:rPr lang="en-US" sz="2400" dirty="0" smtClean="0">
                <a:solidFill>
                  <a:schemeClr val="tx2">
                    <a:lumMod val="75000"/>
                  </a:schemeClr>
                </a:solidFill>
                <a:latin typeface="Times New Roman" pitchFamily="18" charset="0"/>
                <a:cs typeface="Times New Roman" pitchFamily="18" charset="0"/>
              </a:rPr>
              <a:t>Tax assessed and collected</a:t>
            </a:r>
          </a:p>
          <a:p>
            <a:pPr lvl="1">
              <a:lnSpc>
                <a:spcPct val="90000"/>
              </a:lnSpc>
              <a:buFont typeface="Arial" panose="020B0604020202020204" pitchFamily="34" charset="0"/>
              <a:buChar char="•"/>
            </a:pPr>
            <a:r>
              <a:rPr lang="en-US" sz="2400" dirty="0" smtClean="0">
                <a:solidFill>
                  <a:schemeClr val="tx2">
                    <a:lumMod val="75000"/>
                  </a:schemeClr>
                </a:solidFill>
                <a:latin typeface="Times New Roman" pitchFamily="18" charset="0"/>
                <a:cs typeface="Times New Roman" pitchFamily="18" charset="0"/>
              </a:rPr>
              <a:t>Property record card (PRC) corrected to reflect acreage change</a:t>
            </a:r>
          </a:p>
          <a:p>
            <a:pPr>
              <a:lnSpc>
                <a:spcPct val="90000"/>
              </a:lnSpc>
            </a:pPr>
            <a:r>
              <a:rPr lang="en-US" sz="2400" dirty="0" smtClean="0">
                <a:solidFill>
                  <a:schemeClr val="tx2">
                    <a:lumMod val="75000"/>
                  </a:schemeClr>
                </a:solidFill>
                <a:latin typeface="Times New Roman" pitchFamily="18" charset="0"/>
                <a:cs typeface="Times New Roman" pitchFamily="18" charset="0"/>
              </a:rPr>
              <a:t>The DRA samples the CU properties and reviews the information in the property record file.</a:t>
            </a:r>
          </a:p>
          <a:p>
            <a:pPr>
              <a:buNone/>
            </a:pPr>
            <a:endParaRPr lang="en-US" sz="2400" dirty="0">
              <a:solidFill>
                <a:schemeClr val="tx2">
                  <a:lumMod val="75000"/>
                </a:schemeClr>
              </a:solidFill>
              <a:latin typeface="Times New Roman" pitchFamily="18" charset="0"/>
              <a:cs typeface="Times New Roman" pitchFamily="18" charset="0"/>
            </a:endParaRPr>
          </a:p>
        </p:txBody>
      </p:sp>
      <p:sp>
        <p:nvSpPr>
          <p:cNvPr id="5" name="TextBox 4"/>
          <p:cNvSpPr txBox="1"/>
          <p:nvPr/>
        </p:nvSpPr>
        <p:spPr>
          <a:xfrm>
            <a:off x="0" y="6519446"/>
            <a:ext cx="9144000" cy="338554"/>
          </a:xfrm>
          <a:prstGeom prst="rect">
            <a:avLst/>
          </a:prstGeom>
          <a:solidFill>
            <a:schemeClr val="accent1">
              <a:lumMod val="50000"/>
            </a:schemeClr>
          </a:solidFill>
        </p:spPr>
        <p:txBody>
          <a:bodyPr wrap="square" rtlCol="0">
            <a:spAutoFit/>
          </a:bodyPr>
          <a:lstStyle/>
          <a:p>
            <a:pPr algn="ctr"/>
            <a:r>
              <a:rPr lang="en-US" sz="1600" dirty="0" smtClean="0">
                <a:solidFill>
                  <a:schemeClr val="bg1"/>
                </a:solidFill>
                <a:latin typeface="Times New Roman" panose="02020603050405020304" pitchFamily="18" charset="0"/>
                <a:cs typeface="Times New Roman" panose="02020603050405020304" pitchFamily="18" charset="0"/>
              </a:rPr>
              <a:t>Page </a:t>
            </a:r>
            <a:fld id="{B00E4F1D-AFA5-4F93-984F-DA2F40622FEE}" type="slidenum">
              <a:rPr lang="en-US" sz="1600" smtClean="0">
                <a:solidFill>
                  <a:schemeClr val="bg1"/>
                </a:solidFill>
                <a:latin typeface="Times New Roman" panose="02020603050405020304" pitchFamily="18" charset="0"/>
                <a:cs typeface="Times New Roman" panose="02020603050405020304" pitchFamily="18" charset="0"/>
              </a:rPr>
              <a:pPr algn="ctr"/>
              <a:t>44</a:t>
            </a:fld>
            <a:endParaRPr lang="en-US" sz="1600" dirty="0">
              <a:solidFill>
                <a:schemeClr val="bg1"/>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0" y="0"/>
            <a:ext cx="9144000" cy="338554"/>
          </a:xfrm>
          <a:prstGeom prst="rect">
            <a:avLst/>
          </a:prstGeom>
          <a:solidFill>
            <a:schemeClr val="accent1">
              <a:lumMod val="75000"/>
            </a:schemeClr>
          </a:solidFill>
          <a:ln>
            <a:solidFill>
              <a:schemeClr val="accent1">
                <a:lumMod val="50000"/>
              </a:schemeClr>
            </a:solidFill>
          </a:ln>
        </p:spPr>
        <p:txBody>
          <a:bodyPr wrap="square" rtlCol="0">
            <a:spAutoFit/>
          </a:bodyPr>
          <a:lstStyle/>
          <a:p>
            <a:pPr algn="r"/>
            <a:r>
              <a:rPr lang="en-US" sz="1600" dirty="0" smtClean="0">
                <a:solidFill>
                  <a:schemeClr val="bg1"/>
                </a:solidFill>
                <a:latin typeface="Times New Roman" panose="02020603050405020304" pitchFamily="18" charset="0"/>
                <a:cs typeface="Times New Roman" panose="02020603050405020304" pitchFamily="18" charset="0"/>
              </a:rPr>
              <a:t>Sam Greene, Assistant Director, </a:t>
            </a:r>
            <a:r>
              <a:rPr lang="en-US" sz="1600" dirty="0">
                <a:solidFill>
                  <a:schemeClr val="bg1"/>
                </a:solidFill>
                <a:latin typeface="Times New Roman" panose="02020603050405020304" pitchFamily="18" charset="0"/>
                <a:cs typeface="Times New Roman" panose="02020603050405020304" pitchFamily="18" charset="0"/>
              </a:rPr>
              <a:t>Municipal and Property Division</a:t>
            </a:r>
          </a:p>
        </p:txBody>
      </p:sp>
    </p:spTree>
    <p:extLst>
      <p:ext uri="{BB962C8B-B14F-4D97-AF65-F5344CB8AC3E}">
        <p14:creationId xmlns:p14="http://schemas.microsoft.com/office/powerpoint/2010/main" val="423079686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838200"/>
          </a:xfrm>
        </p:spPr>
        <p:txBody>
          <a:bodyPr>
            <a:normAutofit/>
          </a:bodyPr>
          <a:lstStyle/>
          <a:p>
            <a:r>
              <a:rPr lang="en-US" sz="4000" dirty="0" smtClean="0">
                <a:solidFill>
                  <a:schemeClr val="tx2">
                    <a:lumMod val="75000"/>
                  </a:schemeClr>
                </a:solidFill>
                <a:latin typeface="Times New Roman" pitchFamily="18" charset="0"/>
                <a:cs typeface="Times New Roman" pitchFamily="18" charset="0"/>
              </a:rPr>
              <a:t>Assessment Practices </a:t>
            </a:r>
            <a:r>
              <a:rPr lang="en-US" sz="2400" dirty="0" smtClean="0">
                <a:solidFill>
                  <a:schemeClr val="tx2">
                    <a:lumMod val="75000"/>
                  </a:schemeClr>
                </a:solidFill>
                <a:latin typeface="Times New Roman" pitchFamily="18" charset="0"/>
                <a:cs typeface="Times New Roman" pitchFamily="18" charset="0"/>
              </a:rPr>
              <a:t>(Cont’d.)</a:t>
            </a:r>
            <a:endParaRPr lang="en-US" sz="2400" dirty="0">
              <a:solidFill>
                <a:schemeClr val="tx2">
                  <a:lumMod val="75000"/>
                </a:schemeClr>
              </a:solidFill>
              <a:latin typeface="Times New Roman" pitchFamily="18" charset="0"/>
              <a:cs typeface="Times New Roman" pitchFamily="18" charset="0"/>
            </a:endParaRPr>
          </a:p>
        </p:txBody>
      </p:sp>
      <p:sp>
        <p:nvSpPr>
          <p:cNvPr id="3" name="Content Placeholder 2"/>
          <p:cNvSpPr>
            <a:spLocks noGrp="1"/>
          </p:cNvSpPr>
          <p:nvPr>
            <p:ph idx="1"/>
          </p:nvPr>
        </p:nvSpPr>
        <p:spPr>
          <a:xfrm>
            <a:off x="762000" y="1447800"/>
            <a:ext cx="7696200" cy="4343400"/>
          </a:xfrm>
        </p:spPr>
        <p:txBody>
          <a:bodyPr>
            <a:normAutofit/>
          </a:bodyPr>
          <a:lstStyle/>
          <a:p>
            <a:pPr marL="1828800" indent="-1828800">
              <a:buNone/>
            </a:pPr>
            <a:r>
              <a:rPr lang="en-US" sz="2400" dirty="0" smtClean="0">
                <a:solidFill>
                  <a:schemeClr val="tx2">
                    <a:lumMod val="75000"/>
                  </a:schemeClr>
                </a:solidFill>
                <a:latin typeface="Times New Roman" pitchFamily="18" charset="0"/>
                <a:cs typeface="Times New Roman" pitchFamily="18" charset="0"/>
              </a:rPr>
              <a:t>RSA 21-J:11 – Appraisal of Property for Ad Valorem Tax Purposes</a:t>
            </a:r>
          </a:p>
          <a:p>
            <a:pPr>
              <a:buNone/>
            </a:pPr>
            <a:r>
              <a:rPr lang="en-US" sz="2400" u="sng" dirty="0" smtClean="0">
                <a:solidFill>
                  <a:schemeClr val="tx2">
                    <a:lumMod val="75000"/>
                  </a:schemeClr>
                </a:solidFill>
                <a:latin typeface="Times New Roman" pitchFamily="18" charset="0"/>
                <a:cs typeface="Times New Roman" pitchFamily="18" charset="0"/>
              </a:rPr>
              <a:t>Contracts:</a:t>
            </a:r>
          </a:p>
          <a:p>
            <a:pPr>
              <a:buNone/>
            </a:pPr>
            <a:endParaRPr lang="en-US" sz="1200" u="sng" dirty="0" smtClean="0">
              <a:solidFill>
                <a:schemeClr val="tx2">
                  <a:lumMod val="75000"/>
                </a:schemeClr>
              </a:solidFill>
              <a:latin typeface="Times New Roman" pitchFamily="18" charset="0"/>
              <a:cs typeface="Times New Roman" pitchFamily="18" charset="0"/>
            </a:endParaRPr>
          </a:p>
          <a:p>
            <a:pPr marL="0" indent="0">
              <a:buNone/>
            </a:pPr>
            <a:r>
              <a:rPr lang="en-US" sz="2400" dirty="0" smtClean="0">
                <a:solidFill>
                  <a:schemeClr val="tx2">
                    <a:lumMod val="75000"/>
                  </a:schemeClr>
                </a:solidFill>
                <a:latin typeface="Times New Roman" pitchFamily="18" charset="0"/>
                <a:cs typeface="Times New Roman" pitchFamily="18" charset="0"/>
              </a:rPr>
              <a:t>The DRA confirms that the appraisal service contracts or agreements for the review year have:</a:t>
            </a:r>
          </a:p>
          <a:p>
            <a:r>
              <a:rPr lang="en-US" sz="2400" dirty="0" smtClean="0">
                <a:solidFill>
                  <a:schemeClr val="tx2">
                    <a:lumMod val="75000"/>
                  </a:schemeClr>
                </a:solidFill>
                <a:latin typeface="Times New Roman" pitchFamily="18" charset="0"/>
                <a:cs typeface="Times New Roman" pitchFamily="18" charset="0"/>
              </a:rPr>
              <a:t>Been submitted to the DRA </a:t>
            </a:r>
            <a:r>
              <a:rPr lang="en-US" sz="2400" u="sng" dirty="0" smtClean="0">
                <a:solidFill>
                  <a:schemeClr val="tx2">
                    <a:lumMod val="75000"/>
                  </a:schemeClr>
                </a:solidFill>
                <a:latin typeface="Times New Roman" pitchFamily="18" charset="0"/>
                <a:cs typeface="Times New Roman" pitchFamily="18" charset="0"/>
              </a:rPr>
              <a:t>prior</a:t>
            </a:r>
            <a:r>
              <a:rPr lang="en-US" sz="2400" dirty="0" smtClean="0">
                <a:solidFill>
                  <a:schemeClr val="tx2">
                    <a:lumMod val="75000"/>
                  </a:schemeClr>
                </a:solidFill>
                <a:latin typeface="Times New Roman" pitchFamily="18" charset="0"/>
                <a:cs typeface="Times New Roman" pitchFamily="18" charset="0"/>
              </a:rPr>
              <a:t> to the work commencing</a:t>
            </a:r>
          </a:p>
          <a:p>
            <a:r>
              <a:rPr lang="en-US" sz="2400" dirty="0" smtClean="0">
                <a:solidFill>
                  <a:schemeClr val="tx2">
                    <a:lumMod val="75000"/>
                  </a:schemeClr>
                </a:solidFill>
                <a:latin typeface="Times New Roman" pitchFamily="18" charset="0"/>
                <a:cs typeface="Times New Roman" pitchFamily="18" charset="0"/>
              </a:rPr>
              <a:t>Include the names of all personnel to be employed under the contract</a:t>
            </a:r>
          </a:p>
          <a:p>
            <a:pPr>
              <a:buNone/>
            </a:pPr>
            <a:endParaRPr lang="en-US" sz="2400" dirty="0">
              <a:solidFill>
                <a:schemeClr val="tx2">
                  <a:lumMod val="75000"/>
                </a:schemeClr>
              </a:solidFill>
              <a:latin typeface="Times New Roman" pitchFamily="18" charset="0"/>
              <a:cs typeface="Times New Roman" pitchFamily="18" charset="0"/>
            </a:endParaRPr>
          </a:p>
        </p:txBody>
      </p:sp>
      <p:sp>
        <p:nvSpPr>
          <p:cNvPr id="5" name="TextBox 4"/>
          <p:cNvSpPr txBox="1"/>
          <p:nvPr/>
        </p:nvSpPr>
        <p:spPr>
          <a:xfrm>
            <a:off x="0" y="6519446"/>
            <a:ext cx="9144000" cy="338554"/>
          </a:xfrm>
          <a:prstGeom prst="rect">
            <a:avLst/>
          </a:prstGeom>
          <a:solidFill>
            <a:schemeClr val="accent1">
              <a:lumMod val="50000"/>
            </a:schemeClr>
          </a:solidFill>
        </p:spPr>
        <p:txBody>
          <a:bodyPr wrap="square" rtlCol="0">
            <a:spAutoFit/>
          </a:bodyPr>
          <a:lstStyle/>
          <a:p>
            <a:pPr algn="ctr"/>
            <a:r>
              <a:rPr lang="en-US" sz="1600" dirty="0" smtClean="0">
                <a:solidFill>
                  <a:schemeClr val="bg1"/>
                </a:solidFill>
                <a:latin typeface="Times New Roman" panose="02020603050405020304" pitchFamily="18" charset="0"/>
                <a:cs typeface="Times New Roman" panose="02020603050405020304" pitchFamily="18" charset="0"/>
              </a:rPr>
              <a:t>Page </a:t>
            </a:r>
            <a:fld id="{B00E4F1D-AFA5-4F93-984F-DA2F40622FEE}" type="slidenum">
              <a:rPr lang="en-US" sz="1600" smtClean="0">
                <a:solidFill>
                  <a:schemeClr val="bg1"/>
                </a:solidFill>
                <a:latin typeface="Times New Roman" panose="02020603050405020304" pitchFamily="18" charset="0"/>
                <a:cs typeface="Times New Roman" panose="02020603050405020304" pitchFamily="18" charset="0"/>
              </a:rPr>
              <a:pPr algn="ctr"/>
              <a:t>45</a:t>
            </a:fld>
            <a:endParaRPr lang="en-US" sz="1600" dirty="0">
              <a:solidFill>
                <a:schemeClr val="bg1"/>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0" y="0"/>
            <a:ext cx="9144000" cy="338554"/>
          </a:xfrm>
          <a:prstGeom prst="rect">
            <a:avLst/>
          </a:prstGeom>
          <a:solidFill>
            <a:schemeClr val="accent1">
              <a:lumMod val="75000"/>
            </a:schemeClr>
          </a:solidFill>
          <a:ln>
            <a:solidFill>
              <a:schemeClr val="accent1">
                <a:lumMod val="50000"/>
              </a:schemeClr>
            </a:solidFill>
          </a:ln>
        </p:spPr>
        <p:txBody>
          <a:bodyPr wrap="square" rtlCol="0">
            <a:spAutoFit/>
          </a:bodyPr>
          <a:lstStyle/>
          <a:p>
            <a:pPr algn="r"/>
            <a:r>
              <a:rPr lang="en-US" sz="1600" dirty="0" smtClean="0">
                <a:solidFill>
                  <a:schemeClr val="bg1"/>
                </a:solidFill>
                <a:latin typeface="Times New Roman" panose="02020603050405020304" pitchFamily="18" charset="0"/>
                <a:cs typeface="Times New Roman" panose="02020603050405020304" pitchFamily="18" charset="0"/>
              </a:rPr>
              <a:t>Sam Greene, Assistant Director, </a:t>
            </a:r>
            <a:r>
              <a:rPr lang="en-US" sz="1600" dirty="0">
                <a:solidFill>
                  <a:schemeClr val="bg1"/>
                </a:solidFill>
                <a:latin typeface="Times New Roman" panose="02020603050405020304" pitchFamily="18" charset="0"/>
                <a:cs typeface="Times New Roman" panose="02020603050405020304" pitchFamily="18" charset="0"/>
              </a:rPr>
              <a:t>Municipal and Property Division</a:t>
            </a:r>
          </a:p>
        </p:txBody>
      </p:sp>
    </p:spTree>
    <p:extLst>
      <p:ext uri="{BB962C8B-B14F-4D97-AF65-F5344CB8AC3E}">
        <p14:creationId xmlns:p14="http://schemas.microsoft.com/office/powerpoint/2010/main" val="165345017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14400"/>
          </a:xfrm>
        </p:spPr>
        <p:txBody>
          <a:bodyPr>
            <a:normAutofit/>
          </a:bodyPr>
          <a:lstStyle/>
          <a:p>
            <a:r>
              <a:rPr lang="en-US" sz="4000" dirty="0" smtClean="0">
                <a:solidFill>
                  <a:schemeClr val="tx2">
                    <a:lumMod val="75000"/>
                  </a:schemeClr>
                </a:solidFill>
                <a:latin typeface="Times New Roman" pitchFamily="18" charset="0"/>
                <a:cs typeface="Times New Roman" pitchFamily="18" charset="0"/>
              </a:rPr>
              <a:t>Exemptions and Credits</a:t>
            </a:r>
            <a:endParaRPr lang="en-US" sz="4000" dirty="0">
              <a:solidFill>
                <a:schemeClr val="tx2">
                  <a:lumMod val="75000"/>
                </a:schemeClr>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1524000"/>
            <a:ext cx="8229600" cy="4572000"/>
          </a:xfrm>
        </p:spPr>
        <p:txBody>
          <a:bodyPr>
            <a:normAutofit/>
          </a:bodyPr>
          <a:lstStyle/>
          <a:p>
            <a:pPr algn="ctr">
              <a:lnSpc>
                <a:spcPct val="80000"/>
              </a:lnSpc>
              <a:buNone/>
            </a:pPr>
            <a:r>
              <a:rPr lang="en-US" sz="2400" u="sng" dirty="0" smtClean="0">
                <a:solidFill>
                  <a:schemeClr val="tx2">
                    <a:lumMod val="75000"/>
                  </a:schemeClr>
                </a:solidFill>
                <a:latin typeface="Times New Roman" pitchFamily="18" charset="0"/>
                <a:cs typeface="Times New Roman" pitchFamily="18" charset="0"/>
              </a:rPr>
              <a:t>RSA 72:33, VI - Periodic Review</a:t>
            </a:r>
            <a:endParaRPr lang="en-US" sz="2400" dirty="0" smtClean="0">
              <a:solidFill>
                <a:schemeClr val="tx2">
                  <a:lumMod val="75000"/>
                </a:schemeClr>
              </a:solidFill>
              <a:latin typeface="Times New Roman" pitchFamily="18" charset="0"/>
              <a:cs typeface="Times New Roman" pitchFamily="18" charset="0"/>
            </a:endParaRPr>
          </a:p>
          <a:p>
            <a:pPr algn="ctr">
              <a:lnSpc>
                <a:spcPct val="80000"/>
              </a:lnSpc>
              <a:buNone/>
            </a:pPr>
            <a:endParaRPr lang="en-US" sz="2400" dirty="0" smtClean="0">
              <a:solidFill>
                <a:schemeClr val="tx2">
                  <a:lumMod val="75000"/>
                </a:schemeClr>
              </a:solidFill>
              <a:latin typeface="Times New Roman" pitchFamily="18" charset="0"/>
              <a:cs typeface="Times New Roman" pitchFamily="18" charset="0"/>
            </a:endParaRPr>
          </a:p>
          <a:p>
            <a:pPr>
              <a:lnSpc>
                <a:spcPct val="80000"/>
              </a:lnSpc>
            </a:pPr>
            <a:r>
              <a:rPr lang="en-US" sz="2400" dirty="0" smtClean="0">
                <a:solidFill>
                  <a:schemeClr val="tx2">
                    <a:lumMod val="75000"/>
                  </a:schemeClr>
                </a:solidFill>
                <a:latin typeface="Times New Roman" pitchFamily="18" charset="0"/>
                <a:cs typeface="Times New Roman" pitchFamily="18" charset="0"/>
              </a:rPr>
              <a:t>A periodic review should be done at least once every assessment review cycle of all exemptions and credits with at least 95% accuracy</a:t>
            </a:r>
          </a:p>
          <a:p>
            <a:pPr marL="0" indent="0">
              <a:lnSpc>
                <a:spcPct val="80000"/>
              </a:lnSpc>
              <a:buNone/>
            </a:pPr>
            <a:endParaRPr lang="en-US" sz="1200" dirty="0" smtClean="0">
              <a:solidFill>
                <a:schemeClr val="tx2">
                  <a:lumMod val="75000"/>
                </a:schemeClr>
              </a:solidFill>
              <a:latin typeface="Times New Roman" pitchFamily="18" charset="0"/>
              <a:cs typeface="Times New Roman" pitchFamily="18" charset="0"/>
            </a:endParaRPr>
          </a:p>
          <a:p>
            <a:pPr>
              <a:lnSpc>
                <a:spcPct val="80000"/>
              </a:lnSpc>
            </a:pPr>
            <a:r>
              <a:rPr lang="en-US" sz="2400" dirty="0" smtClean="0">
                <a:solidFill>
                  <a:schemeClr val="tx2">
                    <a:lumMod val="75000"/>
                  </a:schemeClr>
                </a:solidFill>
                <a:latin typeface="Times New Roman" pitchFamily="18" charset="0"/>
                <a:cs typeface="Times New Roman" pitchFamily="18" charset="0"/>
              </a:rPr>
              <a:t>The municipality should have the approved forms on file for the exemption or credit – (PA-29, BTLA A-9 , BTLA A-12)</a:t>
            </a:r>
          </a:p>
          <a:p>
            <a:pPr marL="0" indent="0">
              <a:lnSpc>
                <a:spcPct val="80000"/>
              </a:lnSpc>
              <a:buNone/>
            </a:pPr>
            <a:endParaRPr lang="en-US" sz="1200" dirty="0" smtClean="0">
              <a:solidFill>
                <a:schemeClr val="tx2">
                  <a:lumMod val="75000"/>
                </a:schemeClr>
              </a:solidFill>
              <a:latin typeface="Times New Roman" pitchFamily="18" charset="0"/>
              <a:cs typeface="Times New Roman" pitchFamily="18" charset="0"/>
            </a:endParaRPr>
          </a:p>
          <a:p>
            <a:pPr>
              <a:lnSpc>
                <a:spcPct val="80000"/>
              </a:lnSpc>
            </a:pPr>
            <a:r>
              <a:rPr lang="en-US" sz="2400" dirty="0" smtClean="0">
                <a:solidFill>
                  <a:schemeClr val="tx2">
                    <a:lumMod val="75000"/>
                  </a:schemeClr>
                </a:solidFill>
                <a:latin typeface="Times New Roman" pitchFamily="18" charset="0"/>
                <a:cs typeface="Times New Roman" pitchFamily="18" charset="0"/>
              </a:rPr>
              <a:t>The DRA will sample the exemptions and credits and check the assessment files for the areas indicated on the worksheets</a:t>
            </a:r>
          </a:p>
          <a:p>
            <a:pPr marL="0" indent="0">
              <a:buNone/>
            </a:pPr>
            <a:endParaRPr lang="en-US" sz="2400" dirty="0">
              <a:solidFill>
                <a:schemeClr val="tx2">
                  <a:lumMod val="75000"/>
                </a:schemeClr>
              </a:solidFill>
              <a:latin typeface="Times New Roman" pitchFamily="18" charset="0"/>
              <a:cs typeface="Times New Roman" pitchFamily="18" charset="0"/>
            </a:endParaRPr>
          </a:p>
        </p:txBody>
      </p:sp>
      <p:sp>
        <p:nvSpPr>
          <p:cNvPr id="5" name="TextBox 4"/>
          <p:cNvSpPr txBox="1"/>
          <p:nvPr/>
        </p:nvSpPr>
        <p:spPr>
          <a:xfrm>
            <a:off x="0" y="6519446"/>
            <a:ext cx="9144000" cy="338554"/>
          </a:xfrm>
          <a:prstGeom prst="rect">
            <a:avLst/>
          </a:prstGeom>
          <a:solidFill>
            <a:schemeClr val="accent1">
              <a:lumMod val="50000"/>
            </a:schemeClr>
          </a:solidFill>
        </p:spPr>
        <p:txBody>
          <a:bodyPr wrap="square" rtlCol="0">
            <a:spAutoFit/>
          </a:bodyPr>
          <a:lstStyle/>
          <a:p>
            <a:pPr algn="ctr"/>
            <a:r>
              <a:rPr lang="en-US" sz="1600" dirty="0" smtClean="0">
                <a:solidFill>
                  <a:schemeClr val="bg1"/>
                </a:solidFill>
                <a:latin typeface="Times New Roman" panose="02020603050405020304" pitchFamily="18" charset="0"/>
                <a:cs typeface="Times New Roman" panose="02020603050405020304" pitchFamily="18" charset="0"/>
              </a:rPr>
              <a:t>Page </a:t>
            </a:r>
            <a:fld id="{B00E4F1D-AFA5-4F93-984F-DA2F40622FEE}" type="slidenum">
              <a:rPr lang="en-US" sz="1600" smtClean="0">
                <a:solidFill>
                  <a:schemeClr val="bg1"/>
                </a:solidFill>
                <a:latin typeface="Times New Roman" panose="02020603050405020304" pitchFamily="18" charset="0"/>
                <a:cs typeface="Times New Roman" panose="02020603050405020304" pitchFamily="18" charset="0"/>
              </a:rPr>
              <a:pPr algn="ctr"/>
              <a:t>46</a:t>
            </a:fld>
            <a:endParaRPr lang="en-US" sz="1600" dirty="0">
              <a:solidFill>
                <a:schemeClr val="bg1"/>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0" y="0"/>
            <a:ext cx="9144000" cy="338554"/>
          </a:xfrm>
          <a:prstGeom prst="rect">
            <a:avLst/>
          </a:prstGeom>
          <a:solidFill>
            <a:schemeClr val="accent1">
              <a:lumMod val="75000"/>
            </a:schemeClr>
          </a:solidFill>
          <a:ln>
            <a:solidFill>
              <a:schemeClr val="accent1">
                <a:lumMod val="50000"/>
              </a:schemeClr>
            </a:solidFill>
          </a:ln>
        </p:spPr>
        <p:txBody>
          <a:bodyPr wrap="square" rtlCol="0">
            <a:spAutoFit/>
          </a:bodyPr>
          <a:lstStyle/>
          <a:p>
            <a:pPr algn="r"/>
            <a:r>
              <a:rPr lang="en-US" sz="1600" dirty="0" smtClean="0">
                <a:solidFill>
                  <a:schemeClr val="bg1"/>
                </a:solidFill>
                <a:latin typeface="Times New Roman" panose="02020603050405020304" pitchFamily="18" charset="0"/>
                <a:cs typeface="Times New Roman" panose="02020603050405020304" pitchFamily="18" charset="0"/>
              </a:rPr>
              <a:t>Sam Greene, Assistant Director, </a:t>
            </a:r>
            <a:r>
              <a:rPr lang="en-US" sz="1600" dirty="0">
                <a:solidFill>
                  <a:schemeClr val="bg1"/>
                </a:solidFill>
                <a:latin typeface="Times New Roman" panose="02020603050405020304" pitchFamily="18" charset="0"/>
                <a:cs typeface="Times New Roman" panose="02020603050405020304" pitchFamily="18" charset="0"/>
              </a:rPr>
              <a:t>Municipal and Property Division</a:t>
            </a:r>
          </a:p>
        </p:txBody>
      </p:sp>
    </p:spTree>
    <p:extLst>
      <p:ext uri="{BB962C8B-B14F-4D97-AF65-F5344CB8AC3E}">
        <p14:creationId xmlns:p14="http://schemas.microsoft.com/office/powerpoint/2010/main" val="68731677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838200"/>
          </a:xfrm>
        </p:spPr>
        <p:txBody>
          <a:bodyPr>
            <a:normAutofit/>
          </a:bodyPr>
          <a:lstStyle/>
          <a:p>
            <a:pPr lvl="1" algn="ctr">
              <a:lnSpc>
                <a:spcPct val="90000"/>
              </a:lnSpc>
              <a:spcBef>
                <a:spcPct val="20000"/>
              </a:spcBef>
            </a:pPr>
            <a:r>
              <a:rPr lang="en-US" sz="4000" dirty="0" smtClean="0">
                <a:solidFill>
                  <a:schemeClr val="tx2">
                    <a:lumMod val="75000"/>
                  </a:schemeClr>
                </a:solidFill>
                <a:latin typeface="Times New Roman" pitchFamily="18" charset="0"/>
                <a:cs typeface="Times New Roman" pitchFamily="18" charset="0"/>
              </a:rPr>
              <a:t>Tax Exemption vs. Tax Credit</a:t>
            </a:r>
            <a:endParaRPr lang="en-US" sz="4000" dirty="0">
              <a:solidFill>
                <a:schemeClr val="tx2">
                  <a:lumMod val="75000"/>
                </a:schemeClr>
              </a:solidFill>
              <a:latin typeface="Times New Roman" pitchFamily="18" charset="0"/>
              <a:cs typeface="Times New Roman" pitchFamily="18" charset="0"/>
            </a:endParaRPr>
          </a:p>
        </p:txBody>
      </p:sp>
      <p:sp>
        <p:nvSpPr>
          <p:cNvPr id="5" name="TextBox 4"/>
          <p:cNvSpPr txBox="1"/>
          <p:nvPr/>
        </p:nvSpPr>
        <p:spPr>
          <a:xfrm>
            <a:off x="0" y="6519446"/>
            <a:ext cx="9144000" cy="338554"/>
          </a:xfrm>
          <a:prstGeom prst="rect">
            <a:avLst/>
          </a:prstGeom>
          <a:solidFill>
            <a:schemeClr val="accent1">
              <a:lumMod val="50000"/>
            </a:schemeClr>
          </a:solidFill>
        </p:spPr>
        <p:txBody>
          <a:bodyPr wrap="square" rtlCol="0">
            <a:spAutoFit/>
          </a:bodyPr>
          <a:lstStyle/>
          <a:p>
            <a:pPr algn="ctr"/>
            <a:r>
              <a:rPr lang="en-US" sz="1600" dirty="0" smtClean="0">
                <a:solidFill>
                  <a:schemeClr val="bg1"/>
                </a:solidFill>
                <a:latin typeface="Times New Roman" panose="02020603050405020304" pitchFamily="18" charset="0"/>
                <a:cs typeface="Times New Roman" panose="02020603050405020304" pitchFamily="18" charset="0"/>
              </a:rPr>
              <a:t>Page </a:t>
            </a:r>
            <a:fld id="{B00E4F1D-AFA5-4F93-984F-DA2F40622FEE}" type="slidenum">
              <a:rPr lang="en-US" sz="1600" smtClean="0">
                <a:solidFill>
                  <a:schemeClr val="bg1"/>
                </a:solidFill>
                <a:latin typeface="Times New Roman" panose="02020603050405020304" pitchFamily="18" charset="0"/>
                <a:cs typeface="Times New Roman" panose="02020603050405020304" pitchFamily="18" charset="0"/>
              </a:rPr>
              <a:pPr algn="ctr"/>
              <a:t>47</a:t>
            </a:fld>
            <a:endParaRPr lang="en-US" sz="1600" dirty="0">
              <a:solidFill>
                <a:schemeClr val="bg1"/>
              </a:solidFill>
              <a:latin typeface="Times New Roman" panose="02020603050405020304" pitchFamily="18" charset="0"/>
              <a:cs typeface="Times New Roman" panose="02020603050405020304" pitchFamily="18" charset="0"/>
            </a:endParaRPr>
          </a:p>
        </p:txBody>
      </p:sp>
      <p:sp>
        <p:nvSpPr>
          <p:cNvPr id="6" name="Rectangle 2"/>
          <p:cNvSpPr>
            <a:spLocks noChangeArrowheads="1"/>
          </p:cNvSpPr>
          <p:nvPr/>
        </p:nvSpPr>
        <p:spPr bwMode="auto">
          <a:xfrm>
            <a:off x="533400" y="1524000"/>
            <a:ext cx="8153400" cy="3490186"/>
          </a:xfrm>
          <a:prstGeom prst="rect">
            <a:avLst/>
          </a:prstGeom>
          <a:noFill/>
          <a:ln w="9525">
            <a:noFill/>
            <a:miter lim="800000"/>
            <a:headEnd/>
            <a:tailEnd/>
          </a:ln>
        </p:spPr>
        <p:txBody>
          <a:bodyPr>
            <a:spAutoFit/>
          </a:bodyPr>
          <a:lstStyle/>
          <a:p>
            <a:pPr marL="609600" indent="-609600">
              <a:lnSpc>
                <a:spcPct val="90000"/>
              </a:lnSpc>
              <a:spcBef>
                <a:spcPct val="50000"/>
              </a:spcBef>
              <a:buClr>
                <a:srgbClr val="FFFF00"/>
              </a:buClr>
              <a:buFont typeface="Wingdings" pitchFamily="2" charset="2"/>
              <a:buNone/>
            </a:pPr>
            <a:r>
              <a:rPr lang="en-US" sz="2400" dirty="0">
                <a:solidFill>
                  <a:schemeClr val="tx2">
                    <a:lumMod val="75000"/>
                  </a:schemeClr>
                </a:solidFill>
                <a:latin typeface="Times New Roman" pitchFamily="18" charset="0"/>
                <a:cs typeface="Times New Roman" pitchFamily="18" charset="0"/>
              </a:rPr>
              <a:t>What is the difference between an exemption and a credit?</a:t>
            </a:r>
          </a:p>
          <a:p>
            <a:pPr marL="609600" indent="-609600">
              <a:lnSpc>
                <a:spcPct val="90000"/>
              </a:lnSpc>
              <a:spcBef>
                <a:spcPct val="50000"/>
              </a:spcBef>
              <a:buClr>
                <a:srgbClr val="FFFF00"/>
              </a:buClr>
              <a:buFont typeface="Wingdings" pitchFamily="2" charset="2"/>
              <a:buNone/>
            </a:pPr>
            <a:r>
              <a:rPr lang="en-US" sz="2400" dirty="0">
                <a:solidFill>
                  <a:schemeClr val="tx2">
                    <a:lumMod val="75000"/>
                  </a:schemeClr>
                </a:solidFill>
                <a:latin typeface="Times New Roman" pitchFamily="18" charset="0"/>
                <a:cs typeface="Times New Roman" pitchFamily="18" charset="0"/>
              </a:rPr>
              <a:t>RSA </a:t>
            </a:r>
            <a:r>
              <a:rPr lang="en-US" sz="2400" dirty="0" smtClean="0">
                <a:solidFill>
                  <a:schemeClr val="tx2">
                    <a:lumMod val="75000"/>
                  </a:schemeClr>
                </a:solidFill>
                <a:latin typeface="Times New Roman" pitchFamily="18" charset="0"/>
                <a:cs typeface="Times New Roman" pitchFamily="18" charset="0"/>
              </a:rPr>
              <a:t>72:29</a:t>
            </a:r>
            <a:r>
              <a:rPr lang="en-US" sz="2400" dirty="0">
                <a:solidFill>
                  <a:schemeClr val="tx2">
                    <a:lumMod val="75000"/>
                  </a:schemeClr>
                </a:solidFill>
                <a:latin typeface="Times New Roman" pitchFamily="18" charset="0"/>
                <a:cs typeface="Times New Roman" pitchFamily="18" charset="0"/>
              </a:rPr>
              <a:t>, III </a:t>
            </a:r>
            <a:r>
              <a:rPr lang="en-US" sz="2400" dirty="0" smtClean="0">
                <a:solidFill>
                  <a:schemeClr val="tx2">
                    <a:lumMod val="75000"/>
                  </a:schemeClr>
                </a:solidFill>
                <a:latin typeface="Times New Roman" pitchFamily="18" charset="0"/>
                <a:cs typeface="Times New Roman" pitchFamily="18" charset="0"/>
              </a:rPr>
              <a:t>and </a:t>
            </a:r>
            <a:r>
              <a:rPr lang="en-US" sz="2400" dirty="0">
                <a:solidFill>
                  <a:schemeClr val="tx2">
                    <a:lumMod val="75000"/>
                  </a:schemeClr>
                </a:solidFill>
                <a:latin typeface="Times New Roman" pitchFamily="18" charset="0"/>
                <a:cs typeface="Times New Roman" pitchFamily="18" charset="0"/>
              </a:rPr>
              <a:t>IV provide the answers:</a:t>
            </a:r>
          </a:p>
          <a:p>
            <a:pPr marL="609600" indent="-609600">
              <a:lnSpc>
                <a:spcPct val="90000"/>
              </a:lnSpc>
              <a:spcBef>
                <a:spcPct val="50000"/>
              </a:spcBef>
              <a:buFont typeface="Wingdings" pitchFamily="2" charset="2"/>
              <a:buAutoNum type="romanUcPeriod" startAt="3"/>
            </a:pPr>
            <a:r>
              <a:rPr lang="en-US" sz="2400" dirty="0">
                <a:solidFill>
                  <a:schemeClr val="tx2">
                    <a:lumMod val="75000"/>
                  </a:schemeClr>
                </a:solidFill>
                <a:latin typeface="Times New Roman" pitchFamily="18" charset="0"/>
                <a:cs typeface="Times New Roman" pitchFamily="18" charset="0"/>
              </a:rPr>
              <a:t>“Exemption” as used in RSA 72 shall mean the amount of money to be deducted from the assessed valuation, for property tax purposes, of real property.</a:t>
            </a:r>
          </a:p>
          <a:p>
            <a:pPr marL="609600" indent="-609600">
              <a:lnSpc>
                <a:spcPct val="90000"/>
              </a:lnSpc>
              <a:spcBef>
                <a:spcPct val="50000"/>
              </a:spcBef>
              <a:buFont typeface="Wingdings" pitchFamily="2" charset="2"/>
              <a:buAutoNum type="romanUcPeriod" startAt="3"/>
            </a:pPr>
            <a:r>
              <a:rPr lang="en-US" sz="2400" dirty="0">
                <a:solidFill>
                  <a:schemeClr val="tx2">
                    <a:lumMod val="75000"/>
                  </a:schemeClr>
                </a:solidFill>
                <a:latin typeface="Times New Roman" pitchFamily="18" charset="0"/>
                <a:cs typeface="Times New Roman" pitchFamily="18" charset="0"/>
              </a:rPr>
              <a:t>The term “tax credit” as used in RSA 72 shall mean the amount of money to be deducted from the person’s tax bill.</a:t>
            </a:r>
          </a:p>
          <a:p>
            <a:pPr marL="609600" indent="-609600">
              <a:lnSpc>
                <a:spcPct val="90000"/>
              </a:lnSpc>
              <a:spcBef>
                <a:spcPct val="50000"/>
              </a:spcBef>
              <a:buFont typeface="Wingdings" pitchFamily="2" charset="2"/>
              <a:buNone/>
            </a:pPr>
            <a:endParaRPr lang="en-US" sz="2400" dirty="0">
              <a:solidFill>
                <a:schemeClr val="tx2">
                  <a:lumMod val="75000"/>
                </a:schemeClr>
              </a:solidFill>
              <a:latin typeface="Times New Roman" pitchFamily="18" charset="0"/>
              <a:cs typeface="Times New Roman" pitchFamily="18" charset="0"/>
            </a:endParaRPr>
          </a:p>
        </p:txBody>
      </p:sp>
      <p:sp>
        <p:nvSpPr>
          <p:cNvPr id="7" name="TextBox 6"/>
          <p:cNvSpPr txBox="1"/>
          <p:nvPr/>
        </p:nvSpPr>
        <p:spPr>
          <a:xfrm>
            <a:off x="0" y="0"/>
            <a:ext cx="9144000" cy="338554"/>
          </a:xfrm>
          <a:prstGeom prst="rect">
            <a:avLst/>
          </a:prstGeom>
          <a:solidFill>
            <a:schemeClr val="accent1">
              <a:lumMod val="75000"/>
            </a:schemeClr>
          </a:solidFill>
          <a:ln>
            <a:solidFill>
              <a:schemeClr val="accent1">
                <a:lumMod val="50000"/>
              </a:schemeClr>
            </a:solidFill>
          </a:ln>
        </p:spPr>
        <p:txBody>
          <a:bodyPr wrap="square" rtlCol="0">
            <a:spAutoFit/>
          </a:bodyPr>
          <a:lstStyle/>
          <a:p>
            <a:pPr algn="r"/>
            <a:r>
              <a:rPr lang="en-US" sz="1600" dirty="0" smtClean="0">
                <a:solidFill>
                  <a:schemeClr val="bg1"/>
                </a:solidFill>
                <a:latin typeface="Times New Roman" panose="02020603050405020304" pitchFamily="18" charset="0"/>
                <a:cs typeface="Times New Roman" panose="02020603050405020304" pitchFamily="18" charset="0"/>
              </a:rPr>
              <a:t>Sam Greene, Assistant Director, </a:t>
            </a:r>
            <a:r>
              <a:rPr lang="en-US" sz="1600" dirty="0">
                <a:solidFill>
                  <a:schemeClr val="bg1"/>
                </a:solidFill>
                <a:latin typeface="Times New Roman" panose="02020603050405020304" pitchFamily="18" charset="0"/>
                <a:cs typeface="Times New Roman" panose="02020603050405020304" pitchFamily="18" charset="0"/>
              </a:rPr>
              <a:t>Municipal and Property Division</a:t>
            </a:r>
          </a:p>
        </p:txBody>
      </p:sp>
    </p:spTree>
    <p:extLst>
      <p:ext uri="{BB962C8B-B14F-4D97-AF65-F5344CB8AC3E}">
        <p14:creationId xmlns:p14="http://schemas.microsoft.com/office/powerpoint/2010/main" val="208028012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pPr lvl="1" algn="ctr">
              <a:lnSpc>
                <a:spcPct val="90000"/>
              </a:lnSpc>
              <a:spcBef>
                <a:spcPct val="20000"/>
              </a:spcBef>
            </a:pPr>
            <a:r>
              <a:rPr lang="en-US" sz="4000" dirty="0" smtClean="0">
                <a:solidFill>
                  <a:schemeClr val="tx2">
                    <a:lumMod val="75000"/>
                  </a:schemeClr>
                </a:solidFill>
                <a:latin typeface="Times New Roman" pitchFamily="18" charset="0"/>
                <a:cs typeface="Times New Roman" pitchFamily="18" charset="0"/>
              </a:rPr>
              <a:t>Exemptions and Credits</a:t>
            </a:r>
            <a:endParaRPr lang="en-US" sz="4000" dirty="0">
              <a:solidFill>
                <a:schemeClr val="tx2">
                  <a:lumMod val="75000"/>
                </a:schemeClr>
              </a:solidFill>
              <a:latin typeface="Times New Roman" pitchFamily="18" charset="0"/>
              <a:cs typeface="Times New Roman" pitchFamily="18" charset="0"/>
            </a:endParaRPr>
          </a:p>
        </p:txBody>
      </p:sp>
      <p:sp>
        <p:nvSpPr>
          <p:cNvPr id="5" name="TextBox 4"/>
          <p:cNvSpPr txBox="1"/>
          <p:nvPr/>
        </p:nvSpPr>
        <p:spPr>
          <a:xfrm>
            <a:off x="0" y="6519446"/>
            <a:ext cx="9144000" cy="338554"/>
          </a:xfrm>
          <a:prstGeom prst="rect">
            <a:avLst/>
          </a:prstGeom>
          <a:solidFill>
            <a:schemeClr val="accent1">
              <a:lumMod val="50000"/>
            </a:schemeClr>
          </a:solidFill>
        </p:spPr>
        <p:txBody>
          <a:bodyPr wrap="square" rtlCol="0">
            <a:spAutoFit/>
          </a:bodyPr>
          <a:lstStyle/>
          <a:p>
            <a:pPr algn="ctr"/>
            <a:r>
              <a:rPr lang="en-US" sz="1600" dirty="0" smtClean="0">
                <a:solidFill>
                  <a:schemeClr val="bg1"/>
                </a:solidFill>
                <a:latin typeface="Times New Roman" panose="02020603050405020304" pitchFamily="18" charset="0"/>
                <a:cs typeface="Times New Roman" panose="02020603050405020304" pitchFamily="18" charset="0"/>
              </a:rPr>
              <a:t>Page </a:t>
            </a:r>
            <a:fld id="{B00E4F1D-AFA5-4F93-984F-DA2F40622FEE}" type="slidenum">
              <a:rPr lang="en-US" sz="1600" smtClean="0">
                <a:solidFill>
                  <a:schemeClr val="bg1"/>
                </a:solidFill>
                <a:latin typeface="Times New Roman" panose="02020603050405020304" pitchFamily="18" charset="0"/>
                <a:cs typeface="Times New Roman" panose="02020603050405020304" pitchFamily="18" charset="0"/>
              </a:rPr>
              <a:pPr algn="ctr"/>
              <a:t>48</a:t>
            </a:fld>
            <a:endParaRPr lang="en-US" sz="1600" dirty="0">
              <a:solidFill>
                <a:schemeClr val="bg1"/>
              </a:solidFill>
              <a:latin typeface="Times New Roman" panose="02020603050405020304" pitchFamily="18" charset="0"/>
              <a:cs typeface="Times New Roman" panose="02020603050405020304" pitchFamily="18" charset="0"/>
            </a:endParaRPr>
          </a:p>
        </p:txBody>
      </p:sp>
      <p:sp>
        <p:nvSpPr>
          <p:cNvPr id="6" name="Rectangle 2"/>
          <p:cNvSpPr>
            <a:spLocks noChangeArrowheads="1"/>
          </p:cNvSpPr>
          <p:nvPr/>
        </p:nvSpPr>
        <p:spPr bwMode="auto">
          <a:xfrm>
            <a:off x="566351" y="1017372"/>
            <a:ext cx="8153400" cy="5890843"/>
          </a:xfrm>
          <a:prstGeom prst="rect">
            <a:avLst/>
          </a:prstGeom>
          <a:noFill/>
          <a:ln w="9525">
            <a:noFill/>
            <a:miter lim="800000"/>
            <a:headEnd/>
            <a:tailEnd/>
          </a:ln>
        </p:spPr>
        <p:txBody>
          <a:bodyPr>
            <a:spAutoFit/>
          </a:bodyPr>
          <a:lstStyle/>
          <a:p>
            <a:pPr marL="609600" indent="-609600">
              <a:lnSpc>
                <a:spcPct val="90000"/>
              </a:lnSpc>
              <a:spcBef>
                <a:spcPct val="50000"/>
              </a:spcBef>
              <a:buClr>
                <a:srgbClr val="FFFF00"/>
              </a:buClr>
              <a:buFont typeface="Wingdings" pitchFamily="2" charset="2"/>
              <a:buNone/>
            </a:pPr>
            <a:r>
              <a:rPr lang="en-US" sz="2400" u="sng" dirty="0" smtClean="0">
                <a:solidFill>
                  <a:schemeClr val="tx2">
                    <a:lumMod val="75000"/>
                  </a:schemeClr>
                </a:solidFill>
                <a:latin typeface="Times New Roman" pitchFamily="18" charset="0"/>
                <a:cs typeface="Times New Roman" pitchFamily="18" charset="0"/>
              </a:rPr>
              <a:t>PERSONAL </a:t>
            </a:r>
            <a:r>
              <a:rPr lang="en-US" sz="2400" dirty="0" smtClean="0">
                <a:solidFill>
                  <a:schemeClr val="tx2">
                    <a:lumMod val="75000"/>
                  </a:schemeClr>
                </a:solidFill>
                <a:latin typeface="Times New Roman" pitchFamily="18" charset="0"/>
                <a:cs typeface="Times New Roman" pitchFamily="18" charset="0"/>
              </a:rPr>
              <a:t>- based </a:t>
            </a:r>
            <a:r>
              <a:rPr lang="en-US" sz="2400" dirty="0">
                <a:solidFill>
                  <a:schemeClr val="tx2">
                    <a:lumMod val="75000"/>
                  </a:schemeClr>
                </a:solidFill>
                <a:latin typeface="Times New Roman" pitchFamily="18" charset="0"/>
                <a:cs typeface="Times New Roman" pitchFamily="18" charset="0"/>
              </a:rPr>
              <a:t>upon </a:t>
            </a:r>
            <a:r>
              <a:rPr lang="en-US" sz="2400" dirty="0" smtClean="0">
                <a:solidFill>
                  <a:schemeClr val="tx2">
                    <a:lumMod val="75000"/>
                  </a:schemeClr>
                </a:solidFill>
                <a:latin typeface="Times New Roman" pitchFamily="18" charset="0"/>
                <a:cs typeface="Times New Roman" pitchFamily="18" charset="0"/>
              </a:rPr>
              <a:t>applicant’s </a:t>
            </a:r>
            <a:r>
              <a:rPr lang="en-US" sz="2400" dirty="0">
                <a:solidFill>
                  <a:schemeClr val="tx2">
                    <a:lumMod val="75000"/>
                  </a:schemeClr>
                </a:solidFill>
                <a:latin typeface="Times New Roman" pitchFamily="18" charset="0"/>
                <a:cs typeface="Times New Roman" pitchFamily="18" charset="0"/>
              </a:rPr>
              <a:t>qualifications:</a:t>
            </a:r>
          </a:p>
          <a:p>
            <a:pPr marL="692150" indent="-342900">
              <a:buFont typeface="Arial" panose="020B0604020202020204" pitchFamily="34" charset="0"/>
              <a:buChar char="•"/>
            </a:pPr>
            <a:r>
              <a:rPr lang="en-US" sz="2200" dirty="0" smtClean="0">
                <a:solidFill>
                  <a:schemeClr val="tx2">
                    <a:lumMod val="75000"/>
                  </a:schemeClr>
                </a:solidFill>
                <a:latin typeface="Times New Roman" pitchFamily="18" charset="0"/>
                <a:cs typeface="Times New Roman" pitchFamily="18" charset="0"/>
              </a:rPr>
              <a:t>Veterans</a:t>
            </a:r>
          </a:p>
          <a:p>
            <a:pPr marL="692150" indent="-342900">
              <a:buFont typeface="Arial" panose="020B0604020202020204" pitchFamily="34" charset="0"/>
              <a:buChar char="•"/>
            </a:pPr>
            <a:r>
              <a:rPr lang="en-US" sz="2200" dirty="0" smtClean="0">
                <a:solidFill>
                  <a:schemeClr val="tx2">
                    <a:lumMod val="75000"/>
                  </a:schemeClr>
                </a:solidFill>
                <a:latin typeface="Times New Roman" pitchFamily="18" charset="0"/>
                <a:cs typeface="Times New Roman" pitchFamily="18" charset="0"/>
              </a:rPr>
              <a:t>Elderly</a:t>
            </a:r>
          </a:p>
          <a:p>
            <a:pPr marL="692150" indent="-342900">
              <a:buFont typeface="Arial" panose="020B0604020202020204" pitchFamily="34" charset="0"/>
              <a:buChar char="•"/>
            </a:pPr>
            <a:r>
              <a:rPr lang="en-US" sz="2200" dirty="0" smtClean="0">
                <a:solidFill>
                  <a:schemeClr val="tx2">
                    <a:lumMod val="75000"/>
                  </a:schemeClr>
                </a:solidFill>
                <a:latin typeface="Times New Roman" pitchFamily="18" charset="0"/>
                <a:cs typeface="Times New Roman" pitchFamily="18" charset="0"/>
              </a:rPr>
              <a:t>Blind</a:t>
            </a:r>
          </a:p>
          <a:p>
            <a:pPr marL="692150" indent="-342900">
              <a:buFont typeface="Arial" panose="020B0604020202020204" pitchFamily="34" charset="0"/>
              <a:buChar char="•"/>
            </a:pPr>
            <a:r>
              <a:rPr lang="en-US" sz="2200" dirty="0" smtClean="0">
                <a:solidFill>
                  <a:schemeClr val="tx2">
                    <a:lumMod val="75000"/>
                  </a:schemeClr>
                </a:solidFill>
                <a:latin typeface="Times New Roman" pitchFamily="18" charset="0"/>
                <a:cs typeface="Times New Roman" pitchFamily="18" charset="0"/>
              </a:rPr>
              <a:t>Deaf, Etc.</a:t>
            </a:r>
            <a:endParaRPr lang="en-US" sz="2200" dirty="0">
              <a:solidFill>
                <a:schemeClr val="tx2">
                  <a:lumMod val="75000"/>
                </a:schemeClr>
              </a:solidFill>
              <a:latin typeface="Times New Roman" pitchFamily="18" charset="0"/>
              <a:cs typeface="Times New Roman" pitchFamily="18" charset="0"/>
            </a:endParaRPr>
          </a:p>
          <a:p>
            <a:pPr marL="609600" indent="-609600">
              <a:lnSpc>
                <a:spcPct val="90000"/>
              </a:lnSpc>
              <a:spcBef>
                <a:spcPct val="50000"/>
              </a:spcBef>
              <a:buClr>
                <a:srgbClr val="FFFF00"/>
              </a:buClr>
              <a:buFont typeface="Wingdings" pitchFamily="2" charset="2"/>
              <a:buNone/>
            </a:pPr>
            <a:r>
              <a:rPr lang="en-US" sz="2400" u="sng" dirty="0">
                <a:solidFill>
                  <a:schemeClr val="tx2">
                    <a:lumMod val="75000"/>
                  </a:schemeClr>
                </a:solidFill>
                <a:latin typeface="Times New Roman" pitchFamily="18" charset="0"/>
                <a:cs typeface="Times New Roman" pitchFamily="18" charset="0"/>
              </a:rPr>
              <a:t>TAX EXEMPT</a:t>
            </a:r>
            <a:r>
              <a:rPr lang="en-US" sz="2400" dirty="0">
                <a:solidFill>
                  <a:schemeClr val="tx2">
                    <a:lumMod val="75000"/>
                  </a:schemeClr>
                </a:solidFill>
                <a:latin typeface="Times New Roman" pitchFamily="18" charset="0"/>
                <a:cs typeface="Times New Roman" pitchFamily="18" charset="0"/>
              </a:rPr>
              <a:t> - </a:t>
            </a:r>
            <a:r>
              <a:rPr lang="en-US" sz="2400" dirty="0" smtClean="0">
                <a:solidFill>
                  <a:schemeClr val="tx2">
                    <a:lumMod val="75000"/>
                  </a:schemeClr>
                </a:solidFill>
                <a:latin typeface="Times New Roman" pitchFamily="18" charset="0"/>
                <a:cs typeface="Times New Roman" pitchFamily="18" charset="0"/>
              </a:rPr>
              <a:t>based </a:t>
            </a:r>
            <a:r>
              <a:rPr lang="en-US" sz="2400" dirty="0">
                <a:solidFill>
                  <a:schemeClr val="tx2">
                    <a:lumMod val="75000"/>
                  </a:schemeClr>
                </a:solidFill>
                <a:latin typeface="Times New Roman" pitchFamily="18" charset="0"/>
                <a:cs typeface="Times New Roman" pitchFamily="18" charset="0"/>
              </a:rPr>
              <a:t>upon class and use of property</a:t>
            </a:r>
            <a:r>
              <a:rPr lang="en-US" sz="2400" dirty="0" smtClean="0">
                <a:solidFill>
                  <a:schemeClr val="tx2">
                    <a:lumMod val="75000"/>
                  </a:schemeClr>
                </a:solidFill>
                <a:latin typeface="Times New Roman" pitchFamily="18" charset="0"/>
                <a:cs typeface="Times New Roman" pitchFamily="18" charset="0"/>
              </a:rPr>
              <a:t>:</a:t>
            </a:r>
          </a:p>
          <a:p>
            <a:pPr marL="692150" indent="-342900">
              <a:buFont typeface="Arial" panose="020B0604020202020204" pitchFamily="34" charset="0"/>
              <a:buChar char="•"/>
            </a:pPr>
            <a:r>
              <a:rPr lang="en-US" sz="2200" dirty="0" smtClean="0">
                <a:solidFill>
                  <a:schemeClr val="tx2">
                    <a:lumMod val="75000"/>
                  </a:schemeClr>
                </a:solidFill>
                <a:latin typeface="Times New Roman" pitchFamily="18" charset="0"/>
                <a:cs typeface="Times New Roman" pitchFamily="18" charset="0"/>
              </a:rPr>
              <a:t>Religious</a:t>
            </a:r>
          </a:p>
          <a:p>
            <a:pPr marL="692150" indent="-342900">
              <a:buFont typeface="Arial" panose="020B0604020202020204" pitchFamily="34" charset="0"/>
              <a:buChar char="•"/>
            </a:pPr>
            <a:r>
              <a:rPr lang="en-US" sz="2200" dirty="0">
                <a:solidFill>
                  <a:schemeClr val="tx2">
                    <a:lumMod val="75000"/>
                  </a:schemeClr>
                </a:solidFill>
                <a:latin typeface="Times New Roman" pitchFamily="18" charset="0"/>
                <a:cs typeface="Times New Roman" pitchFamily="18" charset="0"/>
              </a:rPr>
              <a:t>C</a:t>
            </a:r>
            <a:r>
              <a:rPr lang="en-US" sz="2200" dirty="0" smtClean="0">
                <a:solidFill>
                  <a:schemeClr val="tx2">
                    <a:lumMod val="75000"/>
                  </a:schemeClr>
                </a:solidFill>
                <a:latin typeface="Times New Roman" pitchFamily="18" charset="0"/>
                <a:cs typeface="Times New Roman" pitchFamily="18" charset="0"/>
              </a:rPr>
              <a:t>haritable</a:t>
            </a:r>
          </a:p>
          <a:p>
            <a:pPr marL="692150" indent="-342900">
              <a:buFont typeface="Arial" panose="020B0604020202020204" pitchFamily="34" charset="0"/>
              <a:buChar char="•"/>
            </a:pPr>
            <a:r>
              <a:rPr lang="en-US" sz="2200" dirty="0">
                <a:solidFill>
                  <a:schemeClr val="tx2">
                    <a:lumMod val="75000"/>
                  </a:schemeClr>
                </a:solidFill>
                <a:latin typeface="Times New Roman" pitchFamily="18" charset="0"/>
                <a:cs typeface="Times New Roman" pitchFamily="18" charset="0"/>
              </a:rPr>
              <a:t>S</a:t>
            </a:r>
            <a:r>
              <a:rPr lang="en-US" sz="2200" dirty="0" smtClean="0">
                <a:solidFill>
                  <a:schemeClr val="tx2">
                    <a:lumMod val="75000"/>
                  </a:schemeClr>
                </a:solidFill>
                <a:latin typeface="Times New Roman" pitchFamily="18" charset="0"/>
                <a:cs typeface="Times New Roman" pitchFamily="18" charset="0"/>
              </a:rPr>
              <a:t>chools</a:t>
            </a:r>
          </a:p>
          <a:p>
            <a:pPr marL="692150" indent="-342900">
              <a:buFont typeface="Arial" panose="020B0604020202020204" pitchFamily="34" charset="0"/>
              <a:buChar char="•"/>
            </a:pPr>
            <a:r>
              <a:rPr lang="en-US" sz="2200" dirty="0" smtClean="0">
                <a:solidFill>
                  <a:schemeClr val="tx2">
                    <a:lumMod val="75000"/>
                  </a:schemeClr>
                </a:solidFill>
                <a:latin typeface="Times New Roman" pitchFamily="18" charset="0"/>
                <a:cs typeface="Times New Roman" pitchFamily="18" charset="0"/>
              </a:rPr>
              <a:t>Municipal, Etc.</a:t>
            </a:r>
            <a:endParaRPr lang="en-US" sz="2200" dirty="0">
              <a:solidFill>
                <a:schemeClr val="tx2">
                  <a:lumMod val="75000"/>
                </a:schemeClr>
              </a:solidFill>
              <a:latin typeface="Times New Roman" pitchFamily="18" charset="0"/>
              <a:cs typeface="Times New Roman" pitchFamily="18" charset="0"/>
            </a:endParaRPr>
          </a:p>
          <a:p>
            <a:pPr marL="609600" indent="-609600">
              <a:lnSpc>
                <a:spcPct val="90000"/>
              </a:lnSpc>
              <a:spcBef>
                <a:spcPct val="50000"/>
              </a:spcBef>
              <a:buClr>
                <a:srgbClr val="FFFF00"/>
              </a:buClr>
              <a:buFont typeface="Wingdings" pitchFamily="2" charset="2"/>
              <a:buNone/>
            </a:pPr>
            <a:r>
              <a:rPr lang="en-US" sz="2400" u="sng" dirty="0">
                <a:solidFill>
                  <a:schemeClr val="tx2">
                    <a:lumMod val="75000"/>
                  </a:schemeClr>
                </a:solidFill>
                <a:latin typeface="Times New Roman" pitchFamily="18" charset="0"/>
                <a:cs typeface="Times New Roman" pitchFamily="18" charset="0"/>
              </a:rPr>
              <a:t>PROPERTY QUALIFIED</a:t>
            </a:r>
            <a:r>
              <a:rPr lang="en-US" sz="2400" dirty="0">
                <a:solidFill>
                  <a:schemeClr val="tx2">
                    <a:lumMod val="75000"/>
                  </a:schemeClr>
                </a:solidFill>
                <a:latin typeface="Times New Roman" pitchFamily="18" charset="0"/>
                <a:cs typeface="Times New Roman" pitchFamily="18" charset="0"/>
              </a:rPr>
              <a:t> – specific components:</a:t>
            </a:r>
          </a:p>
          <a:p>
            <a:pPr marL="692150" indent="-346075">
              <a:buFont typeface="Arial" panose="020B0604020202020204" pitchFamily="34" charset="0"/>
              <a:buChar char="•"/>
            </a:pPr>
            <a:r>
              <a:rPr lang="en-US" sz="2200" dirty="0" smtClean="0">
                <a:solidFill>
                  <a:schemeClr val="tx2">
                    <a:lumMod val="75000"/>
                  </a:schemeClr>
                </a:solidFill>
                <a:latin typeface="Times New Roman" pitchFamily="18" charset="0"/>
                <a:cs typeface="Times New Roman" pitchFamily="18" charset="0"/>
              </a:rPr>
              <a:t>Pollution control</a:t>
            </a:r>
          </a:p>
          <a:p>
            <a:pPr marL="692150" indent="-346075">
              <a:buFont typeface="Arial" panose="020B0604020202020204" pitchFamily="34" charset="0"/>
              <a:buChar char="•"/>
            </a:pPr>
            <a:r>
              <a:rPr lang="en-US" sz="2200" dirty="0">
                <a:solidFill>
                  <a:schemeClr val="tx2">
                    <a:lumMod val="75000"/>
                  </a:schemeClr>
                </a:solidFill>
                <a:latin typeface="Times New Roman" pitchFamily="18" charset="0"/>
                <a:cs typeface="Times New Roman" pitchFamily="18" charset="0"/>
              </a:rPr>
              <a:t>P</a:t>
            </a:r>
            <a:r>
              <a:rPr lang="en-US" sz="2200" dirty="0" smtClean="0">
                <a:solidFill>
                  <a:schemeClr val="tx2">
                    <a:lumMod val="75000"/>
                  </a:schemeClr>
                </a:solidFill>
                <a:latin typeface="Times New Roman" pitchFamily="18" charset="0"/>
                <a:cs typeface="Times New Roman" pitchFamily="18" charset="0"/>
              </a:rPr>
              <a:t>ortions </a:t>
            </a:r>
            <a:r>
              <a:rPr lang="en-US" sz="2200" dirty="0">
                <a:solidFill>
                  <a:schemeClr val="tx2">
                    <a:lumMod val="75000"/>
                  </a:schemeClr>
                </a:solidFill>
                <a:latin typeface="Times New Roman" pitchFamily="18" charset="0"/>
                <a:cs typeface="Times New Roman" pitchFamily="18" charset="0"/>
              </a:rPr>
              <a:t>of ski </a:t>
            </a:r>
            <a:r>
              <a:rPr lang="en-US" sz="2200" dirty="0" smtClean="0">
                <a:solidFill>
                  <a:schemeClr val="tx2">
                    <a:lumMod val="75000"/>
                  </a:schemeClr>
                </a:solidFill>
                <a:latin typeface="Times New Roman" pitchFamily="18" charset="0"/>
                <a:cs typeface="Times New Roman" pitchFamily="18" charset="0"/>
              </a:rPr>
              <a:t>lifts</a:t>
            </a:r>
          </a:p>
          <a:p>
            <a:pPr marL="692150" indent="-346075">
              <a:buFont typeface="Arial" panose="020B0604020202020204" pitchFamily="34" charset="0"/>
              <a:buChar char="•"/>
            </a:pPr>
            <a:r>
              <a:rPr lang="en-US" sz="2200" dirty="0">
                <a:solidFill>
                  <a:schemeClr val="tx2">
                    <a:lumMod val="75000"/>
                  </a:schemeClr>
                </a:solidFill>
                <a:latin typeface="Times New Roman" pitchFamily="18" charset="0"/>
                <a:cs typeface="Times New Roman" pitchFamily="18" charset="0"/>
              </a:rPr>
              <a:t>D</a:t>
            </a:r>
            <a:r>
              <a:rPr lang="en-US" sz="2200" dirty="0" smtClean="0">
                <a:solidFill>
                  <a:schemeClr val="tx2">
                    <a:lumMod val="75000"/>
                  </a:schemeClr>
                </a:solidFill>
                <a:latin typeface="Times New Roman" pitchFamily="18" charset="0"/>
                <a:cs typeface="Times New Roman" pitchFamily="18" charset="0"/>
              </a:rPr>
              <a:t>isability improvements</a:t>
            </a:r>
          </a:p>
          <a:p>
            <a:pPr marL="692150" indent="-346075">
              <a:buFont typeface="Arial" panose="020B0604020202020204" pitchFamily="34" charset="0"/>
              <a:buChar char="•"/>
            </a:pPr>
            <a:r>
              <a:rPr lang="en-US" sz="2200" dirty="0">
                <a:solidFill>
                  <a:schemeClr val="tx2">
                    <a:lumMod val="75000"/>
                  </a:schemeClr>
                </a:solidFill>
                <a:latin typeface="Times New Roman" pitchFamily="18" charset="0"/>
                <a:cs typeface="Times New Roman" pitchFamily="18" charset="0"/>
              </a:rPr>
              <a:t>R</a:t>
            </a:r>
            <a:r>
              <a:rPr lang="en-US" sz="2200" dirty="0" smtClean="0">
                <a:solidFill>
                  <a:schemeClr val="tx2">
                    <a:lumMod val="75000"/>
                  </a:schemeClr>
                </a:solidFill>
                <a:latin typeface="Times New Roman" pitchFamily="18" charset="0"/>
                <a:cs typeface="Times New Roman" pitchFamily="18" charset="0"/>
              </a:rPr>
              <a:t>esidence </a:t>
            </a:r>
            <a:r>
              <a:rPr lang="en-US" sz="2200" dirty="0">
                <a:solidFill>
                  <a:schemeClr val="tx2">
                    <a:lumMod val="75000"/>
                  </a:schemeClr>
                </a:solidFill>
                <a:latin typeface="Times New Roman" pitchFamily="18" charset="0"/>
                <a:cs typeface="Times New Roman" pitchFamily="18" charset="0"/>
              </a:rPr>
              <a:t>in a commercial </a:t>
            </a:r>
            <a:r>
              <a:rPr lang="en-US" sz="2200" dirty="0" smtClean="0">
                <a:solidFill>
                  <a:schemeClr val="tx2">
                    <a:lumMod val="75000"/>
                  </a:schemeClr>
                </a:solidFill>
                <a:latin typeface="Times New Roman" pitchFamily="18" charset="0"/>
                <a:cs typeface="Times New Roman" pitchFamily="18" charset="0"/>
              </a:rPr>
              <a:t>zone, etc</a:t>
            </a:r>
            <a:r>
              <a:rPr lang="en-US" sz="2200" dirty="0">
                <a:solidFill>
                  <a:schemeClr val="tx2">
                    <a:lumMod val="75000"/>
                  </a:schemeClr>
                </a:solidFill>
                <a:latin typeface="Times New Roman" pitchFamily="18" charset="0"/>
                <a:cs typeface="Times New Roman" pitchFamily="18" charset="0"/>
              </a:rPr>
              <a:t>.</a:t>
            </a:r>
          </a:p>
          <a:p>
            <a:pPr marL="609600" indent="-609600">
              <a:buFont typeface="Wingdings" pitchFamily="2" charset="2"/>
              <a:buNone/>
            </a:pPr>
            <a:endParaRPr lang="en-US" sz="2400" dirty="0">
              <a:solidFill>
                <a:schemeClr val="tx2">
                  <a:lumMod val="75000"/>
                </a:schemeClr>
              </a:solidFill>
              <a:latin typeface="Times New Roman" pitchFamily="18" charset="0"/>
              <a:cs typeface="Times New Roman" pitchFamily="18" charset="0"/>
            </a:endParaRPr>
          </a:p>
        </p:txBody>
      </p:sp>
      <p:sp>
        <p:nvSpPr>
          <p:cNvPr id="7" name="TextBox 6"/>
          <p:cNvSpPr txBox="1"/>
          <p:nvPr/>
        </p:nvSpPr>
        <p:spPr>
          <a:xfrm>
            <a:off x="0" y="0"/>
            <a:ext cx="9144000" cy="338554"/>
          </a:xfrm>
          <a:prstGeom prst="rect">
            <a:avLst/>
          </a:prstGeom>
          <a:solidFill>
            <a:schemeClr val="accent1">
              <a:lumMod val="75000"/>
            </a:schemeClr>
          </a:solidFill>
          <a:ln>
            <a:solidFill>
              <a:schemeClr val="accent1">
                <a:lumMod val="50000"/>
              </a:schemeClr>
            </a:solidFill>
          </a:ln>
        </p:spPr>
        <p:txBody>
          <a:bodyPr wrap="square" rtlCol="0">
            <a:spAutoFit/>
          </a:bodyPr>
          <a:lstStyle/>
          <a:p>
            <a:pPr algn="r"/>
            <a:r>
              <a:rPr lang="en-US" sz="1600" dirty="0" smtClean="0">
                <a:solidFill>
                  <a:schemeClr val="bg1"/>
                </a:solidFill>
                <a:latin typeface="Times New Roman" panose="02020603050405020304" pitchFamily="18" charset="0"/>
                <a:cs typeface="Times New Roman" panose="02020603050405020304" pitchFamily="18" charset="0"/>
              </a:rPr>
              <a:t>Sam Greene, Assistant Director, </a:t>
            </a:r>
            <a:r>
              <a:rPr lang="en-US" sz="1600" dirty="0">
                <a:solidFill>
                  <a:schemeClr val="bg1"/>
                </a:solidFill>
                <a:latin typeface="Times New Roman" panose="02020603050405020304" pitchFamily="18" charset="0"/>
                <a:cs typeface="Times New Roman" panose="02020603050405020304" pitchFamily="18" charset="0"/>
              </a:rPr>
              <a:t>Municipal and Property Division</a:t>
            </a:r>
          </a:p>
        </p:txBody>
      </p:sp>
    </p:spTree>
    <p:extLst>
      <p:ext uri="{BB962C8B-B14F-4D97-AF65-F5344CB8AC3E}">
        <p14:creationId xmlns:p14="http://schemas.microsoft.com/office/powerpoint/2010/main" val="54645844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4495800"/>
          </a:xfrm>
        </p:spPr>
        <p:txBody>
          <a:bodyPr>
            <a:normAutofit/>
          </a:bodyPr>
          <a:lstStyle/>
          <a:p>
            <a:pPr marL="346075" indent="-346075">
              <a:spcBef>
                <a:spcPts val="600"/>
              </a:spcBef>
              <a:spcAft>
                <a:spcPts val="600"/>
              </a:spcAft>
            </a:pPr>
            <a:r>
              <a:rPr lang="en-US" sz="2400" dirty="0" smtClean="0">
                <a:solidFill>
                  <a:schemeClr val="tx2">
                    <a:lumMod val="75000"/>
                  </a:schemeClr>
                </a:solidFill>
                <a:latin typeface="Times New Roman" pitchFamily="18" charset="0"/>
                <a:cs typeface="Times New Roman" pitchFamily="18" charset="0"/>
              </a:rPr>
              <a:t>The level of accuracy of the data elements regularly collected by the municipality, and shown on the property record cards (PRC’s), are compared to the physical property</a:t>
            </a:r>
          </a:p>
          <a:p>
            <a:pPr marL="346075" lvl="1" indent="-346075">
              <a:spcBef>
                <a:spcPts val="600"/>
              </a:spcBef>
              <a:spcAft>
                <a:spcPts val="600"/>
              </a:spcAft>
              <a:buFont typeface="Arial" panose="020B0604020202020204" pitchFamily="34" charset="0"/>
              <a:buChar char="•"/>
            </a:pPr>
            <a:r>
              <a:rPr lang="en-US" sz="2400" dirty="0" smtClean="0">
                <a:solidFill>
                  <a:schemeClr val="tx2">
                    <a:lumMod val="75000"/>
                  </a:schemeClr>
                </a:solidFill>
                <a:latin typeface="Times New Roman" pitchFamily="18" charset="0"/>
                <a:cs typeface="Times New Roman" pitchFamily="18" charset="0"/>
              </a:rPr>
              <a:t>90% of the PRCs reviewed must be free of material errors</a:t>
            </a:r>
          </a:p>
          <a:p>
            <a:pPr marL="346075" lvl="1" indent="-346075">
              <a:spcBef>
                <a:spcPts val="600"/>
              </a:spcBef>
              <a:spcAft>
                <a:spcPts val="600"/>
              </a:spcAft>
              <a:buFont typeface="Arial" panose="020B0604020202020204" pitchFamily="34" charset="0"/>
              <a:buChar char="•"/>
            </a:pPr>
            <a:r>
              <a:rPr lang="en-US" sz="2400" dirty="0" smtClean="0">
                <a:solidFill>
                  <a:schemeClr val="tx2">
                    <a:lumMod val="75000"/>
                  </a:schemeClr>
                </a:solidFill>
                <a:latin typeface="Times New Roman" pitchFamily="18" charset="0"/>
                <a:cs typeface="Times New Roman" pitchFamily="18" charset="0"/>
              </a:rPr>
              <a:t>Material error is one or more errors/missing items that exceed 5% of the </a:t>
            </a:r>
            <a:r>
              <a:rPr lang="en-US" sz="2400" u="sng" dirty="0" smtClean="0">
                <a:solidFill>
                  <a:schemeClr val="tx2">
                    <a:lumMod val="75000"/>
                  </a:schemeClr>
                </a:solidFill>
                <a:latin typeface="Times New Roman" pitchFamily="18" charset="0"/>
                <a:cs typeface="Times New Roman" pitchFamily="18" charset="0"/>
              </a:rPr>
              <a:t>total assessed value</a:t>
            </a:r>
            <a:r>
              <a:rPr lang="en-US" sz="2400" dirty="0">
                <a:solidFill>
                  <a:schemeClr val="tx2">
                    <a:lumMod val="75000"/>
                  </a:schemeClr>
                </a:solidFill>
                <a:latin typeface="Times New Roman" pitchFamily="18" charset="0"/>
                <a:cs typeface="Times New Roman" pitchFamily="18" charset="0"/>
              </a:rPr>
              <a:t> </a:t>
            </a:r>
            <a:r>
              <a:rPr lang="en-US" sz="2400" dirty="0" smtClean="0">
                <a:solidFill>
                  <a:schemeClr val="tx2">
                    <a:lumMod val="75000"/>
                  </a:schemeClr>
                </a:solidFill>
                <a:latin typeface="Times New Roman" pitchFamily="18" charset="0"/>
                <a:cs typeface="Times New Roman" pitchFamily="18" charset="0"/>
              </a:rPr>
              <a:t>or 7.5% of land only or building only</a:t>
            </a:r>
          </a:p>
          <a:p>
            <a:pPr marL="692150" lvl="1" indent="-347663"/>
            <a:endParaRPr lang="en-US" sz="2400" dirty="0">
              <a:solidFill>
                <a:schemeClr val="accent3">
                  <a:lumMod val="50000"/>
                </a:schemeClr>
              </a:solidFill>
              <a:latin typeface="Times New Roman" pitchFamily="18" charset="0"/>
              <a:cs typeface="Times New Roman" pitchFamily="18" charset="0"/>
            </a:endParaRPr>
          </a:p>
        </p:txBody>
      </p:sp>
      <p:sp>
        <p:nvSpPr>
          <p:cNvPr id="5" name="TextBox 4"/>
          <p:cNvSpPr txBox="1"/>
          <p:nvPr/>
        </p:nvSpPr>
        <p:spPr>
          <a:xfrm>
            <a:off x="0" y="6519446"/>
            <a:ext cx="9144000" cy="338554"/>
          </a:xfrm>
          <a:prstGeom prst="rect">
            <a:avLst/>
          </a:prstGeom>
          <a:solidFill>
            <a:schemeClr val="accent1">
              <a:lumMod val="50000"/>
            </a:schemeClr>
          </a:solidFill>
        </p:spPr>
        <p:txBody>
          <a:bodyPr wrap="square" rtlCol="0">
            <a:spAutoFit/>
          </a:bodyPr>
          <a:lstStyle/>
          <a:p>
            <a:pPr algn="ctr"/>
            <a:r>
              <a:rPr lang="en-US" sz="1600" dirty="0" smtClean="0">
                <a:solidFill>
                  <a:schemeClr val="bg1"/>
                </a:solidFill>
                <a:latin typeface="Times New Roman" panose="02020603050405020304" pitchFamily="18" charset="0"/>
                <a:cs typeface="Times New Roman" panose="02020603050405020304" pitchFamily="18" charset="0"/>
              </a:rPr>
              <a:t>Page </a:t>
            </a:r>
            <a:fld id="{B00E4F1D-AFA5-4F93-984F-DA2F40622FEE}" type="slidenum">
              <a:rPr lang="en-US" sz="1600" smtClean="0">
                <a:solidFill>
                  <a:schemeClr val="bg1"/>
                </a:solidFill>
                <a:latin typeface="Times New Roman" panose="02020603050405020304" pitchFamily="18" charset="0"/>
                <a:cs typeface="Times New Roman" panose="02020603050405020304" pitchFamily="18" charset="0"/>
              </a:rPr>
              <a:pPr algn="ctr"/>
              <a:t>49</a:t>
            </a:fld>
            <a:endParaRPr lang="en-US" sz="1600" dirty="0">
              <a:solidFill>
                <a:schemeClr val="bg1"/>
              </a:solidFill>
              <a:latin typeface="Times New Roman" panose="02020603050405020304" pitchFamily="18" charset="0"/>
              <a:cs typeface="Times New Roman" panose="02020603050405020304" pitchFamily="18" charset="0"/>
            </a:endParaRPr>
          </a:p>
        </p:txBody>
      </p:sp>
      <p:sp>
        <p:nvSpPr>
          <p:cNvPr id="7" name="Title 1"/>
          <p:cNvSpPr>
            <a:spLocks noGrp="1"/>
          </p:cNvSpPr>
          <p:nvPr>
            <p:ph type="title"/>
          </p:nvPr>
        </p:nvSpPr>
        <p:spPr>
          <a:xfrm>
            <a:off x="457200" y="381000"/>
            <a:ext cx="8229600" cy="838200"/>
          </a:xfrm>
        </p:spPr>
        <p:txBody>
          <a:bodyPr>
            <a:normAutofit/>
          </a:bodyPr>
          <a:lstStyle/>
          <a:p>
            <a:r>
              <a:rPr lang="en-US" sz="4000" dirty="0" smtClean="0">
                <a:solidFill>
                  <a:schemeClr val="tx2">
                    <a:lumMod val="75000"/>
                  </a:schemeClr>
                </a:solidFill>
                <a:latin typeface="Times New Roman" pitchFamily="18" charset="0"/>
                <a:cs typeface="Times New Roman" pitchFamily="18" charset="0"/>
              </a:rPr>
              <a:t>Accuracy of Data</a:t>
            </a:r>
            <a:endParaRPr lang="en-US" sz="4000" dirty="0">
              <a:solidFill>
                <a:schemeClr val="tx2">
                  <a:lumMod val="75000"/>
                </a:schemeClr>
              </a:solidFill>
              <a:latin typeface="Times New Roman" pitchFamily="18" charset="0"/>
              <a:cs typeface="Times New Roman" pitchFamily="18" charset="0"/>
            </a:endParaRPr>
          </a:p>
        </p:txBody>
      </p:sp>
      <p:sp>
        <p:nvSpPr>
          <p:cNvPr id="6" name="TextBox 5"/>
          <p:cNvSpPr txBox="1"/>
          <p:nvPr/>
        </p:nvSpPr>
        <p:spPr>
          <a:xfrm>
            <a:off x="0" y="0"/>
            <a:ext cx="9144000" cy="338554"/>
          </a:xfrm>
          <a:prstGeom prst="rect">
            <a:avLst/>
          </a:prstGeom>
          <a:solidFill>
            <a:schemeClr val="accent1">
              <a:lumMod val="75000"/>
            </a:schemeClr>
          </a:solidFill>
          <a:ln>
            <a:solidFill>
              <a:schemeClr val="accent1">
                <a:lumMod val="50000"/>
              </a:schemeClr>
            </a:solidFill>
          </a:ln>
        </p:spPr>
        <p:txBody>
          <a:bodyPr wrap="square" rtlCol="0">
            <a:spAutoFit/>
          </a:bodyPr>
          <a:lstStyle/>
          <a:p>
            <a:pPr algn="r"/>
            <a:r>
              <a:rPr lang="en-US" sz="1600" dirty="0" smtClean="0">
                <a:solidFill>
                  <a:schemeClr val="bg1"/>
                </a:solidFill>
                <a:latin typeface="Times New Roman" panose="02020603050405020304" pitchFamily="18" charset="0"/>
                <a:cs typeface="Times New Roman" panose="02020603050405020304" pitchFamily="18" charset="0"/>
              </a:rPr>
              <a:t>Sam Greene, Assistant Director, </a:t>
            </a:r>
            <a:r>
              <a:rPr lang="en-US" sz="1600" dirty="0">
                <a:solidFill>
                  <a:schemeClr val="bg1"/>
                </a:solidFill>
                <a:latin typeface="Times New Roman" panose="02020603050405020304" pitchFamily="18" charset="0"/>
                <a:cs typeface="Times New Roman" panose="02020603050405020304" pitchFamily="18" charset="0"/>
              </a:rPr>
              <a:t>Municipal and Property Division</a:t>
            </a:r>
          </a:p>
        </p:txBody>
      </p:sp>
    </p:spTree>
    <p:extLst>
      <p:ext uri="{BB962C8B-B14F-4D97-AF65-F5344CB8AC3E}">
        <p14:creationId xmlns:p14="http://schemas.microsoft.com/office/powerpoint/2010/main" val="7114258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6519863"/>
            <a:ext cx="9144000" cy="338137"/>
          </a:xfrm>
          <a:prstGeom prst="rect">
            <a:avLst/>
          </a:prstGeom>
          <a:solidFill>
            <a:schemeClr val="accent1">
              <a:lumMod val="50000"/>
            </a:schemeClr>
          </a:solidFill>
        </p:spPr>
        <p:txBody>
          <a:bodyPr>
            <a:spAutoFit/>
          </a:bodyPr>
          <a:lstStyle/>
          <a:p>
            <a:pPr algn="ctr">
              <a:defRPr/>
            </a:pPr>
            <a:r>
              <a:rPr lang="en-US" sz="1600" dirty="0">
                <a:solidFill>
                  <a:schemeClr val="bg1"/>
                </a:solidFill>
                <a:latin typeface="Times New Roman" panose="02020603050405020304" pitchFamily="18" charset="0"/>
                <a:cs typeface="Times New Roman" panose="02020603050405020304" pitchFamily="18" charset="0"/>
              </a:rPr>
              <a:t>Page </a:t>
            </a:r>
            <a:fld id="{A53A05CE-B32E-4BDD-8120-15758228F985}" type="slidenum">
              <a:rPr lang="en-US" sz="1600">
                <a:solidFill>
                  <a:schemeClr val="bg1"/>
                </a:solidFill>
                <a:latin typeface="Times New Roman" panose="02020603050405020304" pitchFamily="18" charset="0"/>
                <a:cs typeface="Times New Roman" panose="02020603050405020304" pitchFamily="18" charset="0"/>
              </a:rPr>
              <a:pPr algn="ctr">
                <a:defRPr/>
              </a:pPr>
              <a:t>5</a:t>
            </a:fld>
            <a:endParaRPr lang="en-US" sz="1600" dirty="0">
              <a:solidFill>
                <a:schemeClr val="bg1"/>
              </a:solidFill>
              <a:latin typeface="Times New Roman" panose="02020603050405020304" pitchFamily="18" charset="0"/>
              <a:cs typeface="Times New Roman" panose="02020603050405020304" pitchFamily="18" charset="0"/>
            </a:endParaRPr>
          </a:p>
        </p:txBody>
      </p:sp>
      <p:sp>
        <p:nvSpPr>
          <p:cNvPr id="6150" name="AutoShape 3"/>
          <p:cNvSpPr>
            <a:spLocks noChangeArrowheads="1"/>
          </p:cNvSpPr>
          <p:nvPr/>
        </p:nvSpPr>
        <p:spPr bwMode="auto">
          <a:xfrm rot="10800000">
            <a:off x="5105399" y="3657600"/>
            <a:ext cx="976313" cy="350837"/>
          </a:xfrm>
          <a:prstGeom prst="rightArrow">
            <a:avLst>
              <a:gd name="adj1" fmla="val 50000"/>
              <a:gd name="adj2" fmla="val 88873"/>
            </a:avLst>
          </a:prstGeom>
          <a:solidFill>
            <a:srgbClr val="FFFF00"/>
          </a:solidFill>
          <a:ln w="9525">
            <a:solidFill>
              <a:srgbClr val="000000"/>
            </a:solidFill>
            <a:miter lim="800000"/>
            <a:headEnd/>
            <a:tailEnd/>
          </a:ln>
        </p:spPr>
        <p:txBody>
          <a:bodyPr/>
          <a:lstStyle/>
          <a:p>
            <a:endParaRPr lang="en-US" dirty="0"/>
          </a:p>
        </p:txBody>
      </p:sp>
      <p:sp>
        <p:nvSpPr>
          <p:cNvPr id="6" name="TextBox 5"/>
          <p:cNvSpPr txBox="1"/>
          <p:nvPr/>
        </p:nvSpPr>
        <p:spPr>
          <a:xfrm>
            <a:off x="0" y="0"/>
            <a:ext cx="9144000" cy="338554"/>
          </a:xfrm>
          <a:prstGeom prst="rect">
            <a:avLst/>
          </a:prstGeom>
          <a:solidFill>
            <a:schemeClr val="accent1">
              <a:lumMod val="75000"/>
            </a:schemeClr>
          </a:solidFill>
          <a:ln>
            <a:solidFill>
              <a:schemeClr val="accent1">
                <a:lumMod val="50000"/>
              </a:schemeClr>
            </a:solidFill>
          </a:ln>
        </p:spPr>
        <p:txBody>
          <a:bodyPr wrap="square" rtlCol="0">
            <a:spAutoFit/>
          </a:bodyPr>
          <a:lstStyle/>
          <a:p>
            <a:pPr algn="r">
              <a:defRPr/>
            </a:pPr>
            <a:r>
              <a:rPr lang="en-US" sz="1600" dirty="0" smtClean="0">
                <a:solidFill>
                  <a:schemeClr val="bg1"/>
                </a:solidFill>
                <a:latin typeface="Times New Roman" panose="02020603050405020304" pitchFamily="18" charset="0"/>
                <a:cs typeface="Times New Roman" panose="02020603050405020304" pitchFamily="18" charset="0"/>
              </a:rPr>
              <a:t>Sam Greene, Assistant Director, </a:t>
            </a:r>
            <a:r>
              <a:rPr lang="en-US" sz="1600" dirty="0">
                <a:solidFill>
                  <a:schemeClr val="bg1"/>
                </a:solidFill>
                <a:latin typeface="Times New Roman" panose="02020603050405020304" pitchFamily="18" charset="0"/>
                <a:cs typeface="Times New Roman" panose="02020603050405020304" pitchFamily="18" charset="0"/>
              </a:rPr>
              <a:t>Municipal and Property Division</a:t>
            </a:r>
          </a:p>
        </p:txBody>
      </p:sp>
      <p:pic>
        <p:nvPicPr>
          <p:cNvPr id="2" name="Picture 1"/>
          <p:cNvPicPr>
            <a:picLocks noChangeAspect="1"/>
          </p:cNvPicPr>
          <p:nvPr/>
        </p:nvPicPr>
        <p:blipFill>
          <a:blip r:embed="rId3"/>
          <a:stretch>
            <a:fillRect/>
          </a:stretch>
        </p:blipFill>
        <p:spPr>
          <a:xfrm>
            <a:off x="885825" y="785812"/>
            <a:ext cx="7572375" cy="5286375"/>
          </a:xfrm>
          <a:prstGeom prst="rect">
            <a:avLst/>
          </a:prstGeom>
          <a:ln>
            <a:solidFill>
              <a:srgbClr val="002060"/>
            </a:solidFill>
          </a:ln>
        </p:spPr>
      </p:pic>
      <p:sp>
        <p:nvSpPr>
          <p:cNvPr id="7" name="AutoShape 2"/>
          <p:cNvSpPr>
            <a:spLocks noChangeArrowheads="1"/>
          </p:cNvSpPr>
          <p:nvPr/>
        </p:nvSpPr>
        <p:spPr bwMode="auto">
          <a:xfrm>
            <a:off x="164275" y="4770120"/>
            <a:ext cx="594360" cy="182880"/>
          </a:xfrm>
          <a:prstGeom prst="rightArrow">
            <a:avLst>
              <a:gd name="adj1" fmla="val 50000"/>
              <a:gd name="adj2" fmla="val 88873"/>
            </a:avLst>
          </a:prstGeom>
          <a:solidFill>
            <a:srgbClr val="0070C0"/>
          </a:solidFill>
          <a:ln w="3175">
            <a:solidFill>
              <a:srgbClr val="0070C0"/>
            </a:solidFill>
            <a:miter lim="800000"/>
            <a:headEnd/>
            <a:tailEnd/>
          </a:ln>
        </p:spPr>
        <p:txBody>
          <a:bodyPr/>
          <a:lstStyle/>
          <a:p>
            <a:endParaRPr lang="en-US" dirty="0"/>
          </a:p>
        </p:txBody>
      </p:sp>
    </p:spTree>
    <p:extLst>
      <p:ext uri="{BB962C8B-B14F-4D97-AF65-F5344CB8AC3E}">
        <p14:creationId xmlns:p14="http://schemas.microsoft.com/office/powerpoint/2010/main" val="321782741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4495800"/>
          </a:xfrm>
        </p:spPr>
        <p:txBody>
          <a:bodyPr>
            <a:normAutofit/>
          </a:bodyPr>
          <a:lstStyle/>
          <a:p>
            <a:pPr marL="0">
              <a:buNone/>
            </a:pPr>
            <a:r>
              <a:rPr lang="en-US" sz="2400" dirty="0" smtClean="0">
                <a:solidFill>
                  <a:schemeClr val="tx2">
                    <a:lumMod val="75000"/>
                  </a:schemeClr>
                </a:solidFill>
                <a:latin typeface="Times New Roman" pitchFamily="18" charset="0"/>
                <a:cs typeface="Times New Roman" pitchFamily="18" charset="0"/>
              </a:rPr>
              <a:t>The “DRA Assessment to Sales Ratio Study” generates a PRD for the municipality.</a:t>
            </a:r>
          </a:p>
          <a:p>
            <a:pPr marL="0" indent="0" algn="ctr">
              <a:buNone/>
            </a:pPr>
            <a:endParaRPr lang="en-US" sz="1100" dirty="0" smtClean="0">
              <a:solidFill>
                <a:schemeClr val="tx2">
                  <a:lumMod val="75000"/>
                </a:schemeClr>
              </a:solidFill>
              <a:latin typeface="Times New Roman" pitchFamily="18" charset="0"/>
              <a:cs typeface="Times New Roman" pitchFamily="18" charset="0"/>
            </a:endParaRPr>
          </a:p>
          <a:p>
            <a:pPr>
              <a:spcBef>
                <a:spcPts val="0"/>
              </a:spcBef>
              <a:spcAft>
                <a:spcPts val="600"/>
              </a:spcAft>
            </a:pPr>
            <a:r>
              <a:rPr lang="en-US" sz="2400" dirty="0" smtClean="0">
                <a:solidFill>
                  <a:schemeClr val="tx2">
                    <a:lumMod val="75000"/>
                  </a:schemeClr>
                </a:solidFill>
                <a:latin typeface="Times New Roman" pitchFamily="18" charset="0"/>
                <a:cs typeface="Times New Roman" pitchFamily="18" charset="0"/>
              </a:rPr>
              <a:t>Price Related Differential (PRD) is a statistical analysis that measures the difference in appraisals between high and low valued assessments by dividing the mean ratio by the weighted mean ratio</a:t>
            </a:r>
          </a:p>
          <a:p>
            <a:pPr>
              <a:spcBef>
                <a:spcPts val="0"/>
              </a:spcBef>
              <a:spcAft>
                <a:spcPts val="600"/>
              </a:spcAft>
            </a:pPr>
            <a:r>
              <a:rPr lang="en-US" sz="2400" dirty="0" smtClean="0">
                <a:solidFill>
                  <a:schemeClr val="tx2">
                    <a:lumMod val="75000"/>
                  </a:schemeClr>
                </a:solidFill>
                <a:latin typeface="Times New Roman" pitchFamily="18" charset="0"/>
                <a:cs typeface="Times New Roman" pitchFamily="18" charset="0"/>
              </a:rPr>
              <a:t>The calculated PRD is reported to the ASB as part of the assessment review process</a:t>
            </a:r>
          </a:p>
          <a:p>
            <a:pPr lvl="1"/>
            <a:endParaRPr lang="en-US" sz="2400" dirty="0">
              <a:solidFill>
                <a:schemeClr val="accent3">
                  <a:lumMod val="50000"/>
                </a:schemeClr>
              </a:solidFill>
              <a:latin typeface="Times New Roman" pitchFamily="18" charset="0"/>
              <a:cs typeface="Times New Roman" pitchFamily="18" charset="0"/>
            </a:endParaRPr>
          </a:p>
        </p:txBody>
      </p:sp>
      <p:sp>
        <p:nvSpPr>
          <p:cNvPr id="5" name="TextBox 4"/>
          <p:cNvSpPr txBox="1"/>
          <p:nvPr/>
        </p:nvSpPr>
        <p:spPr>
          <a:xfrm>
            <a:off x="0" y="6519446"/>
            <a:ext cx="9144000" cy="338554"/>
          </a:xfrm>
          <a:prstGeom prst="rect">
            <a:avLst/>
          </a:prstGeom>
          <a:solidFill>
            <a:schemeClr val="accent1">
              <a:lumMod val="50000"/>
            </a:schemeClr>
          </a:solidFill>
        </p:spPr>
        <p:txBody>
          <a:bodyPr wrap="square" rtlCol="0">
            <a:spAutoFit/>
          </a:bodyPr>
          <a:lstStyle/>
          <a:p>
            <a:pPr algn="ctr"/>
            <a:r>
              <a:rPr lang="en-US" sz="1600" dirty="0" smtClean="0">
                <a:solidFill>
                  <a:schemeClr val="bg1"/>
                </a:solidFill>
                <a:latin typeface="Times New Roman" panose="02020603050405020304" pitchFamily="18" charset="0"/>
                <a:cs typeface="Times New Roman" panose="02020603050405020304" pitchFamily="18" charset="0"/>
              </a:rPr>
              <a:t>Page </a:t>
            </a:r>
            <a:fld id="{B00E4F1D-AFA5-4F93-984F-DA2F40622FEE}" type="slidenum">
              <a:rPr lang="en-US" sz="1600" smtClean="0">
                <a:solidFill>
                  <a:schemeClr val="bg1"/>
                </a:solidFill>
                <a:latin typeface="Times New Roman" panose="02020603050405020304" pitchFamily="18" charset="0"/>
                <a:cs typeface="Times New Roman" panose="02020603050405020304" pitchFamily="18" charset="0"/>
              </a:rPr>
              <a:pPr algn="ctr"/>
              <a:t>50</a:t>
            </a:fld>
            <a:endParaRPr lang="en-US" sz="1600" dirty="0">
              <a:solidFill>
                <a:schemeClr val="bg1"/>
              </a:solidFill>
              <a:latin typeface="Times New Roman" panose="02020603050405020304" pitchFamily="18" charset="0"/>
              <a:cs typeface="Times New Roman" panose="02020603050405020304" pitchFamily="18" charset="0"/>
            </a:endParaRPr>
          </a:p>
        </p:txBody>
      </p:sp>
      <p:sp>
        <p:nvSpPr>
          <p:cNvPr id="7" name="Title 1"/>
          <p:cNvSpPr>
            <a:spLocks noGrp="1"/>
          </p:cNvSpPr>
          <p:nvPr>
            <p:ph type="title"/>
          </p:nvPr>
        </p:nvSpPr>
        <p:spPr>
          <a:xfrm>
            <a:off x="457200" y="381000"/>
            <a:ext cx="8229600" cy="838200"/>
          </a:xfrm>
        </p:spPr>
        <p:txBody>
          <a:bodyPr>
            <a:normAutofit/>
          </a:bodyPr>
          <a:lstStyle/>
          <a:p>
            <a:r>
              <a:rPr lang="en-US" sz="4000" dirty="0" smtClean="0">
                <a:solidFill>
                  <a:schemeClr val="tx2">
                    <a:lumMod val="75000"/>
                  </a:schemeClr>
                </a:solidFill>
                <a:latin typeface="Times New Roman" pitchFamily="18" charset="0"/>
                <a:cs typeface="Times New Roman" pitchFamily="18" charset="0"/>
              </a:rPr>
              <a:t>Proportionality</a:t>
            </a:r>
            <a:endParaRPr lang="en-US" sz="4000" dirty="0">
              <a:solidFill>
                <a:schemeClr val="tx2">
                  <a:lumMod val="75000"/>
                </a:schemeClr>
              </a:solidFill>
              <a:latin typeface="Times New Roman" pitchFamily="18" charset="0"/>
              <a:cs typeface="Times New Roman" pitchFamily="18" charset="0"/>
            </a:endParaRPr>
          </a:p>
        </p:txBody>
      </p:sp>
      <p:sp>
        <p:nvSpPr>
          <p:cNvPr id="6" name="TextBox 5"/>
          <p:cNvSpPr txBox="1"/>
          <p:nvPr/>
        </p:nvSpPr>
        <p:spPr>
          <a:xfrm>
            <a:off x="0" y="0"/>
            <a:ext cx="9144000" cy="338554"/>
          </a:xfrm>
          <a:prstGeom prst="rect">
            <a:avLst/>
          </a:prstGeom>
          <a:solidFill>
            <a:schemeClr val="accent1">
              <a:lumMod val="75000"/>
            </a:schemeClr>
          </a:solidFill>
          <a:ln>
            <a:solidFill>
              <a:schemeClr val="accent1">
                <a:lumMod val="50000"/>
              </a:schemeClr>
            </a:solidFill>
          </a:ln>
        </p:spPr>
        <p:txBody>
          <a:bodyPr wrap="square" rtlCol="0">
            <a:spAutoFit/>
          </a:bodyPr>
          <a:lstStyle/>
          <a:p>
            <a:pPr algn="r"/>
            <a:r>
              <a:rPr lang="en-US" sz="1600" dirty="0" smtClean="0">
                <a:solidFill>
                  <a:schemeClr val="bg1"/>
                </a:solidFill>
                <a:latin typeface="Times New Roman" panose="02020603050405020304" pitchFamily="18" charset="0"/>
                <a:cs typeface="Times New Roman" panose="02020603050405020304" pitchFamily="18" charset="0"/>
              </a:rPr>
              <a:t>Sam Greene, Assistant Director, </a:t>
            </a:r>
            <a:r>
              <a:rPr lang="en-US" sz="1600" dirty="0">
                <a:solidFill>
                  <a:schemeClr val="bg1"/>
                </a:solidFill>
                <a:latin typeface="Times New Roman" panose="02020603050405020304" pitchFamily="18" charset="0"/>
                <a:cs typeface="Times New Roman" panose="02020603050405020304" pitchFamily="18" charset="0"/>
              </a:rPr>
              <a:t>Municipal and Property Division</a:t>
            </a:r>
          </a:p>
        </p:txBody>
      </p:sp>
    </p:spTree>
    <p:extLst>
      <p:ext uri="{BB962C8B-B14F-4D97-AF65-F5344CB8AC3E}">
        <p14:creationId xmlns:p14="http://schemas.microsoft.com/office/powerpoint/2010/main" val="233351221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143000"/>
            <a:ext cx="8229600" cy="5334000"/>
          </a:xfrm>
        </p:spPr>
        <p:txBody>
          <a:bodyPr>
            <a:normAutofit/>
          </a:bodyPr>
          <a:lstStyle/>
          <a:p>
            <a:pPr>
              <a:buNone/>
            </a:pPr>
            <a:r>
              <a:rPr lang="en-US" sz="1900" dirty="0" smtClean="0">
                <a:solidFill>
                  <a:schemeClr val="tx2">
                    <a:lumMod val="75000"/>
                  </a:schemeClr>
                </a:solidFill>
                <a:latin typeface="Times New Roman" pitchFamily="18" charset="0"/>
                <a:cs typeface="Times New Roman" pitchFamily="18" charset="0"/>
              </a:rPr>
              <a:t> </a:t>
            </a:r>
          </a:p>
          <a:p>
            <a:pPr lvl="2"/>
            <a:endParaRPr lang="en-US" dirty="0" smtClean="0">
              <a:solidFill>
                <a:schemeClr val="accent3">
                  <a:lumMod val="50000"/>
                </a:schemeClr>
              </a:solidFill>
              <a:latin typeface="Times New Roman" pitchFamily="18" charset="0"/>
              <a:cs typeface="Times New Roman" pitchFamily="18" charset="0"/>
            </a:endParaRPr>
          </a:p>
          <a:p>
            <a:pPr lvl="1">
              <a:buNone/>
            </a:pPr>
            <a:endParaRPr lang="en-US" dirty="0" smtClean="0">
              <a:solidFill>
                <a:schemeClr val="accent3">
                  <a:lumMod val="50000"/>
                </a:schemeClr>
              </a:solidFill>
              <a:latin typeface="Times New Roman" pitchFamily="18" charset="0"/>
              <a:cs typeface="Times New Roman" pitchFamily="18" charset="0"/>
            </a:endParaRPr>
          </a:p>
          <a:p>
            <a:pPr lvl="1"/>
            <a:endParaRPr lang="en-US" dirty="0">
              <a:solidFill>
                <a:schemeClr val="accent3">
                  <a:lumMod val="50000"/>
                </a:schemeClr>
              </a:solidFill>
              <a:latin typeface="Times New Roman" pitchFamily="18" charset="0"/>
              <a:cs typeface="Times New Roman" pitchFamily="18" charset="0"/>
            </a:endParaRPr>
          </a:p>
        </p:txBody>
      </p:sp>
      <p:sp>
        <p:nvSpPr>
          <p:cNvPr id="5" name="TextBox 4"/>
          <p:cNvSpPr txBox="1"/>
          <p:nvPr/>
        </p:nvSpPr>
        <p:spPr>
          <a:xfrm>
            <a:off x="0" y="6519446"/>
            <a:ext cx="9144000" cy="338554"/>
          </a:xfrm>
          <a:prstGeom prst="rect">
            <a:avLst/>
          </a:prstGeom>
          <a:solidFill>
            <a:schemeClr val="accent1">
              <a:lumMod val="50000"/>
            </a:schemeClr>
          </a:solidFill>
        </p:spPr>
        <p:txBody>
          <a:bodyPr wrap="square" rtlCol="0">
            <a:spAutoFit/>
          </a:bodyPr>
          <a:lstStyle/>
          <a:p>
            <a:pPr algn="ctr"/>
            <a:r>
              <a:rPr lang="en-US" sz="1600" dirty="0" smtClean="0">
                <a:solidFill>
                  <a:schemeClr val="bg1"/>
                </a:solidFill>
                <a:latin typeface="Times New Roman" panose="02020603050405020304" pitchFamily="18" charset="0"/>
                <a:cs typeface="Times New Roman" panose="02020603050405020304" pitchFamily="18" charset="0"/>
              </a:rPr>
              <a:t>Page</a:t>
            </a:r>
            <a:r>
              <a:rPr lang="en-US" sz="1600" dirty="0" smtClean="0">
                <a:solidFill>
                  <a:schemeClr val="bg1"/>
                </a:solidFill>
              </a:rPr>
              <a:t> </a:t>
            </a:r>
            <a:fld id="{B00E4F1D-AFA5-4F93-984F-DA2F40622FEE}" type="slidenum">
              <a:rPr lang="en-US" sz="1600" smtClean="0">
                <a:solidFill>
                  <a:schemeClr val="bg1"/>
                </a:solidFill>
              </a:rPr>
              <a:pPr algn="ctr"/>
              <a:t>51</a:t>
            </a:fld>
            <a:endParaRPr lang="en-US" sz="1600" dirty="0">
              <a:solidFill>
                <a:schemeClr val="bg1"/>
              </a:solidFill>
            </a:endParaRPr>
          </a:p>
        </p:txBody>
      </p:sp>
      <p:sp>
        <p:nvSpPr>
          <p:cNvPr id="7" name="Title 1"/>
          <p:cNvSpPr>
            <a:spLocks noGrp="1"/>
          </p:cNvSpPr>
          <p:nvPr>
            <p:ph type="title"/>
          </p:nvPr>
        </p:nvSpPr>
        <p:spPr>
          <a:xfrm>
            <a:off x="457200" y="533400"/>
            <a:ext cx="8229600" cy="838200"/>
          </a:xfrm>
        </p:spPr>
        <p:txBody>
          <a:bodyPr>
            <a:normAutofit/>
          </a:bodyPr>
          <a:lstStyle/>
          <a:p>
            <a:r>
              <a:rPr lang="en-US" sz="4000" dirty="0" smtClean="0">
                <a:solidFill>
                  <a:schemeClr val="tx2">
                    <a:lumMod val="75000"/>
                  </a:schemeClr>
                </a:solidFill>
                <a:latin typeface="Times New Roman" pitchFamily="18" charset="0"/>
                <a:cs typeface="Times New Roman" pitchFamily="18" charset="0"/>
              </a:rPr>
              <a:t>Proportionality </a:t>
            </a:r>
            <a:r>
              <a:rPr lang="en-US" sz="2400" dirty="0" smtClean="0">
                <a:solidFill>
                  <a:schemeClr val="tx2">
                    <a:lumMod val="75000"/>
                  </a:schemeClr>
                </a:solidFill>
                <a:latin typeface="Times New Roman" pitchFamily="18" charset="0"/>
                <a:cs typeface="Times New Roman" pitchFamily="18" charset="0"/>
              </a:rPr>
              <a:t>(Cont’d.)</a:t>
            </a:r>
            <a:endParaRPr lang="en-US" sz="2400" dirty="0">
              <a:solidFill>
                <a:schemeClr val="tx2">
                  <a:lumMod val="75000"/>
                </a:schemeClr>
              </a:solidFill>
              <a:latin typeface="Times New Roman" pitchFamily="18" charset="0"/>
              <a:cs typeface="Times New Roman" pitchFamily="18" charset="0"/>
            </a:endParaRPr>
          </a:p>
        </p:txBody>
      </p:sp>
      <p:sp>
        <p:nvSpPr>
          <p:cNvPr id="6" name="Rectangle 5"/>
          <p:cNvSpPr/>
          <p:nvPr/>
        </p:nvSpPr>
        <p:spPr>
          <a:xfrm>
            <a:off x="457200" y="1447800"/>
            <a:ext cx="7162800" cy="3422475"/>
          </a:xfrm>
          <a:prstGeom prst="rect">
            <a:avLst/>
          </a:prstGeom>
        </p:spPr>
        <p:txBody>
          <a:bodyPr wrap="square">
            <a:spAutoFit/>
          </a:bodyPr>
          <a:lstStyle/>
          <a:p>
            <a:pPr marL="457200" indent="-457200">
              <a:spcAft>
                <a:spcPts val="600"/>
              </a:spcAft>
              <a:buFont typeface="Arial" panose="020B0604020202020204" pitchFamily="34" charset="0"/>
              <a:buChar char="•"/>
            </a:pPr>
            <a:r>
              <a:rPr lang="en-US" sz="2400" dirty="0" smtClean="0">
                <a:solidFill>
                  <a:schemeClr val="tx2">
                    <a:lumMod val="75000"/>
                  </a:schemeClr>
                </a:solidFill>
                <a:latin typeface="Times New Roman" pitchFamily="18" charset="0"/>
                <a:cs typeface="Times New Roman" pitchFamily="18" charset="0"/>
              </a:rPr>
              <a:t>ASB established standard for the PRD is a range from .98 to 1.03 with a 90% confidence level.</a:t>
            </a:r>
          </a:p>
          <a:p>
            <a:pPr marL="457200" indent="-457200">
              <a:spcAft>
                <a:spcPts val="600"/>
              </a:spcAft>
              <a:buFont typeface="Arial" panose="020B0604020202020204" pitchFamily="34" charset="0"/>
              <a:buChar char="•"/>
            </a:pPr>
            <a:r>
              <a:rPr lang="en-US" sz="2400" dirty="0" smtClean="0">
                <a:solidFill>
                  <a:schemeClr val="tx2">
                    <a:lumMod val="75000"/>
                  </a:schemeClr>
                </a:solidFill>
                <a:latin typeface="Times New Roman" pitchFamily="18" charset="0"/>
                <a:cs typeface="Times New Roman" pitchFamily="18" charset="0"/>
              </a:rPr>
              <a:t>PRD is a test to see if high valued property assessments are proportional to low valued property assessments</a:t>
            </a:r>
          </a:p>
          <a:p>
            <a:pPr>
              <a:lnSpc>
                <a:spcPct val="90000"/>
              </a:lnSpc>
            </a:pPr>
            <a:endParaRPr lang="en-US" sz="2400" dirty="0" smtClean="0">
              <a:solidFill>
                <a:schemeClr val="tx2">
                  <a:lumMod val="75000"/>
                </a:schemeClr>
              </a:solidFill>
              <a:latin typeface="Times New Roman" pitchFamily="18" charset="0"/>
              <a:cs typeface="Times New Roman" pitchFamily="18" charset="0"/>
            </a:endParaRPr>
          </a:p>
          <a:p>
            <a:pPr lvl="1">
              <a:lnSpc>
                <a:spcPct val="90000"/>
              </a:lnSpc>
            </a:pPr>
            <a:r>
              <a:rPr lang="en-US" sz="2400" dirty="0" smtClean="0">
                <a:solidFill>
                  <a:schemeClr val="tx2">
                    <a:lumMod val="75000"/>
                  </a:schemeClr>
                </a:solidFill>
                <a:latin typeface="Times New Roman" pitchFamily="18" charset="0"/>
                <a:cs typeface="Times New Roman" pitchFamily="18" charset="0"/>
              </a:rPr>
              <a:t>Example: A PRD of 1.12 indicates that high valued properties may be </a:t>
            </a:r>
            <a:r>
              <a:rPr lang="en-US" sz="2400" u="sng" dirty="0" smtClean="0">
                <a:solidFill>
                  <a:schemeClr val="tx2">
                    <a:lumMod val="75000"/>
                  </a:schemeClr>
                </a:solidFill>
                <a:latin typeface="Times New Roman" pitchFamily="18" charset="0"/>
                <a:cs typeface="Times New Roman" pitchFamily="18" charset="0"/>
              </a:rPr>
              <a:t>under</a:t>
            </a:r>
            <a:r>
              <a:rPr lang="en-US" sz="2400" dirty="0" smtClean="0">
                <a:solidFill>
                  <a:schemeClr val="tx2">
                    <a:lumMod val="75000"/>
                  </a:schemeClr>
                </a:solidFill>
                <a:latin typeface="Times New Roman" pitchFamily="18" charset="0"/>
                <a:cs typeface="Times New Roman" pitchFamily="18" charset="0"/>
              </a:rPr>
              <a:t> assessed when compared to low valued properties.</a:t>
            </a:r>
          </a:p>
        </p:txBody>
      </p:sp>
      <p:sp>
        <p:nvSpPr>
          <p:cNvPr id="8" name="TextBox 7"/>
          <p:cNvSpPr txBox="1"/>
          <p:nvPr/>
        </p:nvSpPr>
        <p:spPr>
          <a:xfrm>
            <a:off x="0" y="0"/>
            <a:ext cx="9144000" cy="338554"/>
          </a:xfrm>
          <a:prstGeom prst="rect">
            <a:avLst/>
          </a:prstGeom>
          <a:solidFill>
            <a:schemeClr val="accent1">
              <a:lumMod val="75000"/>
            </a:schemeClr>
          </a:solidFill>
          <a:ln>
            <a:solidFill>
              <a:schemeClr val="accent1">
                <a:lumMod val="50000"/>
              </a:schemeClr>
            </a:solidFill>
          </a:ln>
        </p:spPr>
        <p:txBody>
          <a:bodyPr wrap="square" rtlCol="0">
            <a:spAutoFit/>
          </a:bodyPr>
          <a:lstStyle/>
          <a:p>
            <a:pPr algn="r"/>
            <a:r>
              <a:rPr lang="en-US" sz="1600" dirty="0" smtClean="0">
                <a:solidFill>
                  <a:schemeClr val="bg1"/>
                </a:solidFill>
                <a:latin typeface="Times New Roman" panose="02020603050405020304" pitchFamily="18" charset="0"/>
                <a:cs typeface="Times New Roman" panose="02020603050405020304" pitchFamily="18" charset="0"/>
              </a:rPr>
              <a:t>Sam Greene, Assistant Director, </a:t>
            </a:r>
            <a:r>
              <a:rPr lang="en-US" sz="1600" dirty="0">
                <a:solidFill>
                  <a:schemeClr val="bg1"/>
                </a:solidFill>
                <a:latin typeface="Times New Roman" panose="02020603050405020304" pitchFamily="18" charset="0"/>
                <a:cs typeface="Times New Roman" panose="02020603050405020304" pitchFamily="18" charset="0"/>
              </a:rPr>
              <a:t>Municipal and Property Division</a:t>
            </a:r>
          </a:p>
        </p:txBody>
      </p:sp>
    </p:spTree>
    <p:extLst>
      <p:ext uri="{BB962C8B-B14F-4D97-AF65-F5344CB8AC3E}">
        <p14:creationId xmlns:p14="http://schemas.microsoft.com/office/powerpoint/2010/main" val="160659477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5334000"/>
          </a:xfrm>
        </p:spPr>
        <p:txBody>
          <a:bodyPr>
            <a:normAutofit/>
          </a:bodyPr>
          <a:lstStyle/>
          <a:p>
            <a:pPr>
              <a:buNone/>
            </a:pPr>
            <a:r>
              <a:rPr lang="en-US" sz="1900" dirty="0" smtClean="0">
                <a:solidFill>
                  <a:schemeClr val="tx2">
                    <a:lumMod val="75000"/>
                  </a:schemeClr>
                </a:solidFill>
                <a:latin typeface="Times New Roman" pitchFamily="18" charset="0"/>
                <a:cs typeface="Times New Roman" pitchFamily="18" charset="0"/>
              </a:rPr>
              <a:t> </a:t>
            </a:r>
          </a:p>
          <a:p>
            <a:pPr lvl="2"/>
            <a:endParaRPr lang="en-US" dirty="0" smtClean="0">
              <a:solidFill>
                <a:schemeClr val="accent3">
                  <a:lumMod val="50000"/>
                </a:schemeClr>
              </a:solidFill>
              <a:latin typeface="Times New Roman" pitchFamily="18" charset="0"/>
              <a:cs typeface="Times New Roman" pitchFamily="18" charset="0"/>
            </a:endParaRPr>
          </a:p>
          <a:p>
            <a:pPr lvl="1">
              <a:buNone/>
            </a:pPr>
            <a:endParaRPr lang="en-US" dirty="0" smtClean="0">
              <a:solidFill>
                <a:schemeClr val="accent3">
                  <a:lumMod val="50000"/>
                </a:schemeClr>
              </a:solidFill>
              <a:latin typeface="Times New Roman" pitchFamily="18" charset="0"/>
              <a:cs typeface="Times New Roman" pitchFamily="18" charset="0"/>
            </a:endParaRPr>
          </a:p>
          <a:p>
            <a:pPr lvl="1"/>
            <a:endParaRPr lang="en-US" dirty="0">
              <a:solidFill>
                <a:schemeClr val="accent3">
                  <a:lumMod val="50000"/>
                </a:schemeClr>
              </a:solidFill>
              <a:latin typeface="Times New Roman" pitchFamily="18" charset="0"/>
              <a:cs typeface="Times New Roman" pitchFamily="18" charset="0"/>
            </a:endParaRPr>
          </a:p>
        </p:txBody>
      </p:sp>
      <p:sp>
        <p:nvSpPr>
          <p:cNvPr id="5" name="TextBox 4"/>
          <p:cNvSpPr txBox="1"/>
          <p:nvPr/>
        </p:nvSpPr>
        <p:spPr>
          <a:xfrm>
            <a:off x="0" y="6519446"/>
            <a:ext cx="9144000" cy="338554"/>
          </a:xfrm>
          <a:prstGeom prst="rect">
            <a:avLst/>
          </a:prstGeom>
          <a:solidFill>
            <a:schemeClr val="accent1">
              <a:lumMod val="50000"/>
            </a:schemeClr>
          </a:solidFill>
        </p:spPr>
        <p:txBody>
          <a:bodyPr wrap="square" rtlCol="0">
            <a:spAutoFit/>
          </a:bodyPr>
          <a:lstStyle/>
          <a:p>
            <a:pPr algn="ctr"/>
            <a:r>
              <a:rPr lang="en-US" sz="1600" dirty="0" smtClean="0">
                <a:solidFill>
                  <a:schemeClr val="bg1"/>
                </a:solidFill>
                <a:latin typeface="Times New Roman" panose="02020603050405020304" pitchFamily="18" charset="0"/>
                <a:cs typeface="Times New Roman" panose="02020603050405020304" pitchFamily="18" charset="0"/>
              </a:rPr>
              <a:t>Page </a:t>
            </a:r>
            <a:fld id="{B00E4F1D-AFA5-4F93-984F-DA2F40622FEE}" type="slidenum">
              <a:rPr lang="en-US" sz="1600" smtClean="0">
                <a:solidFill>
                  <a:schemeClr val="bg1"/>
                </a:solidFill>
                <a:latin typeface="Times New Roman" panose="02020603050405020304" pitchFamily="18" charset="0"/>
                <a:cs typeface="Times New Roman" panose="02020603050405020304" pitchFamily="18" charset="0"/>
              </a:rPr>
              <a:pPr algn="ctr"/>
              <a:t>52</a:t>
            </a:fld>
            <a:endParaRPr lang="en-US" sz="1600" dirty="0">
              <a:solidFill>
                <a:schemeClr val="bg1"/>
              </a:solidFill>
              <a:latin typeface="Times New Roman" panose="02020603050405020304" pitchFamily="18" charset="0"/>
              <a:cs typeface="Times New Roman" panose="02020603050405020304" pitchFamily="18" charset="0"/>
            </a:endParaRPr>
          </a:p>
        </p:txBody>
      </p:sp>
      <p:sp>
        <p:nvSpPr>
          <p:cNvPr id="7" name="Title 1"/>
          <p:cNvSpPr>
            <a:spLocks noGrp="1"/>
          </p:cNvSpPr>
          <p:nvPr>
            <p:ph type="title"/>
          </p:nvPr>
        </p:nvSpPr>
        <p:spPr>
          <a:xfrm>
            <a:off x="457200" y="533400"/>
            <a:ext cx="8229600" cy="762000"/>
          </a:xfrm>
        </p:spPr>
        <p:txBody>
          <a:bodyPr>
            <a:normAutofit/>
          </a:bodyPr>
          <a:lstStyle/>
          <a:p>
            <a:r>
              <a:rPr lang="en-US" sz="4000" dirty="0" smtClean="0">
                <a:solidFill>
                  <a:schemeClr val="tx2">
                    <a:lumMod val="75000"/>
                  </a:schemeClr>
                </a:solidFill>
                <a:latin typeface="Times New Roman" pitchFamily="18" charset="0"/>
                <a:cs typeface="Times New Roman" pitchFamily="18" charset="0"/>
              </a:rPr>
              <a:t>USPAP Compliant Report</a:t>
            </a:r>
            <a:endParaRPr lang="en-US" sz="4000" dirty="0">
              <a:solidFill>
                <a:schemeClr val="tx2">
                  <a:lumMod val="75000"/>
                </a:schemeClr>
              </a:solidFill>
              <a:latin typeface="Times New Roman" pitchFamily="18" charset="0"/>
              <a:cs typeface="Times New Roman" pitchFamily="18" charset="0"/>
            </a:endParaRPr>
          </a:p>
        </p:txBody>
      </p:sp>
      <p:sp>
        <p:nvSpPr>
          <p:cNvPr id="6" name="Rectangle 5"/>
          <p:cNvSpPr/>
          <p:nvPr/>
        </p:nvSpPr>
        <p:spPr>
          <a:xfrm>
            <a:off x="457200" y="1467481"/>
            <a:ext cx="8382000" cy="3637919"/>
          </a:xfrm>
          <a:prstGeom prst="rect">
            <a:avLst/>
          </a:prstGeom>
        </p:spPr>
        <p:txBody>
          <a:bodyPr wrap="square">
            <a:spAutoFit/>
          </a:bodyPr>
          <a:lstStyle/>
          <a:p>
            <a:pPr marL="457200" indent="-457200">
              <a:lnSpc>
                <a:spcPct val="80000"/>
              </a:lnSpc>
              <a:buFont typeface="Arial" panose="020B0604020202020204" pitchFamily="34" charset="0"/>
              <a:buChar char="•"/>
            </a:pPr>
            <a:r>
              <a:rPr lang="en-US" sz="2400" dirty="0" smtClean="0">
                <a:solidFill>
                  <a:schemeClr val="tx2">
                    <a:lumMod val="75000"/>
                  </a:schemeClr>
                </a:solidFill>
                <a:latin typeface="Times New Roman" pitchFamily="18" charset="0"/>
                <a:cs typeface="Times New Roman" pitchFamily="18" charset="0"/>
              </a:rPr>
              <a:t>A report based on the most recent edition of USPAP shall be submitted to the Municipality and the DRA for each full revaluation, partial revaluation, cyclical revaluation, or statistical update</a:t>
            </a:r>
          </a:p>
          <a:p>
            <a:pPr>
              <a:lnSpc>
                <a:spcPct val="80000"/>
              </a:lnSpc>
            </a:pPr>
            <a:endParaRPr lang="en-US" sz="2400" dirty="0" smtClean="0">
              <a:solidFill>
                <a:schemeClr val="tx2">
                  <a:lumMod val="75000"/>
                </a:schemeClr>
              </a:solidFill>
              <a:latin typeface="Times New Roman" pitchFamily="18" charset="0"/>
              <a:cs typeface="Times New Roman" pitchFamily="18" charset="0"/>
            </a:endParaRPr>
          </a:p>
          <a:p>
            <a:pPr marL="457200" indent="-457200">
              <a:lnSpc>
                <a:spcPct val="80000"/>
              </a:lnSpc>
              <a:buFont typeface="Arial" panose="020B0604020202020204" pitchFamily="34" charset="0"/>
              <a:buChar char="•"/>
            </a:pPr>
            <a:r>
              <a:rPr lang="en-US" sz="2400" dirty="0" smtClean="0">
                <a:solidFill>
                  <a:schemeClr val="tx2">
                    <a:lumMod val="75000"/>
                  </a:schemeClr>
                </a:solidFill>
                <a:latin typeface="Times New Roman" pitchFamily="18" charset="0"/>
                <a:cs typeface="Times New Roman" pitchFamily="18" charset="0"/>
              </a:rPr>
              <a:t>The DRA will verify that the USPAP Report is compliant utilizing a checklist PA-50</a:t>
            </a:r>
          </a:p>
          <a:p>
            <a:pPr>
              <a:lnSpc>
                <a:spcPct val="80000"/>
              </a:lnSpc>
            </a:pPr>
            <a:endParaRPr lang="en-US" sz="2400" dirty="0" smtClean="0">
              <a:solidFill>
                <a:schemeClr val="tx2">
                  <a:lumMod val="75000"/>
                </a:schemeClr>
              </a:solidFill>
              <a:latin typeface="Times New Roman" pitchFamily="18" charset="0"/>
              <a:cs typeface="Times New Roman" pitchFamily="18" charset="0"/>
            </a:endParaRPr>
          </a:p>
          <a:p>
            <a:pPr marL="457200" indent="-457200">
              <a:lnSpc>
                <a:spcPct val="80000"/>
              </a:lnSpc>
              <a:buFont typeface="Arial" panose="020B0604020202020204" pitchFamily="34" charset="0"/>
              <a:buChar char="•"/>
            </a:pPr>
            <a:r>
              <a:rPr lang="en-US" sz="2400" dirty="0" smtClean="0">
                <a:solidFill>
                  <a:schemeClr val="tx2">
                    <a:lumMod val="75000"/>
                  </a:schemeClr>
                </a:solidFill>
                <a:latin typeface="Times New Roman" pitchFamily="18" charset="0"/>
                <a:cs typeface="Times New Roman" pitchFamily="18" charset="0"/>
              </a:rPr>
              <a:t>The DRA shall report to the ASB and the Municipality on its findings</a:t>
            </a:r>
          </a:p>
          <a:p>
            <a:pPr>
              <a:lnSpc>
                <a:spcPct val="80000"/>
              </a:lnSpc>
            </a:pPr>
            <a:endParaRPr lang="en-US" sz="2400" dirty="0" smtClean="0">
              <a:solidFill>
                <a:schemeClr val="tx2">
                  <a:lumMod val="75000"/>
                </a:schemeClr>
              </a:solidFill>
              <a:latin typeface="Times New Roman" pitchFamily="18" charset="0"/>
              <a:cs typeface="Times New Roman" pitchFamily="18" charset="0"/>
            </a:endParaRPr>
          </a:p>
          <a:p>
            <a:pPr>
              <a:lnSpc>
                <a:spcPct val="80000"/>
              </a:lnSpc>
            </a:pPr>
            <a:endParaRPr lang="en-US" sz="2400" dirty="0" smtClean="0">
              <a:solidFill>
                <a:schemeClr val="tx2">
                  <a:lumMod val="75000"/>
                </a:schemeClr>
              </a:solidFill>
              <a:latin typeface="Times New Roman" pitchFamily="18" charset="0"/>
              <a:cs typeface="Times New Roman" pitchFamily="18" charset="0"/>
            </a:endParaRPr>
          </a:p>
        </p:txBody>
      </p:sp>
      <p:sp>
        <p:nvSpPr>
          <p:cNvPr id="8" name="TextBox 7"/>
          <p:cNvSpPr txBox="1"/>
          <p:nvPr/>
        </p:nvSpPr>
        <p:spPr>
          <a:xfrm>
            <a:off x="0" y="0"/>
            <a:ext cx="9144000" cy="338554"/>
          </a:xfrm>
          <a:prstGeom prst="rect">
            <a:avLst/>
          </a:prstGeom>
          <a:solidFill>
            <a:schemeClr val="accent1">
              <a:lumMod val="75000"/>
            </a:schemeClr>
          </a:solidFill>
          <a:ln>
            <a:solidFill>
              <a:schemeClr val="accent1">
                <a:lumMod val="50000"/>
              </a:schemeClr>
            </a:solidFill>
          </a:ln>
        </p:spPr>
        <p:txBody>
          <a:bodyPr wrap="square" rtlCol="0">
            <a:spAutoFit/>
          </a:bodyPr>
          <a:lstStyle/>
          <a:p>
            <a:pPr algn="r"/>
            <a:r>
              <a:rPr lang="en-US" sz="1600" dirty="0" smtClean="0">
                <a:solidFill>
                  <a:schemeClr val="bg1"/>
                </a:solidFill>
                <a:latin typeface="Times New Roman" panose="02020603050405020304" pitchFamily="18" charset="0"/>
                <a:cs typeface="Times New Roman" panose="02020603050405020304" pitchFamily="18" charset="0"/>
              </a:rPr>
              <a:t>Sam Greene, Assistant Director, </a:t>
            </a:r>
            <a:r>
              <a:rPr lang="en-US" sz="1600" dirty="0">
                <a:solidFill>
                  <a:schemeClr val="bg1"/>
                </a:solidFill>
                <a:latin typeface="Times New Roman" panose="02020603050405020304" pitchFamily="18" charset="0"/>
                <a:cs typeface="Times New Roman" panose="02020603050405020304" pitchFamily="18" charset="0"/>
              </a:rPr>
              <a:t>Municipal and Property Division</a:t>
            </a:r>
          </a:p>
        </p:txBody>
      </p:sp>
    </p:spTree>
    <p:extLst>
      <p:ext uri="{BB962C8B-B14F-4D97-AF65-F5344CB8AC3E}">
        <p14:creationId xmlns:p14="http://schemas.microsoft.com/office/powerpoint/2010/main" val="282562580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solidFill>
                  <a:schemeClr val="tx2">
                    <a:lumMod val="75000"/>
                  </a:schemeClr>
                </a:solidFill>
                <a:latin typeface="Times New Roman" pitchFamily="18" charset="0"/>
                <a:cs typeface="Times New Roman" pitchFamily="18" charset="0"/>
              </a:rPr>
              <a:t>RSA 21-J:14-f, I  Certification Required</a:t>
            </a:r>
            <a:endParaRPr lang="en-US" sz="4000" dirty="0">
              <a:solidFill>
                <a:schemeClr val="tx2">
                  <a:lumMod val="75000"/>
                </a:schemeClr>
              </a:solidFill>
              <a:latin typeface="Times New Roman" pitchFamily="18" charset="0"/>
              <a:cs typeface="Times New Roman" pitchFamily="18" charset="0"/>
            </a:endParaRPr>
          </a:p>
        </p:txBody>
      </p:sp>
      <p:sp>
        <p:nvSpPr>
          <p:cNvPr id="5" name="TextBox 4"/>
          <p:cNvSpPr txBox="1"/>
          <p:nvPr/>
        </p:nvSpPr>
        <p:spPr>
          <a:xfrm>
            <a:off x="0" y="6519446"/>
            <a:ext cx="9144000" cy="338554"/>
          </a:xfrm>
          <a:prstGeom prst="rect">
            <a:avLst/>
          </a:prstGeom>
          <a:solidFill>
            <a:schemeClr val="accent1">
              <a:lumMod val="50000"/>
            </a:schemeClr>
          </a:solidFill>
        </p:spPr>
        <p:txBody>
          <a:bodyPr wrap="square" rtlCol="0">
            <a:spAutoFit/>
          </a:bodyPr>
          <a:lstStyle/>
          <a:p>
            <a:pPr algn="ctr"/>
            <a:r>
              <a:rPr lang="en-US" sz="1600" dirty="0" smtClean="0">
                <a:solidFill>
                  <a:schemeClr val="bg1"/>
                </a:solidFill>
                <a:latin typeface="Times New Roman" panose="02020603050405020304" pitchFamily="18" charset="0"/>
                <a:cs typeface="Times New Roman" panose="02020603050405020304" pitchFamily="18" charset="0"/>
              </a:rPr>
              <a:t>Page </a:t>
            </a:r>
            <a:fld id="{B00E4F1D-AFA5-4F93-984F-DA2F40622FEE}" type="slidenum">
              <a:rPr lang="en-US" sz="1600" smtClean="0">
                <a:solidFill>
                  <a:schemeClr val="bg1"/>
                </a:solidFill>
                <a:latin typeface="Times New Roman" panose="02020603050405020304" pitchFamily="18" charset="0"/>
                <a:cs typeface="Times New Roman" panose="02020603050405020304" pitchFamily="18" charset="0"/>
              </a:rPr>
              <a:pPr algn="ctr"/>
              <a:t>53</a:t>
            </a:fld>
            <a:endParaRPr lang="en-US" sz="1600" dirty="0">
              <a:solidFill>
                <a:schemeClr val="bg1"/>
              </a:solidFill>
              <a:latin typeface="Times New Roman" panose="02020603050405020304" pitchFamily="18" charset="0"/>
              <a:cs typeface="Times New Roman" panose="02020603050405020304" pitchFamily="18" charset="0"/>
            </a:endParaRPr>
          </a:p>
        </p:txBody>
      </p:sp>
      <p:sp>
        <p:nvSpPr>
          <p:cNvPr id="7" name="Text Box 4"/>
          <p:cNvSpPr txBox="1">
            <a:spLocks noChangeArrowheads="1"/>
          </p:cNvSpPr>
          <p:nvPr/>
        </p:nvSpPr>
        <p:spPr bwMode="auto">
          <a:xfrm>
            <a:off x="533400" y="1447800"/>
            <a:ext cx="8229600" cy="2308324"/>
          </a:xfrm>
          <a:prstGeom prst="rect">
            <a:avLst/>
          </a:prstGeom>
          <a:noFill/>
          <a:ln w="9525" algn="ctr">
            <a:noFill/>
            <a:miter lim="800000"/>
            <a:headEnd/>
            <a:tailEnd/>
          </a:ln>
        </p:spPr>
        <p:txBody>
          <a:bodyPr wrap="square">
            <a:spAutoFit/>
          </a:bodyPr>
          <a:lstStyle/>
          <a:p>
            <a:pPr>
              <a:buFont typeface="Wingdings 2" pitchFamily="18" charset="2"/>
              <a:buNone/>
            </a:pPr>
            <a:r>
              <a:rPr lang="en-US" sz="2400" b="0" dirty="0" smtClean="0">
                <a:solidFill>
                  <a:schemeClr val="tx2">
                    <a:lumMod val="75000"/>
                  </a:schemeClr>
                </a:solidFill>
                <a:latin typeface="Times New Roman" pitchFamily="18" charset="0"/>
                <a:cs typeface="Times New Roman" pitchFamily="18" charset="0"/>
              </a:rPr>
              <a:t>“</a:t>
            </a:r>
            <a:r>
              <a:rPr lang="en-US" sz="2400" b="1" u="sng" dirty="0" smtClean="0">
                <a:solidFill>
                  <a:schemeClr val="tx2">
                    <a:lumMod val="75000"/>
                  </a:schemeClr>
                </a:solidFill>
                <a:latin typeface="Times New Roman" pitchFamily="18" charset="0"/>
                <a:cs typeface="Times New Roman" pitchFamily="18" charset="0"/>
              </a:rPr>
              <a:t>Every </a:t>
            </a:r>
            <a:r>
              <a:rPr lang="en-US" sz="2400" b="1" u="sng" dirty="0">
                <a:solidFill>
                  <a:schemeClr val="tx2">
                    <a:lumMod val="75000"/>
                  </a:schemeClr>
                </a:solidFill>
                <a:latin typeface="Times New Roman" pitchFamily="18" charset="0"/>
                <a:cs typeface="Times New Roman" pitchFamily="18" charset="0"/>
              </a:rPr>
              <a:t>person</a:t>
            </a:r>
            <a:r>
              <a:rPr lang="en-US" sz="2400" b="0" dirty="0">
                <a:solidFill>
                  <a:schemeClr val="tx2">
                    <a:lumMod val="75000"/>
                  </a:schemeClr>
                </a:solidFill>
                <a:latin typeface="Times New Roman" pitchFamily="18" charset="0"/>
                <a:cs typeface="Times New Roman" pitchFamily="18" charset="0"/>
              </a:rPr>
              <a:t>, whether working individually, for a firm or corporation, or as a municipal employee, making appraisals of a municipality for tax assessment purposes, except elected officials making appraisals pursuant to RSA 75:1, </a:t>
            </a:r>
            <a:r>
              <a:rPr lang="en-US" sz="2400" b="1" u="sng" dirty="0">
                <a:solidFill>
                  <a:schemeClr val="tx2">
                    <a:lumMod val="75000"/>
                  </a:schemeClr>
                </a:solidFill>
                <a:latin typeface="Times New Roman" pitchFamily="18" charset="0"/>
                <a:cs typeface="Times New Roman" pitchFamily="18" charset="0"/>
              </a:rPr>
              <a:t>shall be certified </a:t>
            </a:r>
            <a:r>
              <a:rPr lang="en-US" sz="2400" b="0" dirty="0">
                <a:solidFill>
                  <a:schemeClr val="tx2">
                    <a:lumMod val="75000"/>
                  </a:schemeClr>
                </a:solidFill>
                <a:latin typeface="Times New Roman" pitchFamily="18" charset="0"/>
                <a:cs typeface="Times New Roman" pitchFamily="18" charset="0"/>
              </a:rPr>
              <a:t>by the department according to rules adopted by the assessing standards board as provided in paragraph II…  </a:t>
            </a:r>
            <a:r>
              <a:rPr lang="en-US" sz="2400" b="0" dirty="0" smtClean="0">
                <a:solidFill>
                  <a:schemeClr val="tx2">
                    <a:lumMod val="75000"/>
                  </a:schemeClr>
                </a:solidFill>
                <a:latin typeface="Times New Roman" pitchFamily="18" charset="0"/>
                <a:cs typeface="Times New Roman" pitchFamily="18" charset="0"/>
              </a:rPr>
              <a:t>……”  (Emphasis added)</a:t>
            </a:r>
            <a:endParaRPr lang="en-US" sz="2400" b="0" dirty="0">
              <a:solidFill>
                <a:schemeClr val="tx2">
                  <a:lumMod val="75000"/>
                </a:schemeClr>
              </a:solidFill>
              <a:latin typeface="Times New Roman" pitchFamily="18" charset="0"/>
              <a:cs typeface="Times New Roman" pitchFamily="18" charset="0"/>
            </a:endParaRPr>
          </a:p>
        </p:txBody>
      </p:sp>
      <p:sp>
        <p:nvSpPr>
          <p:cNvPr id="6" name="TextBox 5"/>
          <p:cNvSpPr txBox="1"/>
          <p:nvPr/>
        </p:nvSpPr>
        <p:spPr>
          <a:xfrm>
            <a:off x="0" y="0"/>
            <a:ext cx="9144000" cy="338554"/>
          </a:xfrm>
          <a:prstGeom prst="rect">
            <a:avLst/>
          </a:prstGeom>
          <a:solidFill>
            <a:schemeClr val="accent1">
              <a:lumMod val="75000"/>
            </a:schemeClr>
          </a:solidFill>
          <a:ln>
            <a:solidFill>
              <a:schemeClr val="accent1">
                <a:lumMod val="50000"/>
              </a:schemeClr>
            </a:solidFill>
          </a:ln>
        </p:spPr>
        <p:txBody>
          <a:bodyPr wrap="square" rtlCol="0">
            <a:spAutoFit/>
          </a:bodyPr>
          <a:lstStyle/>
          <a:p>
            <a:pPr algn="r"/>
            <a:r>
              <a:rPr lang="en-US" sz="1600" dirty="0" smtClean="0">
                <a:solidFill>
                  <a:schemeClr val="bg1"/>
                </a:solidFill>
                <a:latin typeface="Times New Roman" panose="02020603050405020304" pitchFamily="18" charset="0"/>
                <a:cs typeface="Times New Roman" panose="02020603050405020304" pitchFamily="18" charset="0"/>
              </a:rPr>
              <a:t>Sam Greene, Assistant Director, </a:t>
            </a:r>
            <a:r>
              <a:rPr lang="en-US" sz="1600" dirty="0">
                <a:solidFill>
                  <a:schemeClr val="bg1"/>
                </a:solidFill>
                <a:latin typeface="Times New Roman" panose="02020603050405020304" pitchFamily="18" charset="0"/>
                <a:cs typeface="Times New Roman" panose="02020603050405020304" pitchFamily="18" charset="0"/>
              </a:rPr>
              <a:t>Municipal and Property Division</a:t>
            </a:r>
          </a:p>
        </p:txBody>
      </p:sp>
    </p:spTree>
    <p:extLst>
      <p:ext uri="{BB962C8B-B14F-4D97-AF65-F5344CB8AC3E}">
        <p14:creationId xmlns:p14="http://schemas.microsoft.com/office/powerpoint/2010/main" val="351299814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fontScale="90000"/>
          </a:bodyPr>
          <a:lstStyle/>
          <a:p>
            <a:r>
              <a:rPr lang="en-US" sz="4000" dirty="0">
                <a:solidFill>
                  <a:schemeClr val="tx2">
                    <a:lumMod val="75000"/>
                  </a:schemeClr>
                </a:solidFill>
                <a:latin typeface="Times New Roman" pitchFamily="18" charset="0"/>
                <a:cs typeface="Times New Roman" pitchFamily="18" charset="0"/>
              </a:rPr>
              <a:t>RSA </a:t>
            </a:r>
            <a:r>
              <a:rPr lang="en-US" sz="4000" dirty="0" smtClean="0">
                <a:solidFill>
                  <a:schemeClr val="tx2">
                    <a:lumMod val="75000"/>
                  </a:schemeClr>
                </a:solidFill>
                <a:latin typeface="Times New Roman" pitchFamily="18" charset="0"/>
                <a:cs typeface="Times New Roman" pitchFamily="18" charset="0"/>
              </a:rPr>
              <a:t>21-J:14-b, I-a Powers </a:t>
            </a:r>
            <a:r>
              <a:rPr lang="en-US" sz="4000" dirty="0">
                <a:solidFill>
                  <a:schemeClr val="tx2">
                    <a:lumMod val="75000"/>
                  </a:schemeClr>
                </a:solidFill>
                <a:latin typeface="Times New Roman" panose="02020603050405020304" pitchFamily="18" charset="0"/>
                <a:cs typeface="Times New Roman" panose="02020603050405020304" pitchFamily="18" charset="0"/>
              </a:rPr>
              <a:t>and Duties of the </a:t>
            </a:r>
            <a:r>
              <a:rPr lang="en-US" sz="4000" dirty="0" smtClean="0">
                <a:solidFill>
                  <a:schemeClr val="tx2">
                    <a:lumMod val="75000"/>
                  </a:schemeClr>
                </a:solidFill>
                <a:latin typeface="Times New Roman" panose="02020603050405020304" pitchFamily="18" charset="0"/>
                <a:cs typeface="Times New Roman" panose="02020603050405020304" pitchFamily="18" charset="0"/>
              </a:rPr>
              <a:t>Board</a:t>
            </a:r>
            <a:endParaRPr lang="en-US" sz="2000" dirty="0">
              <a:solidFill>
                <a:schemeClr val="tx2">
                  <a:lumMod val="75000"/>
                </a:schemeClr>
              </a:solidFill>
              <a:latin typeface="Times New Roman" pitchFamily="18" charset="0"/>
              <a:cs typeface="Times New Roman" pitchFamily="18" charset="0"/>
            </a:endParaRPr>
          </a:p>
        </p:txBody>
      </p:sp>
      <p:sp>
        <p:nvSpPr>
          <p:cNvPr id="5" name="TextBox 4"/>
          <p:cNvSpPr txBox="1"/>
          <p:nvPr/>
        </p:nvSpPr>
        <p:spPr>
          <a:xfrm>
            <a:off x="0" y="6519446"/>
            <a:ext cx="9144000" cy="338554"/>
          </a:xfrm>
          <a:prstGeom prst="rect">
            <a:avLst/>
          </a:prstGeom>
          <a:solidFill>
            <a:schemeClr val="accent1">
              <a:lumMod val="50000"/>
            </a:schemeClr>
          </a:solidFill>
        </p:spPr>
        <p:txBody>
          <a:bodyPr wrap="square" rtlCol="0">
            <a:spAutoFit/>
          </a:bodyPr>
          <a:lstStyle/>
          <a:p>
            <a:pPr algn="ctr"/>
            <a:r>
              <a:rPr lang="en-US" sz="1600" dirty="0" smtClean="0">
                <a:solidFill>
                  <a:schemeClr val="bg1"/>
                </a:solidFill>
                <a:latin typeface="Times New Roman" panose="02020603050405020304" pitchFamily="18" charset="0"/>
                <a:cs typeface="Times New Roman" panose="02020603050405020304" pitchFamily="18" charset="0"/>
              </a:rPr>
              <a:t>Page </a:t>
            </a:r>
            <a:fld id="{B00E4F1D-AFA5-4F93-984F-DA2F40622FEE}" type="slidenum">
              <a:rPr lang="en-US" sz="1600" smtClean="0">
                <a:solidFill>
                  <a:schemeClr val="bg1"/>
                </a:solidFill>
                <a:latin typeface="Times New Roman" panose="02020603050405020304" pitchFamily="18" charset="0"/>
                <a:cs typeface="Times New Roman" panose="02020603050405020304" pitchFamily="18" charset="0"/>
              </a:rPr>
              <a:pPr algn="ctr"/>
              <a:t>54</a:t>
            </a:fld>
            <a:endParaRPr lang="en-US" sz="1600" dirty="0">
              <a:solidFill>
                <a:schemeClr val="bg1"/>
              </a:solidFill>
              <a:latin typeface="Times New Roman" panose="02020603050405020304" pitchFamily="18" charset="0"/>
              <a:cs typeface="Times New Roman" panose="02020603050405020304" pitchFamily="18" charset="0"/>
            </a:endParaRPr>
          </a:p>
        </p:txBody>
      </p:sp>
      <p:sp>
        <p:nvSpPr>
          <p:cNvPr id="7" name="Rectangle 3"/>
          <p:cNvSpPr>
            <a:spLocks noChangeArrowheads="1"/>
          </p:cNvSpPr>
          <p:nvPr/>
        </p:nvSpPr>
        <p:spPr bwMode="auto">
          <a:xfrm>
            <a:off x="381000" y="1600200"/>
            <a:ext cx="8382000" cy="4648200"/>
          </a:xfrm>
          <a:prstGeom prst="rect">
            <a:avLst/>
          </a:prstGeom>
          <a:noFill/>
          <a:ln w="9525">
            <a:noFill/>
            <a:miter lim="800000"/>
            <a:headEnd/>
            <a:tailEnd/>
          </a:ln>
        </p:spPr>
        <p:txBody>
          <a:bodyPr lIns="92075" tIns="46038" rIns="92075" bIns="46038"/>
          <a:lstStyle/>
          <a:p>
            <a:pPr indent="-342900">
              <a:spcBef>
                <a:spcPct val="20000"/>
              </a:spcBef>
              <a:buClrTx/>
              <a:buFontTx/>
              <a:buNone/>
            </a:pPr>
            <a:r>
              <a:rPr lang="en-US" sz="2400" b="0" dirty="0" smtClean="0">
                <a:solidFill>
                  <a:schemeClr val="tx2">
                    <a:lumMod val="75000"/>
                  </a:schemeClr>
                </a:solidFill>
                <a:latin typeface="Times New Roman" pitchFamily="18" charset="0"/>
                <a:cs typeface="Times New Roman" pitchFamily="18" charset="0"/>
              </a:rPr>
              <a:t>“The </a:t>
            </a:r>
            <a:r>
              <a:rPr lang="en-US" sz="2400" b="0" dirty="0">
                <a:solidFill>
                  <a:schemeClr val="tx2">
                    <a:lumMod val="75000"/>
                  </a:schemeClr>
                </a:solidFill>
                <a:latin typeface="Times New Roman" pitchFamily="18" charset="0"/>
                <a:cs typeface="Times New Roman" pitchFamily="18" charset="0"/>
              </a:rPr>
              <a:t>assessing standards board shall adopt rules, pursuant to RSA 541-A, relative to:”</a:t>
            </a:r>
          </a:p>
          <a:p>
            <a:pPr marL="342900" indent="-342900">
              <a:spcBef>
                <a:spcPct val="20000"/>
              </a:spcBef>
              <a:buClrTx/>
              <a:buFontTx/>
              <a:buNone/>
            </a:pPr>
            <a:r>
              <a:rPr lang="en-US" sz="2400" b="0" dirty="0" smtClean="0">
                <a:solidFill>
                  <a:schemeClr val="tx2">
                    <a:lumMod val="75000"/>
                  </a:schemeClr>
                </a:solidFill>
                <a:latin typeface="Times New Roman" pitchFamily="18" charset="0"/>
                <a:cs typeface="Times New Roman" pitchFamily="18" charset="0"/>
              </a:rPr>
              <a:t>Establishment </a:t>
            </a:r>
            <a:r>
              <a:rPr lang="en-US" sz="2400" b="0" dirty="0">
                <a:solidFill>
                  <a:schemeClr val="tx2">
                    <a:lumMod val="75000"/>
                  </a:schemeClr>
                </a:solidFill>
                <a:latin typeface="Times New Roman" pitchFamily="18" charset="0"/>
                <a:cs typeface="Times New Roman" pitchFamily="18" charset="0"/>
              </a:rPr>
              <a:t>of standards for assessing </a:t>
            </a:r>
            <a:r>
              <a:rPr lang="en-US" sz="2400" b="0" dirty="0" smtClean="0">
                <a:solidFill>
                  <a:schemeClr val="tx2">
                    <a:lumMod val="75000"/>
                  </a:schemeClr>
                </a:solidFill>
                <a:latin typeface="Times New Roman" pitchFamily="18" charset="0"/>
                <a:cs typeface="Times New Roman" pitchFamily="18" charset="0"/>
              </a:rPr>
              <a:t>officials pertaining to:</a:t>
            </a:r>
            <a:endParaRPr lang="en-US" sz="2400" b="0" dirty="0">
              <a:solidFill>
                <a:schemeClr val="tx2">
                  <a:lumMod val="75000"/>
                </a:schemeClr>
              </a:solidFill>
              <a:latin typeface="Times New Roman" pitchFamily="18" charset="0"/>
              <a:cs typeface="Times New Roman" pitchFamily="18" charset="0"/>
            </a:endParaRPr>
          </a:p>
          <a:p>
            <a:pPr marL="692150" indent="-342900">
              <a:spcBef>
                <a:spcPct val="20000"/>
              </a:spcBef>
              <a:buClrTx/>
              <a:buFont typeface="Arial" pitchFamily="34" charset="0"/>
              <a:buChar char="•"/>
            </a:pPr>
            <a:r>
              <a:rPr lang="en-US" sz="2400" b="0" dirty="0">
                <a:solidFill>
                  <a:schemeClr val="tx2">
                    <a:lumMod val="75000"/>
                  </a:schemeClr>
                </a:solidFill>
                <a:latin typeface="Times New Roman" pitchFamily="18" charset="0"/>
                <a:cs typeface="Times New Roman" pitchFamily="18" charset="0"/>
              </a:rPr>
              <a:t>Certification </a:t>
            </a:r>
            <a:r>
              <a:rPr lang="en-US" sz="2400" b="0" dirty="0" smtClean="0">
                <a:solidFill>
                  <a:schemeClr val="tx2">
                    <a:lumMod val="75000"/>
                  </a:schemeClr>
                </a:solidFill>
                <a:latin typeface="Times New Roman" pitchFamily="18" charset="0"/>
                <a:cs typeface="Times New Roman" pitchFamily="18" charset="0"/>
              </a:rPr>
              <a:t>standards</a:t>
            </a:r>
            <a:endParaRPr lang="en-US" sz="2400" b="0" dirty="0">
              <a:solidFill>
                <a:schemeClr val="tx2">
                  <a:lumMod val="75000"/>
                </a:schemeClr>
              </a:solidFill>
              <a:latin typeface="Times New Roman" pitchFamily="18" charset="0"/>
              <a:cs typeface="Times New Roman" pitchFamily="18" charset="0"/>
            </a:endParaRPr>
          </a:p>
          <a:p>
            <a:pPr marL="692150" indent="-342900">
              <a:spcBef>
                <a:spcPct val="20000"/>
              </a:spcBef>
              <a:buClrTx/>
              <a:buFont typeface="Arial" pitchFamily="34" charset="0"/>
              <a:buChar char="•"/>
            </a:pPr>
            <a:r>
              <a:rPr lang="en-US" sz="2400" b="0" dirty="0">
                <a:solidFill>
                  <a:schemeClr val="tx2">
                    <a:lumMod val="75000"/>
                  </a:schemeClr>
                </a:solidFill>
                <a:latin typeface="Times New Roman" pitchFamily="18" charset="0"/>
                <a:cs typeface="Times New Roman" pitchFamily="18" charset="0"/>
              </a:rPr>
              <a:t>Continuing education </a:t>
            </a:r>
            <a:r>
              <a:rPr lang="en-US" sz="2400" b="0" dirty="0" smtClean="0">
                <a:solidFill>
                  <a:schemeClr val="tx2">
                    <a:lumMod val="75000"/>
                  </a:schemeClr>
                </a:solidFill>
                <a:latin typeface="Times New Roman" pitchFamily="18" charset="0"/>
                <a:cs typeface="Times New Roman" pitchFamily="18" charset="0"/>
              </a:rPr>
              <a:t>standards</a:t>
            </a:r>
            <a:endParaRPr lang="en-US" sz="2400" b="0" dirty="0">
              <a:solidFill>
                <a:schemeClr val="tx2">
                  <a:lumMod val="75000"/>
                </a:schemeClr>
              </a:solidFill>
              <a:latin typeface="Times New Roman" pitchFamily="18" charset="0"/>
              <a:cs typeface="Times New Roman" pitchFamily="18" charset="0"/>
            </a:endParaRPr>
          </a:p>
          <a:p>
            <a:pPr marL="692150" indent="-342900">
              <a:spcBef>
                <a:spcPct val="20000"/>
              </a:spcBef>
              <a:buClrTx/>
              <a:buFont typeface="Arial" pitchFamily="34" charset="0"/>
              <a:buChar char="•"/>
            </a:pPr>
            <a:r>
              <a:rPr lang="en-US" sz="2400" b="0" dirty="0">
                <a:solidFill>
                  <a:schemeClr val="tx2">
                    <a:lumMod val="75000"/>
                  </a:schemeClr>
                </a:solidFill>
                <a:latin typeface="Times New Roman" pitchFamily="18" charset="0"/>
                <a:cs typeface="Times New Roman" pitchFamily="18" charset="0"/>
              </a:rPr>
              <a:t>Revocation, suspension, and other disciplinary standards and </a:t>
            </a:r>
            <a:r>
              <a:rPr lang="en-US" sz="2400" b="0" dirty="0" smtClean="0">
                <a:solidFill>
                  <a:schemeClr val="tx2">
                    <a:lumMod val="75000"/>
                  </a:schemeClr>
                </a:solidFill>
                <a:latin typeface="Times New Roman" pitchFamily="18" charset="0"/>
                <a:cs typeface="Times New Roman" pitchFamily="18" charset="0"/>
              </a:rPr>
              <a:t>sanctions</a:t>
            </a:r>
            <a:endParaRPr lang="en-US" sz="2400" b="0" dirty="0">
              <a:solidFill>
                <a:schemeClr val="tx2">
                  <a:lumMod val="75000"/>
                </a:schemeClr>
              </a:solidFill>
              <a:latin typeface="Times New Roman" pitchFamily="18" charset="0"/>
              <a:cs typeface="Times New Roman" pitchFamily="18" charset="0"/>
            </a:endParaRPr>
          </a:p>
          <a:p>
            <a:pPr marL="692150" indent="-342900">
              <a:spcBef>
                <a:spcPct val="20000"/>
              </a:spcBef>
              <a:buClrTx/>
              <a:buFont typeface="Arial" pitchFamily="34" charset="0"/>
              <a:buChar char="•"/>
            </a:pPr>
            <a:r>
              <a:rPr lang="en-US" sz="2400" dirty="0" smtClean="0">
                <a:solidFill>
                  <a:schemeClr val="tx2">
                    <a:lumMod val="75000"/>
                  </a:schemeClr>
                </a:solidFill>
                <a:latin typeface="Times New Roman" pitchFamily="18" charset="0"/>
                <a:cs typeface="Times New Roman" pitchFamily="18" charset="0"/>
              </a:rPr>
              <a:t>Definition of, and practices that constitute sales chasing and penalties for committing or being a party to sales chasing</a:t>
            </a:r>
          </a:p>
          <a:p>
            <a:pPr indent="-342900">
              <a:spcBef>
                <a:spcPct val="20000"/>
              </a:spcBef>
            </a:pPr>
            <a:r>
              <a:rPr lang="en-US" sz="2400" dirty="0" smtClean="0">
                <a:solidFill>
                  <a:schemeClr val="tx2">
                    <a:lumMod val="75000"/>
                  </a:schemeClr>
                </a:solidFill>
                <a:latin typeface="Times New Roman" pitchFamily="18" charset="0"/>
                <a:cs typeface="Times New Roman" pitchFamily="18" charset="0"/>
              </a:rPr>
              <a:t>The DRA is responsible for the enforcement of the standards adopted by the ASB .</a:t>
            </a:r>
          </a:p>
          <a:p>
            <a:pPr marL="342900" indent="-342900">
              <a:spcBef>
                <a:spcPct val="20000"/>
              </a:spcBef>
              <a:buClrTx/>
              <a:buFont typeface="Arial" pitchFamily="34" charset="0"/>
              <a:buChar char="•"/>
            </a:pPr>
            <a:endParaRPr lang="en-US" sz="2400" dirty="0" smtClean="0">
              <a:solidFill>
                <a:schemeClr val="tx2">
                  <a:lumMod val="75000"/>
                </a:schemeClr>
              </a:solidFill>
              <a:latin typeface="Times New Roman" pitchFamily="18" charset="0"/>
              <a:cs typeface="Times New Roman" pitchFamily="18" charset="0"/>
            </a:endParaRPr>
          </a:p>
          <a:p>
            <a:pPr marL="342900" indent="-342900">
              <a:spcBef>
                <a:spcPct val="20000"/>
              </a:spcBef>
              <a:buClrTx/>
            </a:pPr>
            <a:endParaRPr lang="en-US" sz="2400" b="0" dirty="0" smtClean="0">
              <a:solidFill>
                <a:schemeClr val="tx2">
                  <a:lumMod val="75000"/>
                </a:schemeClr>
              </a:solidFill>
              <a:latin typeface="Times New Roman" pitchFamily="18" charset="0"/>
              <a:cs typeface="Times New Roman" pitchFamily="18" charset="0"/>
            </a:endParaRPr>
          </a:p>
          <a:p>
            <a:pPr marL="342900" indent="-342900" algn="ctr">
              <a:spcBef>
                <a:spcPct val="20000"/>
              </a:spcBef>
              <a:buClrTx/>
              <a:buFont typeface="Wingdings" pitchFamily="2" charset="2"/>
              <a:buNone/>
            </a:pPr>
            <a:endParaRPr lang="en-US" sz="2400" b="0" u="sng" dirty="0" smtClean="0">
              <a:solidFill>
                <a:schemeClr val="tx2">
                  <a:lumMod val="75000"/>
                </a:schemeClr>
              </a:solidFill>
              <a:latin typeface="Times New Roman" pitchFamily="18" charset="0"/>
              <a:cs typeface="Times New Roman" pitchFamily="18" charset="0"/>
            </a:endParaRPr>
          </a:p>
        </p:txBody>
      </p:sp>
      <p:sp>
        <p:nvSpPr>
          <p:cNvPr id="6" name="TextBox 5"/>
          <p:cNvSpPr txBox="1"/>
          <p:nvPr/>
        </p:nvSpPr>
        <p:spPr>
          <a:xfrm>
            <a:off x="0" y="0"/>
            <a:ext cx="9144000" cy="338554"/>
          </a:xfrm>
          <a:prstGeom prst="rect">
            <a:avLst/>
          </a:prstGeom>
          <a:solidFill>
            <a:schemeClr val="accent1">
              <a:lumMod val="75000"/>
            </a:schemeClr>
          </a:solidFill>
          <a:ln>
            <a:solidFill>
              <a:schemeClr val="accent1">
                <a:lumMod val="50000"/>
              </a:schemeClr>
            </a:solidFill>
          </a:ln>
        </p:spPr>
        <p:txBody>
          <a:bodyPr wrap="square" rtlCol="0">
            <a:spAutoFit/>
          </a:bodyPr>
          <a:lstStyle/>
          <a:p>
            <a:pPr algn="r"/>
            <a:r>
              <a:rPr lang="en-US" sz="1600" dirty="0" smtClean="0">
                <a:solidFill>
                  <a:schemeClr val="bg1"/>
                </a:solidFill>
                <a:latin typeface="Times New Roman" panose="02020603050405020304" pitchFamily="18" charset="0"/>
                <a:cs typeface="Times New Roman" panose="02020603050405020304" pitchFamily="18" charset="0"/>
              </a:rPr>
              <a:t>Sam Greene, Assistant Director, </a:t>
            </a:r>
            <a:r>
              <a:rPr lang="en-US" sz="1600" dirty="0">
                <a:solidFill>
                  <a:schemeClr val="bg1"/>
                </a:solidFill>
                <a:latin typeface="Times New Roman" panose="02020603050405020304" pitchFamily="18" charset="0"/>
                <a:cs typeface="Times New Roman" panose="02020603050405020304" pitchFamily="18" charset="0"/>
              </a:rPr>
              <a:t>Municipal and Property Division</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sz="4000" dirty="0" smtClean="0">
                <a:solidFill>
                  <a:schemeClr val="tx2">
                    <a:lumMod val="75000"/>
                  </a:schemeClr>
                </a:solidFill>
                <a:latin typeface="Times New Roman" pitchFamily="18" charset="0"/>
                <a:cs typeface="Times New Roman" pitchFamily="18" charset="0"/>
              </a:rPr>
              <a:t>Certification by DRA</a:t>
            </a:r>
            <a:endParaRPr lang="en-US" sz="4000" dirty="0">
              <a:solidFill>
                <a:schemeClr val="tx2">
                  <a:lumMod val="75000"/>
                </a:schemeClr>
              </a:solidFill>
              <a:latin typeface="Times New Roman" pitchFamily="18" charset="0"/>
              <a:cs typeface="Times New Roman" pitchFamily="18" charset="0"/>
            </a:endParaRPr>
          </a:p>
        </p:txBody>
      </p:sp>
      <p:sp>
        <p:nvSpPr>
          <p:cNvPr id="5" name="TextBox 4"/>
          <p:cNvSpPr txBox="1"/>
          <p:nvPr/>
        </p:nvSpPr>
        <p:spPr>
          <a:xfrm>
            <a:off x="0" y="6519446"/>
            <a:ext cx="9144000" cy="338554"/>
          </a:xfrm>
          <a:prstGeom prst="rect">
            <a:avLst/>
          </a:prstGeom>
          <a:solidFill>
            <a:schemeClr val="accent1">
              <a:lumMod val="50000"/>
            </a:schemeClr>
          </a:solidFill>
        </p:spPr>
        <p:txBody>
          <a:bodyPr wrap="square" rtlCol="0">
            <a:spAutoFit/>
          </a:bodyPr>
          <a:lstStyle/>
          <a:p>
            <a:pPr algn="ctr"/>
            <a:r>
              <a:rPr lang="en-US" sz="1600" dirty="0" smtClean="0">
                <a:solidFill>
                  <a:schemeClr val="bg1"/>
                </a:solidFill>
                <a:latin typeface="Times New Roman" panose="02020603050405020304" pitchFamily="18" charset="0"/>
                <a:cs typeface="Times New Roman" panose="02020603050405020304" pitchFamily="18" charset="0"/>
              </a:rPr>
              <a:t>Page </a:t>
            </a:r>
            <a:fld id="{B00E4F1D-AFA5-4F93-984F-DA2F40622FEE}" type="slidenum">
              <a:rPr lang="en-US" sz="1600" smtClean="0">
                <a:solidFill>
                  <a:schemeClr val="bg1"/>
                </a:solidFill>
                <a:latin typeface="Times New Roman" panose="02020603050405020304" pitchFamily="18" charset="0"/>
                <a:cs typeface="Times New Roman" panose="02020603050405020304" pitchFamily="18" charset="0"/>
              </a:rPr>
              <a:pPr algn="ctr"/>
              <a:t>55</a:t>
            </a:fld>
            <a:endParaRPr lang="en-US" sz="1600" dirty="0">
              <a:solidFill>
                <a:schemeClr val="bg1"/>
              </a:solidFill>
              <a:latin typeface="Times New Roman" panose="02020603050405020304" pitchFamily="18" charset="0"/>
              <a:cs typeface="Times New Roman" panose="02020603050405020304" pitchFamily="18" charset="0"/>
            </a:endParaRPr>
          </a:p>
        </p:txBody>
      </p:sp>
      <p:sp>
        <p:nvSpPr>
          <p:cNvPr id="6" name="Text Box 3"/>
          <p:cNvSpPr txBox="1">
            <a:spLocks noChangeArrowheads="1"/>
          </p:cNvSpPr>
          <p:nvPr/>
        </p:nvSpPr>
        <p:spPr bwMode="auto">
          <a:xfrm>
            <a:off x="469641" y="1371600"/>
            <a:ext cx="8458200" cy="3785652"/>
          </a:xfrm>
          <a:prstGeom prst="rect">
            <a:avLst/>
          </a:prstGeom>
          <a:noFill/>
          <a:ln w="9525" algn="ctr">
            <a:noFill/>
            <a:miter lim="800000"/>
            <a:headEnd/>
            <a:tailEnd/>
          </a:ln>
        </p:spPr>
        <p:txBody>
          <a:bodyPr wrap="square">
            <a:spAutoFit/>
          </a:bodyPr>
          <a:lstStyle/>
          <a:p>
            <a:pPr>
              <a:buFont typeface="Wingdings 2" pitchFamily="18" charset="2"/>
              <a:buNone/>
            </a:pPr>
            <a:r>
              <a:rPr lang="en-US" sz="2400" b="0" dirty="0">
                <a:solidFill>
                  <a:schemeClr val="tx2">
                    <a:lumMod val="75000"/>
                  </a:schemeClr>
                </a:solidFill>
                <a:latin typeface="Times New Roman" pitchFamily="18" charset="0"/>
                <a:cs typeface="Times New Roman" pitchFamily="18" charset="0"/>
              </a:rPr>
              <a:t>The Municipal and Property Division maintains the records for assessing certification and approves individuals based upon </a:t>
            </a:r>
            <a:r>
              <a:rPr lang="en-US" sz="2400" b="0" dirty="0" smtClean="0">
                <a:solidFill>
                  <a:schemeClr val="tx2">
                    <a:lumMod val="75000"/>
                  </a:schemeClr>
                </a:solidFill>
                <a:latin typeface="Times New Roman" pitchFamily="18" charset="0"/>
                <a:cs typeface="Times New Roman" pitchFamily="18" charset="0"/>
              </a:rPr>
              <a:t>the ASB rules and the individual’s </a:t>
            </a:r>
            <a:r>
              <a:rPr lang="en-US" sz="2400" b="0" dirty="0">
                <a:solidFill>
                  <a:schemeClr val="tx2">
                    <a:lumMod val="75000"/>
                  </a:schemeClr>
                </a:solidFill>
                <a:latin typeface="Times New Roman" pitchFamily="18" charset="0"/>
                <a:cs typeface="Times New Roman" pitchFamily="18" charset="0"/>
              </a:rPr>
              <a:t>qualifications.</a:t>
            </a:r>
          </a:p>
          <a:p>
            <a:pPr>
              <a:buFont typeface="Wingdings 2" pitchFamily="18" charset="2"/>
              <a:buNone/>
            </a:pPr>
            <a:endParaRPr lang="en-US" sz="2400" b="0" dirty="0">
              <a:solidFill>
                <a:schemeClr val="tx2">
                  <a:lumMod val="75000"/>
                </a:schemeClr>
              </a:solidFill>
              <a:latin typeface="Times New Roman" pitchFamily="18" charset="0"/>
              <a:cs typeface="Times New Roman" pitchFamily="18" charset="0"/>
            </a:endParaRPr>
          </a:p>
          <a:p>
            <a:pPr>
              <a:buFont typeface="Wingdings 2" pitchFamily="18" charset="2"/>
              <a:buNone/>
            </a:pPr>
            <a:r>
              <a:rPr lang="en-US" sz="2400" b="0" dirty="0" smtClean="0">
                <a:solidFill>
                  <a:schemeClr val="tx2">
                    <a:lumMod val="75000"/>
                  </a:schemeClr>
                </a:solidFill>
                <a:latin typeface="Times New Roman" pitchFamily="18" charset="0"/>
                <a:cs typeface="Times New Roman" pitchFamily="18" charset="0"/>
              </a:rPr>
              <a:t>The </a:t>
            </a:r>
            <a:r>
              <a:rPr lang="en-US" sz="2400" b="0" dirty="0">
                <a:solidFill>
                  <a:schemeClr val="tx2">
                    <a:lumMod val="75000"/>
                  </a:schemeClr>
                </a:solidFill>
                <a:latin typeface="Times New Roman" pitchFamily="18" charset="0"/>
                <a:cs typeface="Times New Roman" pitchFamily="18" charset="0"/>
              </a:rPr>
              <a:t>list of </a:t>
            </a:r>
            <a:r>
              <a:rPr lang="en-US" sz="2400" b="0" dirty="0" smtClean="0">
                <a:solidFill>
                  <a:schemeClr val="tx2">
                    <a:lumMod val="75000"/>
                  </a:schemeClr>
                </a:solidFill>
                <a:latin typeface="Times New Roman" pitchFamily="18" charset="0"/>
                <a:cs typeface="Times New Roman" pitchFamily="18" charset="0"/>
              </a:rPr>
              <a:t>DRA-Certified </a:t>
            </a:r>
            <a:r>
              <a:rPr lang="en-US" sz="2400" b="0" dirty="0">
                <a:solidFill>
                  <a:schemeClr val="tx2">
                    <a:lumMod val="75000"/>
                  </a:schemeClr>
                </a:solidFill>
                <a:latin typeface="Times New Roman" pitchFamily="18" charset="0"/>
                <a:cs typeface="Times New Roman" pitchFamily="18" charset="0"/>
              </a:rPr>
              <a:t>assessing personnel is available at the  DRA website. </a:t>
            </a:r>
            <a:r>
              <a:rPr lang="en-US" sz="2400" b="0" dirty="0" smtClean="0">
                <a:solidFill>
                  <a:schemeClr val="tx2">
                    <a:lumMod val="75000"/>
                  </a:schemeClr>
                </a:solidFill>
                <a:latin typeface="Times New Roman" pitchFamily="18" charset="0"/>
                <a:cs typeface="Times New Roman" pitchFamily="18" charset="0"/>
              </a:rPr>
              <a:t>The </a:t>
            </a:r>
            <a:r>
              <a:rPr lang="en-US" sz="2400" b="0" dirty="0">
                <a:solidFill>
                  <a:schemeClr val="tx2">
                    <a:lumMod val="75000"/>
                  </a:schemeClr>
                </a:solidFill>
                <a:latin typeface="Times New Roman" pitchFamily="18" charset="0"/>
                <a:cs typeface="Times New Roman" pitchFamily="18" charset="0"/>
              </a:rPr>
              <a:t>list provides the level at which the individual is approved.  </a:t>
            </a:r>
          </a:p>
          <a:p>
            <a:pPr>
              <a:buFont typeface="Wingdings 2" pitchFamily="18" charset="2"/>
              <a:buNone/>
            </a:pPr>
            <a:endParaRPr lang="en-US" sz="2400" b="0" dirty="0">
              <a:solidFill>
                <a:schemeClr val="tx2">
                  <a:lumMod val="75000"/>
                </a:schemeClr>
              </a:solidFill>
              <a:latin typeface="Times New Roman" pitchFamily="18" charset="0"/>
              <a:cs typeface="Times New Roman" pitchFamily="18" charset="0"/>
            </a:endParaRPr>
          </a:p>
          <a:p>
            <a:pPr>
              <a:buFont typeface="Wingdings 2" pitchFamily="18" charset="2"/>
              <a:buNone/>
            </a:pPr>
            <a:r>
              <a:rPr lang="en-US" sz="2400" b="0" dirty="0" smtClean="0">
                <a:solidFill>
                  <a:schemeClr val="tx2">
                    <a:lumMod val="75000"/>
                  </a:schemeClr>
                </a:solidFill>
                <a:latin typeface="Times New Roman" pitchFamily="18" charset="0"/>
                <a:cs typeface="Times New Roman" pitchFamily="18" charset="0"/>
              </a:rPr>
              <a:t>The ASB rules </a:t>
            </a:r>
            <a:r>
              <a:rPr lang="en-US" sz="2400" b="0" dirty="0">
                <a:solidFill>
                  <a:schemeClr val="tx2">
                    <a:lumMod val="75000"/>
                  </a:schemeClr>
                </a:solidFill>
                <a:latin typeface="Times New Roman" pitchFamily="18" charset="0"/>
                <a:cs typeface="Times New Roman" pitchFamily="18" charset="0"/>
              </a:rPr>
              <a:t>specify the </a:t>
            </a:r>
            <a:r>
              <a:rPr lang="en-US" sz="2400" b="0" dirty="0" smtClean="0">
                <a:solidFill>
                  <a:schemeClr val="tx2">
                    <a:lumMod val="75000"/>
                  </a:schemeClr>
                </a:solidFill>
                <a:latin typeface="Times New Roman" pitchFamily="18" charset="0"/>
                <a:cs typeface="Times New Roman" pitchFamily="18" charset="0"/>
              </a:rPr>
              <a:t>requirements for each certification level and also describes the specific allowable job duties.</a:t>
            </a:r>
            <a:endParaRPr lang="en-US" sz="2400" b="0" dirty="0">
              <a:solidFill>
                <a:schemeClr val="tx2">
                  <a:lumMod val="75000"/>
                </a:schemeClr>
              </a:solidFill>
              <a:latin typeface="Times New Roman" pitchFamily="18" charset="0"/>
              <a:cs typeface="Times New Roman" pitchFamily="18" charset="0"/>
            </a:endParaRPr>
          </a:p>
        </p:txBody>
      </p:sp>
      <p:sp>
        <p:nvSpPr>
          <p:cNvPr id="7" name="TextBox 6"/>
          <p:cNvSpPr txBox="1"/>
          <p:nvPr/>
        </p:nvSpPr>
        <p:spPr>
          <a:xfrm>
            <a:off x="0" y="0"/>
            <a:ext cx="9144000" cy="338554"/>
          </a:xfrm>
          <a:prstGeom prst="rect">
            <a:avLst/>
          </a:prstGeom>
          <a:solidFill>
            <a:schemeClr val="accent1">
              <a:lumMod val="75000"/>
            </a:schemeClr>
          </a:solidFill>
          <a:ln>
            <a:solidFill>
              <a:schemeClr val="accent1">
                <a:lumMod val="50000"/>
              </a:schemeClr>
            </a:solidFill>
          </a:ln>
        </p:spPr>
        <p:txBody>
          <a:bodyPr wrap="square" rtlCol="0">
            <a:spAutoFit/>
          </a:bodyPr>
          <a:lstStyle/>
          <a:p>
            <a:pPr algn="r"/>
            <a:r>
              <a:rPr lang="en-US" sz="1600" dirty="0" smtClean="0">
                <a:solidFill>
                  <a:schemeClr val="bg1"/>
                </a:solidFill>
                <a:latin typeface="Times New Roman" panose="02020603050405020304" pitchFamily="18" charset="0"/>
                <a:cs typeface="Times New Roman" panose="02020603050405020304" pitchFamily="18" charset="0"/>
              </a:rPr>
              <a:t>Sam Greene, Assistant Director, </a:t>
            </a:r>
            <a:r>
              <a:rPr lang="en-US" sz="1600" dirty="0">
                <a:solidFill>
                  <a:schemeClr val="bg1"/>
                </a:solidFill>
                <a:latin typeface="Times New Roman" panose="02020603050405020304" pitchFamily="18" charset="0"/>
                <a:cs typeface="Times New Roman" panose="02020603050405020304" pitchFamily="18" charset="0"/>
              </a:rPr>
              <a:t>Municipal and Property Division</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6531803"/>
            <a:ext cx="9144000" cy="338554"/>
          </a:xfrm>
          <a:prstGeom prst="rect">
            <a:avLst/>
          </a:prstGeom>
          <a:solidFill>
            <a:schemeClr val="accent1">
              <a:lumMod val="50000"/>
            </a:schemeClr>
          </a:solidFill>
        </p:spPr>
        <p:txBody>
          <a:bodyPr wrap="square" rtlCol="0">
            <a:spAutoFit/>
          </a:bodyPr>
          <a:lstStyle/>
          <a:p>
            <a:pPr algn="ctr"/>
            <a:r>
              <a:rPr lang="en-US" sz="1600" dirty="0" smtClean="0">
                <a:solidFill>
                  <a:schemeClr val="bg1"/>
                </a:solidFill>
                <a:latin typeface="Times New Roman" panose="02020603050405020304" pitchFamily="18" charset="0"/>
                <a:cs typeface="Times New Roman" panose="02020603050405020304" pitchFamily="18" charset="0"/>
              </a:rPr>
              <a:t>Page </a:t>
            </a:r>
            <a:fld id="{B00E4F1D-AFA5-4F93-984F-DA2F40622FEE}" type="slidenum">
              <a:rPr lang="en-US" sz="1600" smtClean="0">
                <a:solidFill>
                  <a:schemeClr val="bg1"/>
                </a:solidFill>
                <a:latin typeface="Times New Roman" panose="02020603050405020304" pitchFamily="18" charset="0"/>
                <a:cs typeface="Times New Roman" panose="02020603050405020304" pitchFamily="18" charset="0"/>
              </a:rPr>
              <a:pPr algn="ctr"/>
              <a:t>56</a:t>
            </a:fld>
            <a:endParaRPr lang="en-US" sz="1600" dirty="0">
              <a:solidFill>
                <a:schemeClr val="bg1"/>
              </a:solidFill>
              <a:latin typeface="Times New Roman" panose="02020603050405020304" pitchFamily="18" charset="0"/>
              <a:cs typeface="Times New Roman" panose="02020603050405020304" pitchFamily="18" charset="0"/>
            </a:endParaRPr>
          </a:p>
        </p:txBody>
      </p:sp>
      <p:sp>
        <p:nvSpPr>
          <p:cNvPr id="6" name="Text Box 3"/>
          <p:cNvSpPr txBox="1">
            <a:spLocks noChangeArrowheads="1"/>
          </p:cNvSpPr>
          <p:nvPr/>
        </p:nvSpPr>
        <p:spPr bwMode="auto">
          <a:xfrm>
            <a:off x="457200" y="381000"/>
            <a:ext cx="8458200" cy="6194003"/>
          </a:xfrm>
          <a:prstGeom prst="rect">
            <a:avLst/>
          </a:prstGeom>
          <a:noFill/>
          <a:ln w="9525" algn="ctr">
            <a:noFill/>
            <a:miter lim="800000"/>
            <a:headEnd/>
            <a:tailEnd/>
          </a:ln>
        </p:spPr>
        <p:txBody>
          <a:bodyPr wrap="square">
            <a:spAutoFit/>
          </a:bodyPr>
          <a:lstStyle/>
          <a:p>
            <a:pPr>
              <a:defRPr/>
            </a:pPr>
            <a:r>
              <a:rPr lang="en-US" sz="2400" b="1" dirty="0" err="1" smtClean="0">
                <a:solidFill>
                  <a:schemeClr val="tx2">
                    <a:lumMod val="75000"/>
                  </a:schemeClr>
                </a:solidFill>
                <a:latin typeface="Times New Roman" pitchFamily="18" charset="0"/>
                <a:cs typeface="Times New Roman" pitchFamily="18" charset="0"/>
              </a:rPr>
              <a:t>Asb</a:t>
            </a:r>
            <a:r>
              <a:rPr lang="en-US" sz="2400" b="1" dirty="0" smtClean="0">
                <a:solidFill>
                  <a:schemeClr val="tx2">
                    <a:lumMod val="75000"/>
                  </a:schemeClr>
                </a:solidFill>
                <a:latin typeface="Times New Roman" pitchFamily="18" charset="0"/>
                <a:cs typeface="Times New Roman" pitchFamily="18" charset="0"/>
              </a:rPr>
              <a:t> 307.02 -  Types of Misconduct </a:t>
            </a:r>
            <a:r>
              <a:rPr lang="en-US" sz="2000" dirty="0" smtClean="0">
                <a:solidFill>
                  <a:schemeClr val="tx2">
                    <a:lumMod val="75000"/>
                  </a:schemeClr>
                </a:solidFill>
                <a:latin typeface="Times New Roman" pitchFamily="18" charset="0"/>
                <a:cs typeface="Times New Roman" pitchFamily="18" charset="0"/>
              </a:rPr>
              <a:t>(summarized)</a:t>
            </a:r>
            <a:endParaRPr lang="en-US" sz="2400" dirty="0" smtClean="0">
              <a:solidFill>
                <a:schemeClr val="tx2">
                  <a:lumMod val="75000"/>
                </a:schemeClr>
              </a:solidFill>
              <a:latin typeface="Times New Roman" pitchFamily="18" charset="0"/>
              <a:cs typeface="Times New Roman" pitchFamily="18" charset="0"/>
            </a:endParaRPr>
          </a:p>
          <a:p>
            <a:pPr marL="684083" lvl="1" indent="-226883">
              <a:spcBef>
                <a:spcPts val="300"/>
              </a:spcBef>
              <a:spcAft>
                <a:spcPts val="300"/>
              </a:spcAft>
              <a:buFont typeface="Arial" pitchFamily="34" charset="0"/>
              <a:buChar char="•"/>
              <a:defRPr/>
            </a:pPr>
            <a:r>
              <a:rPr lang="en-US" sz="2200" dirty="0" smtClean="0">
                <a:solidFill>
                  <a:schemeClr val="tx2">
                    <a:lumMod val="75000"/>
                  </a:schemeClr>
                </a:solidFill>
                <a:latin typeface="Times New Roman" pitchFamily="18" charset="0"/>
                <a:cs typeface="Times New Roman" pitchFamily="18" charset="0"/>
              </a:rPr>
              <a:t>Deceit-fraud, bad faith falsification in procuring DRA certification</a:t>
            </a:r>
          </a:p>
          <a:p>
            <a:pPr marL="684083" lvl="1" indent="-226883">
              <a:spcBef>
                <a:spcPts val="300"/>
              </a:spcBef>
              <a:spcAft>
                <a:spcPts val="300"/>
              </a:spcAft>
              <a:buFont typeface="Arial" pitchFamily="34" charset="0"/>
              <a:buChar char="•"/>
              <a:defRPr/>
            </a:pPr>
            <a:r>
              <a:rPr lang="en-US" sz="2200" dirty="0" smtClean="0">
                <a:solidFill>
                  <a:schemeClr val="tx2">
                    <a:lumMod val="75000"/>
                  </a:schemeClr>
                </a:solidFill>
                <a:latin typeface="Times New Roman" pitchFamily="18" charset="0"/>
                <a:cs typeface="Times New Roman" pitchFamily="18" charset="0"/>
              </a:rPr>
              <a:t>Allowing non-certified individuals to perform work or work above their certified level</a:t>
            </a:r>
          </a:p>
          <a:p>
            <a:pPr marL="684083" lvl="1" indent="-226883">
              <a:spcBef>
                <a:spcPts val="300"/>
              </a:spcBef>
              <a:spcAft>
                <a:spcPts val="300"/>
              </a:spcAft>
              <a:buFont typeface="Arial" pitchFamily="34" charset="0"/>
              <a:buChar char="•"/>
              <a:defRPr/>
            </a:pPr>
            <a:r>
              <a:rPr lang="en-US" sz="2200" dirty="0" smtClean="0">
                <a:solidFill>
                  <a:schemeClr val="tx2">
                    <a:lumMod val="75000"/>
                  </a:schemeClr>
                </a:solidFill>
                <a:latin typeface="Times New Roman" pitchFamily="18" charset="0"/>
                <a:cs typeface="Times New Roman" pitchFamily="18" charset="0"/>
              </a:rPr>
              <a:t>Negligent/willful acts inconsistent with health or safety of persons under their supervision</a:t>
            </a:r>
          </a:p>
          <a:p>
            <a:pPr marL="684083" lvl="1" indent="-226883">
              <a:spcBef>
                <a:spcPts val="300"/>
              </a:spcBef>
              <a:spcAft>
                <a:spcPts val="300"/>
              </a:spcAft>
              <a:buFont typeface="Arial" pitchFamily="34" charset="0"/>
              <a:buChar char="•"/>
              <a:defRPr/>
            </a:pPr>
            <a:r>
              <a:rPr lang="en-US" sz="2200" dirty="0" smtClean="0">
                <a:solidFill>
                  <a:schemeClr val="tx2">
                    <a:lumMod val="75000"/>
                  </a:schemeClr>
                </a:solidFill>
                <a:latin typeface="Times New Roman" pitchFamily="18" charset="0"/>
                <a:cs typeface="Times New Roman" pitchFamily="18" charset="0"/>
              </a:rPr>
              <a:t>Violation of NH property assessing statutes or </a:t>
            </a:r>
            <a:r>
              <a:rPr lang="en-US" sz="2200" dirty="0" err="1" smtClean="0">
                <a:solidFill>
                  <a:schemeClr val="tx2">
                    <a:lumMod val="75000"/>
                  </a:schemeClr>
                </a:solidFill>
                <a:latin typeface="Times New Roman" pitchFamily="18" charset="0"/>
                <a:cs typeface="Times New Roman" pitchFamily="18" charset="0"/>
              </a:rPr>
              <a:t>Asb</a:t>
            </a:r>
            <a:r>
              <a:rPr lang="en-US" sz="2200" dirty="0" smtClean="0">
                <a:solidFill>
                  <a:schemeClr val="tx2">
                    <a:lumMod val="75000"/>
                  </a:schemeClr>
                </a:solidFill>
                <a:latin typeface="Times New Roman" pitchFamily="18" charset="0"/>
                <a:cs typeface="Times New Roman" pitchFamily="18" charset="0"/>
              </a:rPr>
              <a:t> 300 or Rev 600 rules</a:t>
            </a:r>
          </a:p>
          <a:p>
            <a:pPr marL="684083" lvl="1" indent="-226883">
              <a:spcBef>
                <a:spcPts val="300"/>
              </a:spcBef>
              <a:spcAft>
                <a:spcPts val="300"/>
              </a:spcAft>
              <a:buFont typeface="Arial" pitchFamily="34" charset="0"/>
              <a:buChar char="•"/>
              <a:defRPr/>
            </a:pPr>
            <a:r>
              <a:rPr lang="en-US" sz="2200" dirty="0" smtClean="0">
                <a:solidFill>
                  <a:schemeClr val="tx2">
                    <a:lumMod val="75000"/>
                  </a:schemeClr>
                </a:solidFill>
                <a:latin typeface="Times New Roman" pitchFamily="18" charset="0"/>
                <a:cs typeface="Times New Roman" pitchFamily="18" charset="0"/>
              </a:rPr>
              <a:t>Suspension or decertification in another jurisdiction</a:t>
            </a:r>
          </a:p>
          <a:p>
            <a:pPr marL="684083" lvl="1" indent="-226883">
              <a:spcBef>
                <a:spcPts val="300"/>
              </a:spcBef>
              <a:spcAft>
                <a:spcPts val="300"/>
              </a:spcAft>
              <a:buFont typeface="Arial" pitchFamily="34" charset="0"/>
              <a:buChar char="•"/>
              <a:defRPr/>
            </a:pPr>
            <a:r>
              <a:rPr lang="en-US" sz="2200" dirty="0" smtClean="0">
                <a:solidFill>
                  <a:schemeClr val="tx2">
                    <a:lumMod val="75000"/>
                  </a:schemeClr>
                </a:solidFill>
                <a:latin typeface="Times New Roman" pitchFamily="18" charset="0"/>
                <a:cs typeface="Times New Roman" pitchFamily="18" charset="0"/>
              </a:rPr>
              <a:t>Breaching a duty of confidentiality</a:t>
            </a:r>
          </a:p>
          <a:p>
            <a:pPr marL="684083" lvl="1" indent="-226883">
              <a:spcBef>
                <a:spcPts val="300"/>
              </a:spcBef>
              <a:spcAft>
                <a:spcPts val="300"/>
              </a:spcAft>
              <a:buFont typeface="Arial" pitchFamily="34" charset="0"/>
              <a:buChar char="•"/>
              <a:defRPr/>
            </a:pPr>
            <a:r>
              <a:rPr lang="en-US" sz="2200" dirty="0" smtClean="0">
                <a:solidFill>
                  <a:schemeClr val="tx2">
                    <a:lumMod val="75000"/>
                  </a:schemeClr>
                </a:solidFill>
                <a:latin typeface="Times New Roman" pitchFamily="18" charset="0"/>
                <a:cs typeface="Times New Roman" pitchFamily="18" charset="0"/>
              </a:rPr>
              <a:t>Conviction in past 5 years (or since last certification) of class A misdemeanor or felony</a:t>
            </a:r>
          </a:p>
          <a:p>
            <a:pPr marL="684083" lvl="1" indent="-226883">
              <a:spcBef>
                <a:spcPts val="300"/>
              </a:spcBef>
              <a:spcAft>
                <a:spcPts val="300"/>
              </a:spcAft>
              <a:buFont typeface="Arial" pitchFamily="34" charset="0"/>
              <a:buChar char="•"/>
              <a:defRPr/>
            </a:pPr>
            <a:r>
              <a:rPr lang="en-US" sz="2200" dirty="0" smtClean="0">
                <a:solidFill>
                  <a:schemeClr val="tx2">
                    <a:lumMod val="75000"/>
                  </a:schemeClr>
                </a:solidFill>
                <a:latin typeface="Times New Roman" pitchFamily="18" charset="0"/>
                <a:cs typeface="Times New Roman" pitchFamily="18" charset="0"/>
              </a:rPr>
              <a:t>Not notifying DRA within 10 days of suspension or decertification from other sources</a:t>
            </a:r>
          </a:p>
          <a:p>
            <a:pPr marL="684083" lvl="1" indent="-226883">
              <a:spcBef>
                <a:spcPts val="300"/>
              </a:spcBef>
              <a:spcAft>
                <a:spcPts val="300"/>
              </a:spcAft>
              <a:buFont typeface="Arial" pitchFamily="34" charset="0"/>
              <a:buChar char="•"/>
              <a:defRPr/>
            </a:pPr>
            <a:r>
              <a:rPr lang="en-US" sz="2200" dirty="0" smtClean="0">
                <a:solidFill>
                  <a:schemeClr val="tx2">
                    <a:lumMod val="75000"/>
                  </a:schemeClr>
                </a:solidFill>
                <a:latin typeface="Times New Roman" pitchFamily="18" charset="0"/>
                <a:cs typeface="Times New Roman" pitchFamily="18" charset="0"/>
              </a:rPr>
              <a:t>Not including information about suspension/decertification prior to becoming DRA-certified</a:t>
            </a:r>
          </a:p>
        </p:txBody>
      </p:sp>
      <p:sp>
        <p:nvSpPr>
          <p:cNvPr id="7" name="TextBox 6"/>
          <p:cNvSpPr txBox="1"/>
          <p:nvPr/>
        </p:nvSpPr>
        <p:spPr>
          <a:xfrm>
            <a:off x="0" y="0"/>
            <a:ext cx="9144000" cy="338554"/>
          </a:xfrm>
          <a:prstGeom prst="rect">
            <a:avLst/>
          </a:prstGeom>
          <a:solidFill>
            <a:schemeClr val="accent1">
              <a:lumMod val="75000"/>
            </a:schemeClr>
          </a:solidFill>
          <a:ln>
            <a:solidFill>
              <a:schemeClr val="accent1">
                <a:lumMod val="50000"/>
              </a:schemeClr>
            </a:solidFill>
          </a:ln>
        </p:spPr>
        <p:txBody>
          <a:bodyPr wrap="square" rtlCol="0">
            <a:spAutoFit/>
          </a:bodyPr>
          <a:lstStyle/>
          <a:p>
            <a:pPr algn="r"/>
            <a:r>
              <a:rPr lang="en-US" sz="1600" dirty="0" smtClean="0">
                <a:solidFill>
                  <a:schemeClr val="bg1"/>
                </a:solidFill>
                <a:latin typeface="Times New Roman" panose="02020603050405020304" pitchFamily="18" charset="0"/>
                <a:cs typeface="Times New Roman" panose="02020603050405020304" pitchFamily="18" charset="0"/>
              </a:rPr>
              <a:t>Sam Greene, Assistant Director, </a:t>
            </a:r>
            <a:r>
              <a:rPr lang="en-US" sz="1600" dirty="0">
                <a:solidFill>
                  <a:schemeClr val="bg1"/>
                </a:solidFill>
                <a:latin typeface="Times New Roman" panose="02020603050405020304" pitchFamily="18" charset="0"/>
                <a:cs typeface="Times New Roman" panose="02020603050405020304" pitchFamily="18" charset="0"/>
              </a:rPr>
              <a:t>Municipal and Property Division</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chemeClr val="tx2">
                    <a:lumMod val="75000"/>
                  </a:schemeClr>
                </a:solidFill>
                <a:latin typeface="Times New Roman" pitchFamily="18" charset="0"/>
                <a:cs typeface="Times New Roman" pitchFamily="18" charset="0"/>
              </a:rPr>
              <a:t>RSA 21-J:14-g, I  Decertification</a:t>
            </a:r>
            <a:endParaRPr lang="en-US" sz="4000" dirty="0">
              <a:solidFill>
                <a:schemeClr val="tx2">
                  <a:lumMod val="75000"/>
                </a:schemeClr>
              </a:solidFill>
              <a:latin typeface="Times New Roman" pitchFamily="18" charset="0"/>
              <a:cs typeface="Times New Roman" pitchFamily="18" charset="0"/>
            </a:endParaRPr>
          </a:p>
        </p:txBody>
      </p:sp>
      <p:sp>
        <p:nvSpPr>
          <p:cNvPr id="5" name="TextBox 4"/>
          <p:cNvSpPr txBox="1"/>
          <p:nvPr/>
        </p:nvSpPr>
        <p:spPr>
          <a:xfrm>
            <a:off x="0" y="6519446"/>
            <a:ext cx="9144000" cy="338554"/>
          </a:xfrm>
          <a:prstGeom prst="rect">
            <a:avLst/>
          </a:prstGeom>
          <a:solidFill>
            <a:schemeClr val="accent1">
              <a:lumMod val="50000"/>
            </a:schemeClr>
          </a:solidFill>
        </p:spPr>
        <p:txBody>
          <a:bodyPr wrap="square" rtlCol="0">
            <a:spAutoFit/>
          </a:bodyPr>
          <a:lstStyle/>
          <a:p>
            <a:pPr algn="ctr"/>
            <a:r>
              <a:rPr lang="en-US" sz="1600" dirty="0" smtClean="0">
                <a:solidFill>
                  <a:schemeClr val="bg1"/>
                </a:solidFill>
                <a:latin typeface="Times New Roman" panose="02020603050405020304" pitchFamily="18" charset="0"/>
                <a:cs typeface="Times New Roman" panose="02020603050405020304" pitchFamily="18" charset="0"/>
              </a:rPr>
              <a:t>Page </a:t>
            </a:r>
            <a:fld id="{B00E4F1D-AFA5-4F93-984F-DA2F40622FEE}" type="slidenum">
              <a:rPr lang="en-US" sz="1600" smtClean="0">
                <a:solidFill>
                  <a:schemeClr val="bg1"/>
                </a:solidFill>
                <a:latin typeface="Times New Roman" panose="02020603050405020304" pitchFamily="18" charset="0"/>
                <a:cs typeface="Times New Roman" panose="02020603050405020304" pitchFamily="18" charset="0"/>
              </a:rPr>
              <a:pPr algn="ctr"/>
              <a:t>57</a:t>
            </a:fld>
            <a:endParaRPr lang="en-US" sz="1600" dirty="0">
              <a:solidFill>
                <a:schemeClr val="bg1"/>
              </a:solidFill>
              <a:latin typeface="Times New Roman" panose="02020603050405020304" pitchFamily="18" charset="0"/>
              <a:cs typeface="Times New Roman" panose="02020603050405020304" pitchFamily="18" charset="0"/>
            </a:endParaRPr>
          </a:p>
        </p:txBody>
      </p:sp>
      <p:sp>
        <p:nvSpPr>
          <p:cNvPr id="7" name="Rectangle 5"/>
          <p:cNvSpPr>
            <a:spLocks noChangeArrowheads="1"/>
          </p:cNvSpPr>
          <p:nvPr/>
        </p:nvSpPr>
        <p:spPr bwMode="auto">
          <a:xfrm>
            <a:off x="461319" y="1364752"/>
            <a:ext cx="7848600" cy="2603790"/>
          </a:xfrm>
          <a:prstGeom prst="rect">
            <a:avLst/>
          </a:prstGeom>
          <a:noFill/>
          <a:ln w="9525">
            <a:noFill/>
            <a:miter lim="800000"/>
            <a:headEnd/>
            <a:tailEnd/>
          </a:ln>
        </p:spPr>
        <p:txBody>
          <a:bodyPr wrap="square">
            <a:spAutoFit/>
          </a:bodyPr>
          <a:lstStyle/>
          <a:p>
            <a:pPr>
              <a:lnSpc>
                <a:spcPct val="90000"/>
              </a:lnSpc>
              <a:spcBef>
                <a:spcPct val="50000"/>
              </a:spcBef>
              <a:buClr>
                <a:srgbClr val="FFFF00"/>
              </a:buClr>
              <a:buFont typeface="Wingdings 2" pitchFamily="18" charset="2"/>
              <a:buNone/>
            </a:pPr>
            <a:r>
              <a:rPr lang="en-US" sz="2400" b="0" dirty="0" smtClean="0">
                <a:solidFill>
                  <a:schemeClr val="tx2">
                    <a:lumMod val="75000"/>
                  </a:schemeClr>
                </a:solidFill>
                <a:latin typeface="Times New Roman" pitchFamily="18" charset="0"/>
                <a:cs typeface="Times New Roman" pitchFamily="18" charset="0"/>
              </a:rPr>
              <a:t>“The </a:t>
            </a:r>
            <a:r>
              <a:rPr lang="en-US" sz="2400" b="0" dirty="0">
                <a:solidFill>
                  <a:schemeClr val="tx2">
                    <a:lumMod val="75000"/>
                  </a:schemeClr>
                </a:solidFill>
                <a:latin typeface="Times New Roman" pitchFamily="18" charset="0"/>
                <a:cs typeface="Times New Roman" pitchFamily="18" charset="0"/>
              </a:rPr>
              <a:t>commissioner may decertify any person or may refuse to issue or renew any certification for failure to comply with the rules of the assessing standards board adopted pursuant to RSA 21-J:14-f, II.”</a:t>
            </a:r>
          </a:p>
          <a:p>
            <a:pPr>
              <a:lnSpc>
                <a:spcPct val="90000"/>
              </a:lnSpc>
              <a:spcBef>
                <a:spcPct val="50000"/>
              </a:spcBef>
              <a:buClr>
                <a:srgbClr val="FFFF00"/>
              </a:buClr>
              <a:buFont typeface="Wingdings 2" pitchFamily="18" charset="2"/>
              <a:buNone/>
            </a:pPr>
            <a:r>
              <a:rPr lang="en-US" sz="2400" b="0" dirty="0" smtClean="0">
                <a:solidFill>
                  <a:schemeClr val="tx2">
                    <a:lumMod val="75000"/>
                  </a:schemeClr>
                </a:solidFill>
                <a:latin typeface="Times New Roman" pitchFamily="18" charset="0"/>
                <a:cs typeface="Times New Roman" pitchFamily="18" charset="0"/>
              </a:rPr>
              <a:t>Paragraph </a:t>
            </a:r>
            <a:r>
              <a:rPr lang="en-US" sz="2400" b="0" dirty="0">
                <a:solidFill>
                  <a:schemeClr val="tx2">
                    <a:lumMod val="75000"/>
                  </a:schemeClr>
                </a:solidFill>
                <a:latin typeface="Times New Roman" pitchFamily="18" charset="0"/>
                <a:cs typeface="Times New Roman" pitchFamily="18" charset="0"/>
              </a:rPr>
              <a:t>II of this section states that any person aggrieved by a decertification, or refusal to certify, may appeal to the B.T.L.A. or superior court.</a:t>
            </a:r>
          </a:p>
        </p:txBody>
      </p:sp>
      <p:sp>
        <p:nvSpPr>
          <p:cNvPr id="6" name="TextBox 5"/>
          <p:cNvSpPr txBox="1"/>
          <p:nvPr/>
        </p:nvSpPr>
        <p:spPr>
          <a:xfrm>
            <a:off x="0" y="0"/>
            <a:ext cx="9144000" cy="338554"/>
          </a:xfrm>
          <a:prstGeom prst="rect">
            <a:avLst/>
          </a:prstGeom>
          <a:solidFill>
            <a:schemeClr val="accent1">
              <a:lumMod val="75000"/>
            </a:schemeClr>
          </a:solidFill>
          <a:ln>
            <a:solidFill>
              <a:schemeClr val="accent1">
                <a:lumMod val="50000"/>
              </a:schemeClr>
            </a:solidFill>
          </a:ln>
        </p:spPr>
        <p:txBody>
          <a:bodyPr wrap="square" rtlCol="0">
            <a:spAutoFit/>
          </a:bodyPr>
          <a:lstStyle/>
          <a:p>
            <a:pPr algn="r"/>
            <a:r>
              <a:rPr lang="en-US" sz="1600" dirty="0" smtClean="0">
                <a:solidFill>
                  <a:schemeClr val="bg1"/>
                </a:solidFill>
                <a:latin typeface="Times New Roman" panose="02020603050405020304" pitchFamily="18" charset="0"/>
                <a:cs typeface="Times New Roman" panose="02020603050405020304" pitchFamily="18" charset="0"/>
              </a:rPr>
              <a:t>Sam Greene, Assistant Director, </a:t>
            </a:r>
            <a:r>
              <a:rPr lang="en-US" sz="1600" dirty="0">
                <a:solidFill>
                  <a:schemeClr val="bg1"/>
                </a:solidFill>
                <a:latin typeface="Times New Roman" panose="02020603050405020304" pitchFamily="18" charset="0"/>
                <a:cs typeface="Times New Roman" panose="02020603050405020304" pitchFamily="18" charset="0"/>
              </a:rPr>
              <a:t>Municipal and Property Division</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Autofit/>
          </a:bodyPr>
          <a:lstStyle/>
          <a:p>
            <a:r>
              <a:rPr lang="en-US" sz="4000" dirty="0" smtClean="0">
                <a:solidFill>
                  <a:schemeClr val="tx2">
                    <a:lumMod val="75000"/>
                  </a:schemeClr>
                </a:solidFill>
                <a:latin typeface="Times New Roman" pitchFamily="18" charset="0"/>
                <a:cs typeface="Times New Roman" pitchFamily="18" charset="0"/>
              </a:rPr>
              <a:t>RSA 21-J:14-k Cessation of </a:t>
            </a:r>
            <a:br>
              <a:rPr lang="en-US" sz="4000" dirty="0" smtClean="0">
                <a:solidFill>
                  <a:schemeClr val="tx2">
                    <a:lumMod val="75000"/>
                  </a:schemeClr>
                </a:solidFill>
                <a:latin typeface="Times New Roman" pitchFamily="18" charset="0"/>
                <a:cs typeface="Times New Roman" pitchFamily="18" charset="0"/>
              </a:rPr>
            </a:br>
            <a:r>
              <a:rPr lang="en-US" sz="4000" dirty="0" smtClean="0">
                <a:solidFill>
                  <a:schemeClr val="tx2">
                    <a:lumMod val="75000"/>
                  </a:schemeClr>
                </a:solidFill>
                <a:latin typeface="Times New Roman" pitchFamily="18" charset="0"/>
                <a:cs typeface="Times New Roman" pitchFamily="18" charset="0"/>
              </a:rPr>
              <a:t>Unauthorized Appraisals</a:t>
            </a:r>
            <a:endParaRPr lang="en-US" sz="4000" dirty="0">
              <a:solidFill>
                <a:schemeClr val="tx2">
                  <a:lumMod val="75000"/>
                </a:schemeClr>
              </a:solidFill>
              <a:latin typeface="Times New Roman" pitchFamily="18" charset="0"/>
              <a:cs typeface="Times New Roman" pitchFamily="18" charset="0"/>
            </a:endParaRPr>
          </a:p>
        </p:txBody>
      </p:sp>
      <p:sp>
        <p:nvSpPr>
          <p:cNvPr id="5" name="TextBox 4"/>
          <p:cNvSpPr txBox="1"/>
          <p:nvPr/>
        </p:nvSpPr>
        <p:spPr>
          <a:xfrm>
            <a:off x="0" y="6519446"/>
            <a:ext cx="9144000" cy="338554"/>
          </a:xfrm>
          <a:prstGeom prst="rect">
            <a:avLst/>
          </a:prstGeom>
          <a:solidFill>
            <a:schemeClr val="accent1">
              <a:lumMod val="50000"/>
            </a:schemeClr>
          </a:solidFill>
        </p:spPr>
        <p:txBody>
          <a:bodyPr wrap="square" rtlCol="0">
            <a:spAutoFit/>
          </a:bodyPr>
          <a:lstStyle/>
          <a:p>
            <a:pPr algn="ctr"/>
            <a:r>
              <a:rPr lang="en-US" sz="1600" dirty="0" smtClean="0">
                <a:solidFill>
                  <a:schemeClr val="bg1"/>
                </a:solidFill>
                <a:latin typeface="Times New Roman" panose="02020603050405020304" pitchFamily="18" charset="0"/>
                <a:cs typeface="Times New Roman" panose="02020603050405020304" pitchFamily="18" charset="0"/>
              </a:rPr>
              <a:t>Page </a:t>
            </a:r>
            <a:fld id="{B00E4F1D-AFA5-4F93-984F-DA2F40622FEE}" type="slidenum">
              <a:rPr lang="en-US" sz="1600" smtClean="0">
                <a:solidFill>
                  <a:schemeClr val="bg1"/>
                </a:solidFill>
                <a:latin typeface="Times New Roman" panose="02020603050405020304" pitchFamily="18" charset="0"/>
                <a:cs typeface="Times New Roman" panose="02020603050405020304" pitchFamily="18" charset="0"/>
              </a:rPr>
              <a:pPr algn="ctr"/>
              <a:t>58</a:t>
            </a:fld>
            <a:endParaRPr lang="en-US" sz="1600" dirty="0">
              <a:solidFill>
                <a:schemeClr val="bg1"/>
              </a:solidFill>
              <a:latin typeface="Times New Roman" panose="02020603050405020304" pitchFamily="18" charset="0"/>
              <a:cs typeface="Times New Roman" panose="02020603050405020304" pitchFamily="18" charset="0"/>
            </a:endParaRPr>
          </a:p>
        </p:txBody>
      </p:sp>
      <p:sp>
        <p:nvSpPr>
          <p:cNvPr id="7" name="Rectangle 4"/>
          <p:cNvSpPr>
            <a:spLocks noChangeArrowheads="1"/>
          </p:cNvSpPr>
          <p:nvPr/>
        </p:nvSpPr>
        <p:spPr bwMode="auto">
          <a:xfrm>
            <a:off x="457200" y="1828800"/>
            <a:ext cx="8153400" cy="2908489"/>
          </a:xfrm>
          <a:prstGeom prst="rect">
            <a:avLst/>
          </a:prstGeom>
          <a:noFill/>
          <a:ln w="9525">
            <a:noFill/>
            <a:miter lim="800000"/>
            <a:headEnd/>
            <a:tailEnd/>
          </a:ln>
        </p:spPr>
        <p:txBody>
          <a:bodyPr>
            <a:spAutoFit/>
          </a:bodyPr>
          <a:lstStyle/>
          <a:p>
            <a:pPr>
              <a:spcAft>
                <a:spcPts val="1200"/>
              </a:spcAft>
              <a:buClr>
                <a:srgbClr val="FFFF00"/>
              </a:buClr>
              <a:buFont typeface="Wingdings 2" pitchFamily="18" charset="2"/>
              <a:buNone/>
            </a:pPr>
            <a:r>
              <a:rPr lang="en-US" sz="2400" b="0" dirty="0">
                <a:solidFill>
                  <a:schemeClr val="tx2">
                    <a:lumMod val="75000"/>
                  </a:schemeClr>
                </a:solidFill>
                <a:latin typeface="Times New Roman" pitchFamily="18" charset="0"/>
                <a:cs typeface="Times New Roman" pitchFamily="18" charset="0"/>
              </a:rPr>
              <a:t>“The commissioner, or the commissioner’s authorized agents, may issue a written cease and desist order against any person, firm, corporation, or municipality that does not comply with RSA 21-J:11, I, or RSA 21-J:14-f.  Any such act may be enjoined by the superior court, upon application of the attorney general</a:t>
            </a:r>
            <a:r>
              <a:rPr lang="en-US" sz="2400" b="0" dirty="0" smtClean="0">
                <a:solidFill>
                  <a:schemeClr val="tx2">
                    <a:lumMod val="75000"/>
                  </a:schemeClr>
                </a:solidFill>
                <a:latin typeface="Times New Roman" pitchFamily="18" charset="0"/>
                <a:cs typeface="Times New Roman" pitchFamily="18" charset="0"/>
              </a:rPr>
              <a:t>.”</a:t>
            </a:r>
          </a:p>
          <a:p>
            <a:pPr>
              <a:spcAft>
                <a:spcPts val="600"/>
              </a:spcAft>
              <a:buClr>
                <a:srgbClr val="FFFF00"/>
              </a:buClr>
              <a:buFont typeface="Wingdings 2" pitchFamily="18" charset="2"/>
              <a:buNone/>
            </a:pPr>
            <a:r>
              <a:rPr lang="en-US" sz="2400" dirty="0" smtClean="0">
                <a:solidFill>
                  <a:schemeClr val="tx2">
                    <a:lumMod val="75000"/>
                  </a:schemeClr>
                </a:solidFill>
                <a:latin typeface="Times New Roman" pitchFamily="18" charset="0"/>
                <a:cs typeface="Times New Roman" pitchFamily="18" charset="0"/>
              </a:rPr>
              <a:t>RSA 21-J:11, I  refers to the contract requirement.</a:t>
            </a:r>
          </a:p>
          <a:p>
            <a:pPr>
              <a:buClr>
                <a:srgbClr val="FFFF00"/>
              </a:buClr>
              <a:buFont typeface="Wingdings 2" pitchFamily="18" charset="2"/>
              <a:buNone/>
            </a:pPr>
            <a:r>
              <a:rPr lang="en-US" sz="2400" b="0" dirty="0" smtClean="0">
                <a:solidFill>
                  <a:schemeClr val="tx2">
                    <a:lumMod val="75000"/>
                  </a:schemeClr>
                </a:solidFill>
                <a:latin typeface="Times New Roman" pitchFamily="18" charset="0"/>
                <a:cs typeface="Times New Roman" pitchFamily="18" charset="0"/>
              </a:rPr>
              <a:t>RSA 21-J:14-f </a:t>
            </a:r>
            <a:r>
              <a:rPr lang="en-US" sz="2400" dirty="0" smtClean="0">
                <a:solidFill>
                  <a:schemeClr val="tx2">
                    <a:lumMod val="75000"/>
                  </a:schemeClr>
                </a:solidFill>
                <a:latin typeface="Times New Roman" pitchFamily="18" charset="0"/>
                <a:cs typeface="Times New Roman" pitchFamily="18" charset="0"/>
              </a:rPr>
              <a:t> refers to the </a:t>
            </a:r>
            <a:r>
              <a:rPr lang="en-US" sz="2400" b="0" dirty="0" smtClean="0">
                <a:solidFill>
                  <a:schemeClr val="tx2">
                    <a:lumMod val="75000"/>
                  </a:schemeClr>
                </a:solidFill>
                <a:latin typeface="Times New Roman" pitchFamily="18" charset="0"/>
                <a:cs typeface="Times New Roman" pitchFamily="18" charset="0"/>
              </a:rPr>
              <a:t>certification requirement.</a:t>
            </a:r>
            <a:endParaRPr lang="en-US" sz="2400" b="0" dirty="0">
              <a:solidFill>
                <a:schemeClr val="tx2">
                  <a:lumMod val="75000"/>
                </a:schemeClr>
              </a:solidFill>
              <a:latin typeface="Times New Roman" pitchFamily="18" charset="0"/>
              <a:cs typeface="Times New Roman" pitchFamily="18" charset="0"/>
            </a:endParaRPr>
          </a:p>
        </p:txBody>
      </p:sp>
      <p:sp>
        <p:nvSpPr>
          <p:cNvPr id="6" name="TextBox 5"/>
          <p:cNvSpPr txBox="1"/>
          <p:nvPr/>
        </p:nvSpPr>
        <p:spPr>
          <a:xfrm>
            <a:off x="0" y="0"/>
            <a:ext cx="9144000" cy="338554"/>
          </a:xfrm>
          <a:prstGeom prst="rect">
            <a:avLst/>
          </a:prstGeom>
          <a:solidFill>
            <a:schemeClr val="accent1">
              <a:lumMod val="75000"/>
            </a:schemeClr>
          </a:solidFill>
          <a:ln>
            <a:solidFill>
              <a:schemeClr val="accent1">
                <a:lumMod val="50000"/>
              </a:schemeClr>
            </a:solidFill>
          </a:ln>
        </p:spPr>
        <p:txBody>
          <a:bodyPr wrap="square" rtlCol="0">
            <a:spAutoFit/>
          </a:bodyPr>
          <a:lstStyle/>
          <a:p>
            <a:pPr algn="r"/>
            <a:r>
              <a:rPr lang="en-US" sz="1600" dirty="0" smtClean="0">
                <a:solidFill>
                  <a:schemeClr val="bg1"/>
                </a:solidFill>
                <a:latin typeface="Times New Roman" panose="02020603050405020304" pitchFamily="18" charset="0"/>
                <a:cs typeface="Times New Roman" panose="02020603050405020304" pitchFamily="18" charset="0"/>
              </a:rPr>
              <a:t>Sam Greene, Assistant Director, </a:t>
            </a:r>
            <a:r>
              <a:rPr lang="en-US" sz="1600" dirty="0">
                <a:solidFill>
                  <a:schemeClr val="bg1"/>
                </a:solidFill>
                <a:latin typeface="Times New Roman" panose="02020603050405020304" pitchFamily="18" charset="0"/>
                <a:cs typeface="Times New Roman" panose="02020603050405020304" pitchFamily="18" charset="0"/>
              </a:rPr>
              <a:t>Municipal and Property Division</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chemeClr val="tx2">
                    <a:lumMod val="75000"/>
                  </a:schemeClr>
                </a:solidFill>
                <a:latin typeface="Times New Roman" pitchFamily="18" charset="0"/>
                <a:cs typeface="Times New Roman" pitchFamily="18" charset="0"/>
              </a:rPr>
              <a:t>RSA 21-J:39, IV  Criminal Penalties</a:t>
            </a:r>
            <a:endParaRPr lang="en-US" sz="4000" dirty="0">
              <a:solidFill>
                <a:schemeClr val="tx2">
                  <a:lumMod val="75000"/>
                </a:schemeClr>
              </a:solidFill>
              <a:latin typeface="Times New Roman" pitchFamily="18" charset="0"/>
              <a:cs typeface="Times New Roman" pitchFamily="18" charset="0"/>
            </a:endParaRPr>
          </a:p>
        </p:txBody>
      </p:sp>
      <p:sp>
        <p:nvSpPr>
          <p:cNvPr id="5" name="TextBox 4"/>
          <p:cNvSpPr txBox="1"/>
          <p:nvPr/>
        </p:nvSpPr>
        <p:spPr>
          <a:xfrm>
            <a:off x="0" y="6519446"/>
            <a:ext cx="9144000" cy="338554"/>
          </a:xfrm>
          <a:prstGeom prst="rect">
            <a:avLst/>
          </a:prstGeom>
          <a:solidFill>
            <a:schemeClr val="accent1">
              <a:lumMod val="50000"/>
            </a:schemeClr>
          </a:solidFill>
        </p:spPr>
        <p:txBody>
          <a:bodyPr wrap="square" rtlCol="0">
            <a:spAutoFit/>
          </a:bodyPr>
          <a:lstStyle/>
          <a:p>
            <a:pPr algn="ctr"/>
            <a:r>
              <a:rPr lang="en-US" sz="1600" dirty="0" smtClean="0">
                <a:solidFill>
                  <a:schemeClr val="bg1"/>
                </a:solidFill>
                <a:latin typeface="Times New Roman" panose="02020603050405020304" pitchFamily="18" charset="0"/>
                <a:cs typeface="Times New Roman" panose="02020603050405020304" pitchFamily="18" charset="0"/>
              </a:rPr>
              <a:t>Page </a:t>
            </a:r>
            <a:fld id="{B00E4F1D-AFA5-4F93-984F-DA2F40622FEE}" type="slidenum">
              <a:rPr lang="en-US" sz="1600" smtClean="0">
                <a:solidFill>
                  <a:schemeClr val="bg1"/>
                </a:solidFill>
                <a:latin typeface="Times New Roman" panose="02020603050405020304" pitchFamily="18" charset="0"/>
                <a:cs typeface="Times New Roman" panose="02020603050405020304" pitchFamily="18" charset="0"/>
              </a:rPr>
              <a:pPr algn="ctr"/>
              <a:t>59</a:t>
            </a:fld>
            <a:endParaRPr lang="en-US" sz="1600" dirty="0">
              <a:solidFill>
                <a:schemeClr val="bg1"/>
              </a:solidFill>
              <a:latin typeface="Times New Roman" panose="02020603050405020304" pitchFamily="18" charset="0"/>
              <a:cs typeface="Times New Roman" panose="02020603050405020304" pitchFamily="18" charset="0"/>
            </a:endParaRPr>
          </a:p>
        </p:txBody>
      </p:sp>
      <p:sp>
        <p:nvSpPr>
          <p:cNvPr id="7" name="Rectangle 5"/>
          <p:cNvSpPr>
            <a:spLocks noChangeArrowheads="1"/>
          </p:cNvSpPr>
          <p:nvPr/>
        </p:nvSpPr>
        <p:spPr bwMode="auto">
          <a:xfrm>
            <a:off x="381000" y="1295400"/>
            <a:ext cx="8382000" cy="3785652"/>
          </a:xfrm>
          <a:prstGeom prst="rect">
            <a:avLst/>
          </a:prstGeom>
          <a:noFill/>
          <a:ln w="9525">
            <a:noFill/>
            <a:miter lim="800000"/>
            <a:headEnd/>
            <a:tailEnd/>
          </a:ln>
        </p:spPr>
        <p:txBody>
          <a:bodyPr wrap="square">
            <a:spAutoFit/>
          </a:bodyPr>
          <a:lstStyle/>
          <a:p>
            <a:pPr marL="457200" indent="-457200">
              <a:lnSpc>
                <a:spcPct val="90000"/>
              </a:lnSpc>
              <a:spcBef>
                <a:spcPct val="50000"/>
              </a:spcBef>
              <a:buClr>
                <a:srgbClr val="0066CC"/>
              </a:buClr>
              <a:buFont typeface="Wingdings 2" pitchFamily="18" charset="2"/>
              <a:buNone/>
            </a:pPr>
            <a:r>
              <a:rPr lang="en-US" sz="2400" dirty="0">
                <a:latin typeface="Times New Roman" panose="02020603050405020304" pitchFamily="18" charset="0"/>
                <a:cs typeface="Times New Roman" panose="02020603050405020304" pitchFamily="18" charset="0"/>
              </a:rPr>
              <a:t>“(a)</a:t>
            </a:r>
            <a:r>
              <a:rPr lang="en-US" dirty="0"/>
              <a:t> </a:t>
            </a:r>
            <a:r>
              <a:rPr lang="en-US" sz="2400" dirty="0">
                <a:solidFill>
                  <a:schemeClr val="tx2">
                    <a:lumMod val="75000"/>
                  </a:schemeClr>
                </a:solidFill>
                <a:latin typeface="Times New Roman" pitchFamily="18" charset="0"/>
                <a:cs typeface="Times New Roman" pitchFamily="18" charset="0"/>
              </a:rPr>
              <a:t>No </a:t>
            </a:r>
            <a:r>
              <a:rPr lang="en-US" sz="2400" dirty="0" smtClean="0">
                <a:solidFill>
                  <a:schemeClr val="tx2">
                    <a:lumMod val="75000"/>
                  </a:schemeClr>
                </a:solidFill>
                <a:latin typeface="Times New Roman" pitchFamily="18" charset="0"/>
                <a:cs typeface="Times New Roman" pitchFamily="18" charset="0"/>
              </a:rPr>
              <a:t>person, except elected officials making appraisals pursuant to RSA 75:1, shall willfully engage in making appraisals of a municipality for tax purposes, unless such person is certified as provided in RSA 21-J:14-f .</a:t>
            </a:r>
          </a:p>
          <a:p>
            <a:pPr marL="457200" indent="-457200">
              <a:lnSpc>
                <a:spcPct val="90000"/>
              </a:lnSpc>
              <a:spcBef>
                <a:spcPct val="50000"/>
              </a:spcBef>
              <a:buClr>
                <a:srgbClr val="0066CC"/>
              </a:buClr>
              <a:buFont typeface="Wingdings 2" pitchFamily="18" charset="2"/>
              <a:buNone/>
            </a:pPr>
            <a:r>
              <a:rPr lang="en-US" sz="2400" b="0" dirty="0" smtClean="0">
                <a:solidFill>
                  <a:schemeClr val="tx2">
                    <a:lumMod val="75000"/>
                  </a:schemeClr>
                </a:solidFill>
                <a:latin typeface="Times New Roman" pitchFamily="18" charset="0"/>
                <a:cs typeface="Times New Roman" pitchFamily="18" charset="0"/>
              </a:rPr>
              <a:t>(</a:t>
            </a:r>
            <a:r>
              <a:rPr lang="en-US" sz="2400" b="0" dirty="0">
                <a:solidFill>
                  <a:schemeClr val="tx2">
                    <a:lumMod val="75000"/>
                  </a:schemeClr>
                </a:solidFill>
                <a:latin typeface="Times New Roman" pitchFamily="18" charset="0"/>
                <a:cs typeface="Times New Roman" pitchFamily="18" charset="0"/>
              </a:rPr>
              <a:t>b) No person engaged in making appraisals of a municipality for tax assessment purposes shall willfully fail to maintain and provide the department access to the records required to be kept under RSA 21-J:14-e.</a:t>
            </a:r>
          </a:p>
          <a:p>
            <a:pPr marL="457200" indent="-457200">
              <a:lnSpc>
                <a:spcPct val="90000"/>
              </a:lnSpc>
              <a:spcBef>
                <a:spcPct val="50000"/>
              </a:spcBef>
              <a:buClr>
                <a:srgbClr val="0066CC"/>
              </a:buClr>
              <a:buFont typeface="Wingdings 2" pitchFamily="18" charset="2"/>
              <a:buNone/>
            </a:pPr>
            <a:r>
              <a:rPr lang="en-US" sz="2400" b="0" dirty="0">
                <a:solidFill>
                  <a:schemeClr val="tx2">
                    <a:lumMod val="75000"/>
                  </a:schemeClr>
                </a:solidFill>
                <a:latin typeface="Times New Roman" pitchFamily="18" charset="0"/>
                <a:cs typeface="Times New Roman" pitchFamily="18" charset="0"/>
              </a:rPr>
              <a:t>(c) Any person who violates subparagraph (a) and (b) shall be guilty of a class B misdemeanor.”</a:t>
            </a:r>
          </a:p>
        </p:txBody>
      </p:sp>
      <p:sp>
        <p:nvSpPr>
          <p:cNvPr id="6" name="TextBox 5"/>
          <p:cNvSpPr txBox="1"/>
          <p:nvPr/>
        </p:nvSpPr>
        <p:spPr>
          <a:xfrm>
            <a:off x="0" y="0"/>
            <a:ext cx="9144000" cy="338554"/>
          </a:xfrm>
          <a:prstGeom prst="rect">
            <a:avLst/>
          </a:prstGeom>
          <a:solidFill>
            <a:schemeClr val="accent1">
              <a:lumMod val="75000"/>
            </a:schemeClr>
          </a:solidFill>
          <a:ln>
            <a:solidFill>
              <a:schemeClr val="accent1">
                <a:lumMod val="50000"/>
              </a:schemeClr>
            </a:solidFill>
          </a:ln>
        </p:spPr>
        <p:txBody>
          <a:bodyPr wrap="square" rtlCol="0">
            <a:spAutoFit/>
          </a:bodyPr>
          <a:lstStyle/>
          <a:p>
            <a:pPr algn="r"/>
            <a:r>
              <a:rPr lang="en-US" sz="1600" dirty="0" smtClean="0">
                <a:solidFill>
                  <a:schemeClr val="bg1"/>
                </a:solidFill>
                <a:latin typeface="Times New Roman" panose="02020603050405020304" pitchFamily="18" charset="0"/>
                <a:cs typeface="Times New Roman" panose="02020603050405020304" pitchFamily="18" charset="0"/>
              </a:rPr>
              <a:t>Sam Greene, Assistant Director, </a:t>
            </a:r>
            <a:r>
              <a:rPr lang="en-US" sz="1600" dirty="0">
                <a:solidFill>
                  <a:schemeClr val="bg1"/>
                </a:solidFill>
                <a:latin typeface="Times New Roman" panose="02020603050405020304" pitchFamily="18" charset="0"/>
                <a:cs typeface="Times New Roman" panose="02020603050405020304" pitchFamily="18" charset="0"/>
              </a:rPr>
              <a:t>Municipal and Property Division</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6519446"/>
            <a:ext cx="9144000" cy="338554"/>
          </a:xfrm>
          <a:prstGeom prst="rect">
            <a:avLst/>
          </a:prstGeom>
          <a:solidFill>
            <a:schemeClr val="accent1">
              <a:lumMod val="50000"/>
            </a:schemeClr>
          </a:solidFill>
        </p:spPr>
        <p:txBody>
          <a:bodyPr wrap="square" rtlCol="0">
            <a:spAutoFit/>
          </a:bodyPr>
          <a:lstStyle/>
          <a:p>
            <a:pPr algn="ctr"/>
            <a:r>
              <a:rPr lang="en-US" sz="1600"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Page </a:t>
            </a:r>
            <a:fld id="{B00E4F1D-AFA5-4F93-984F-DA2F40622FEE}" type="slidenum">
              <a:rPr lang="en-US" sz="160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pPr algn="ctr"/>
              <a:t>6</a:t>
            </a:fld>
            <a:endParaRPr lang="en-US" sz="1600"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0" name="Title 1"/>
          <p:cNvSpPr>
            <a:spLocks noGrp="1"/>
          </p:cNvSpPr>
          <p:nvPr>
            <p:ph type="title"/>
          </p:nvPr>
        </p:nvSpPr>
        <p:spPr>
          <a:xfrm>
            <a:off x="457200" y="152400"/>
            <a:ext cx="8229600" cy="1143000"/>
          </a:xfrm>
        </p:spPr>
        <p:txBody>
          <a:bodyPr>
            <a:normAutofit/>
          </a:bodyPr>
          <a:lstStyle/>
          <a:p>
            <a:r>
              <a:rPr lang="en-US" sz="4000" dirty="0" smtClean="0">
                <a:solidFill>
                  <a:schemeClr val="tx2">
                    <a:lumMod val="75000"/>
                  </a:schemeClr>
                </a:solidFill>
                <a:latin typeface="Times New Roman" pitchFamily="18" charset="0"/>
                <a:cs typeface="Times New Roman" pitchFamily="18" charset="0"/>
              </a:rPr>
              <a:t>Laws &amp; Rules</a:t>
            </a:r>
            <a:endParaRPr lang="en-US" sz="4000" dirty="0">
              <a:solidFill>
                <a:schemeClr val="tx2">
                  <a:lumMod val="75000"/>
                </a:schemeClr>
              </a:solidFill>
              <a:latin typeface="Times New Roman" pitchFamily="18" charset="0"/>
              <a:cs typeface="Times New Roman" pitchFamily="18" charset="0"/>
            </a:endParaRPr>
          </a:p>
        </p:txBody>
      </p:sp>
      <p:pic>
        <p:nvPicPr>
          <p:cNvPr id="6" name="Picture 3"/>
          <p:cNvPicPr>
            <a:picLocks noChangeAspect="1" noChangeArrowheads="1"/>
          </p:cNvPicPr>
          <p:nvPr/>
        </p:nvPicPr>
        <p:blipFill>
          <a:blip r:embed="rId3" cstate="print"/>
          <a:srcRect/>
          <a:stretch>
            <a:fillRect/>
          </a:stretch>
        </p:blipFill>
        <p:spPr bwMode="auto">
          <a:xfrm>
            <a:off x="1371600" y="1219200"/>
            <a:ext cx="6324600" cy="4800600"/>
          </a:xfrm>
          <a:prstGeom prst="rect">
            <a:avLst/>
          </a:prstGeom>
          <a:noFill/>
          <a:ln w="9525">
            <a:noFill/>
            <a:miter lim="800000"/>
            <a:headEnd/>
            <a:tailEnd/>
          </a:ln>
        </p:spPr>
      </p:pic>
      <p:sp>
        <p:nvSpPr>
          <p:cNvPr id="7" name="TextBox 6"/>
          <p:cNvSpPr txBox="1"/>
          <p:nvPr/>
        </p:nvSpPr>
        <p:spPr>
          <a:xfrm>
            <a:off x="0" y="0"/>
            <a:ext cx="9144000" cy="338554"/>
          </a:xfrm>
          <a:prstGeom prst="rect">
            <a:avLst/>
          </a:prstGeom>
          <a:solidFill>
            <a:schemeClr val="accent1">
              <a:lumMod val="75000"/>
            </a:schemeClr>
          </a:solidFill>
          <a:ln>
            <a:solidFill>
              <a:schemeClr val="accent1">
                <a:lumMod val="50000"/>
              </a:schemeClr>
            </a:solidFill>
          </a:ln>
        </p:spPr>
        <p:txBody>
          <a:bodyPr wrap="square" rtlCol="0">
            <a:spAutoFit/>
          </a:bodyPr>
          <a:lstStyle/>
          <a:p>
            <a:pPr algn="r">
              <a:defRPr/>
            </a:pPr>
            <a:r>
              <a:rPr lang="en-US" sz="1600" dirty="0" smtClean="0">
                <a:solidFill>
                  <a:schemeClr val="bg1"/>
                </a:solidFill>
                <a:latin typeface="Times New Roman" panose="02020603050405020304" pitchFamily="18" charset="0"/>
                <a:cs typeface="Times New Roman" panose="02020603050405020304" pitchFamily="18" charset="0"/>
              </a:rPr>
              <a:t>Sam Greene, Assistant Director, </a:t>
            </a:r>
            <a:r>
              <a:rPr lang="en-US" sz="1600" dirty="0">
                <a:solidFill>
                  <a:schemeClr val="bg1"/>
                </a:solidFill>
                <a:latin typeface="Times New Roman" panose="02020603050405020304" pitchFamily="18" charset="0"/>
                <a:cs typeface="Times New Roman" panose="02020603050405020304" pitchFamily="18" charset="0"/>
              </a:rPr>
              <a:t>Municipal and Property Division</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0838"/>
            <a:ext cx="8229600" cy="868362"/>
          </a:xfrm>
        </p:spPr>
        <p:txBody>
          <a:bodyPr>
            <a:normAutofit/>
          </a:bodyPr>
          <a:lstStyle/>
          <a:p>
            <a:pPr lvl="1" algn="ctr">
              <a:lnSpc>
                <a:spcPct val="90000"/>
              </a:lnSpc>
              <a:spcBef>
                <a:spcPct val="20000"/>
              </a:spcBef>
            </a:pPr>
            <a:r>
              <a:rPr lang="en-US" sz="4000" dirty="0" smtClean="0">
                <a:solidFill>
                  <a:schemeClr val="tx2">
                    <a:lumMod val="75000"/>
                  </a:schemeClr>
                </a:solidFill>
                <a:latin typeface="Times New Roman" pitchFamily="18" charset="0"/>
                <a:cs typeface="Times New Roman" pitchFamily="18" charset="0"/>
              </a:rPr>
              <a:t>Municipal Assessing Duties</a:t>
            </a:r>
            <a:endParaRPr lang="en-US" sz="4000" dirty="0">
              <a:solidFill>
                <a:schemeClr val="tx2">
                  <a:lumMod val="75000"/>
                </a:schemeClr>
              </a:solidFill>
              <a:latin typeface="Times New Roman" pitchFamily="18" charset="0"/>
              <a:cs typeface="Times New Roman" pitchFamily="18" charset="0"/>
            </a:endParaRPr>
          </a:p>
        </p:txBody>
      </p:sp>
      <p:sp>
        <p:nvSpPr>
          <p:cNvPr id="5" name="TextBox 4"/>
          <p:cNvSpPr txBox="1"/>
          <p:nvPr/>
        </p:nvSpPr>
        <p:spPr>
          <a:xfrm>
            <a:off x="0" y="6519446"/>
            <a:ext cx="9144000" cy="338554"/>
          </a:xfrm>
          <a:prstGeom prst="rect">
            <a:avLst/>
          </a:prstGeom>
          <a:solidFill>
            <a:schemeClr val="accent1">
              <a:lumMod val="50000"/>
            </a:schemeClr>
          </a:solidFill>
        </p:spPr>
        <p:txBody>
          <a:bodyPr wrap="square" rtlCol="0">
            <a:spAutoFit/>
          </a:bodyPr>
          <a:lstStyle/>
          <a:p>
            <a:pPr algn="ctr"/>
            <a:r>
              <a:rPr lang="en-US" sz="1600" dirty="0" smtClean="0">
                <a:solidFill>
                  <a:schemeClr val="bg1"/>
                </a:solidFill>
                <a:latin typeface="Times New Roman" panose="02020603050405020304" pitchFamily="18" charset="0"/>
                <a:cs typeface="Times New Roman" panose="02020603050405020304" pitchFamily="18" charset="0"/>
              </a:rPr>
              <a:t>Page </a:t>
            </a:r>
            <a:fld id="{B00E4F1D-AFA5-4F93-984F-DA2F40622FEE}" type="slidenum">
              <a:rPr lang="en-US" sz="1600" smtClean="0">
                <a:solidFill>
                  <a:schemeClr val="bg1"/>
                </a:solidFill>
                <a:latin typeface="Times New Roman" panose="02020603050405020304" pitchFamily="18" charset="0"/>
                <a:cs typeface="Times New Roman" panose="02020603050405020304" pitchFamily="18" charset="0"/>
              </a:rPr>
              <a:pPr algn="ctr"/>
              <a:t>60</a:t>
            </a:fld>
            <a:endParaRPr lang="en-US" sz="1600" dirty="0">
              <a:solidFill>
                <a:schemeClr val="bg1"/>
              </a:solidFill>
              <a:latin typeface="Times New Roman" panose="02020603050405020304" pitchFamily="18" charset="0"/>
              <a:cs typeface="Times New Roman" panose="02020603050405020304" pitchFamily="18" charset="0"/>
            </a:endParaRPr>
          </a:p>
        </p:txBody>
      </p:sp>
      <p:sp>
        <p:nvSpPr>
          <p:cNvPr id="6" name="Rectangle 3"/>
          <p:cNvSpPr>
            <a:spLocks noChangeArrowheads="1"/>
          </p:cNvSpPr>
          <p:nvPr/>
        </p:nvSpPr>
        <p:spPr bwMode="auto">
          <a:xfrm>
            <a:off x="304800" y="1295400"/>
            <a:ext cx="8534400" cy="3914918"/>
          </a:xfrm>
          <a:prstGeom prst="rect">
            <a:avLst/>
          </a:prstGeom>
          <a:noFill/>
          <a:ln w="9525">
            <a:noFill/>
            <a:miter lim="800000"/>
            <a:headEnd/>
            <a:tailEnd/>
          </a:ln>
        </p:spPr>
        <p:txBody>
          <a:bodyPr>
            <a:spAutoFit/>
          </a:bodyPr>
          <a:lstStyle/>
          <a:p>
            <a:pPr marL="346075" indent="-346075">
              <a:lnSpc>
                <a:spcPct val="90000"/>
              </a:lnSpc>
              <a:spcBef>
                <a:spcPct val="20000"/>
              </a:spcBef>
              <a:buFont typeface="Arial" pitchFamily="34" charset="0"/>
              <a:buChar char="•"/>
            </a:pPr>
            <a:r>
              <a:rPr lang="en-US" sz="2400" dirty="0" smtClean="0">
                <a:solidFill>
                  <a:schemeClr val="tx2">
                    <a:lumMod val="75000"/>
                  </a:schemeClr>
                </a:solidFill>
                <a:latin typeface="Times New Roman" pitchFamily="18" charset="0"/>
                <a:cs typeface="Times New Roman" pitchFamily="18" charset="0"/>
              </a:rPr>
              <a:t>The </a:t>
            </a:r>
            <a:r>
              <a:rPr lang="en-US" sz="2400" dirty="0">
                <a:solidFill>
                  <a:schemeClr val="tx2">
                    <a:lumMod val="75000"/>
                  </a:schemeClr>
                </a:solidFill>
                <a:latin typeface="Times New Roman" pitchFamily="18" charset="0"/>
                <a:cs typeface="Times New Roman" pitchFamily="18" charset="0"/>
              </a:rPr>
              <a:t>assessing office </a:t>
            </a:r>
            <a:r>
              <a:rPr lang="en-US" sz="2400" i="1" u="sng" dirty="0">
                <a:solidFill>
                  <a:schemeClr val="tx2">
                    <a:lumMod val="75000"/>
                  </a:schemeClr>
                </a:solidFill>
                <a:latin typeface="Times New Roman" pitchFamily="18" charset="0"/>
                <a:cs typeface="Times New Roman" pitchFamily="18" charset="0"/>
              </a:rPr>
              <a:t>is</a:t>
            </a:r>
            <a:r>
              <a:rPr lang="en-US" sz="2400" dirty="0">
                <a:solidFill>
                  <a:schemeClr val="tx2">
                    <a:lumMod val="75000"/>
                  </a:schemeClr>
                </a:solidFill>
                <a:latin typeface="Times New Roman" pitchFamily="18" charset="0"/>
                <a:cs typeface="Times New Roman" pitchFamily="18" charset="0"/>
              </a:rPr>
              <a:t> the “Bread Winner” for the </a:t>
            </a:r>
            <a:r>
              <a:rPr lang="en-US" sz="2400" dirty="0" smtClean="0">
                <a:solidFill>
                  <a:schemeClr val="tx2">
                    <a:lumMod val="75000"/>
                  </a:schemeClr>
                </a:solidFill>
                <a:latin typeface="Times New Roman" pitchFamily="18" charset="0"/>
                <a:cs typeface="Times New Roman" pitchFamily="18" charset="0"/>
              </a:rPr>
              <a:t>municipality </a:t>
            </a:r>
            <a:endParaRPr lang="en-US" sz="2400" dirty="0">
              <a:solidFill>
                <a:schemeClr val="tx2">
                  <a:lumMod val="75000"/>
                </a:schemeClr>
              </a:solidFill>
              <a:latin typeface="Times New Roman" pitchFamily="18" charset="0"/>
              <a:cs typeface="Times New Roman" pitchFamily="18" charset="0"/>
            </a:endParaRPr>
          </a:p>
          <a:p>
            <a:pPr>
              <a:lnSpc>
                <a:spcPct val="90000"/>
              </a:lnSpc>
              <a:spcBef>
                <a:spcPct val="20000"/>
              </a:spcBef>
              <a:buFont typeface="Arial" pitchFamily="34" charset="0"/>
              <a:buChar char="•"/>
            </a:pPr>
            <a:endParaRPr lang="en-US" sz="1200" dirty="0">
              <a:solidFill>
                <a:schemeClr val="tx2">
                  <a:lumMod val="75000"/>
                </a:schemeClr>
              </a:solidFill>
              <a:latin typeface="Times New Roman" pitchFamily="18" charset="0"/>
              <a:cs typeface="Times New Roman" pitchFamily="18" charset="0"/>
            </a:endParaRPr>
          </a:p>
          <a:p>
            <a:pPr marL="346075" indent="-346075">
              <a:lnSpc>
                <a:spcPct val="90000"/>
              </a:lnSpc>
              <a:spcBef>
                <a:spcPct val="20000"/>
              </a:spcBef>
              <a:buFont typeface="Arial" pitchFamily="34" charset="0"/>
              <a:buChar char="•"/>
            </a:pPr>
            <a:r>
              <a:rPr lang="en-US" sz="2400" dirty="0" smtClean="0">
                <a:solidFill>
                  <a:schemeClr val="tx2">
                    <a:lumMod val="75000"/>
                  </a:schemeClr>
                </a:solidFill>
                <a:latin typeface="Times New Roman" pitchFamily="18" charset="0"/>
                <a:cs typeface="Times New Roman" pitchFamily="18" charset="0"/>
              </a:rPr>
              <a:t>Incorrect </a:t>
            </a:r>
            <a:r>
              <a:rPr lang="en-US" sz="2400" dirty="0">
                <a:solidFill>
                  <a:schemeClr val="tx2">
                    <a:lumMod val="75000"/>
                  </a:schemeClr>
                </a:solidFill>
                <a:latin typeface="Times New Roman" pitchFamily="18" charset="0"/>
                <a:cs typeface="Times New Roman" pitchFamily="18" charset="0"/>
              </a:rPr>
              <a:t>assessments, disproportionate assessments, missed taxable property, improper exemptions &amp; credits all affect the municipal “revenue stream</a:t>
            </a:r>
            <a:r>
              <a:rPr lang="en-US" sz="2400" dirty="0" smtClean="0">
                <a:solidFill>
                  <a:schemeClr val="tx2">
                    <a:lumMod val="75000"/>
                  </a:schemeClr>
                </a:solidFill>
                <a:latin typeface="Times New Roman" pitchFamily="18" charset="0"/>
                <a:cs typeface="Times New Roman" pitchFamily="18" charset="0"/>
              </a:rPr>
              <a:t>”</a:t>
            </a:r>
            <a:endParaRPr lang="en-US" sz="2400" dirty="0">
              <a:solidFill>
                <a:schemeClr val="tx2">
                  <a:lumMod val="75000"/>
                </a:schemeClr>
              </a:solidFill>
              <a:latin typeface="Times New Roman" pitchFamily="18" charset="0"/>
              <a:cs typeface="Times New Roman" pitchFamily="18" charset="0"/>
            </a:endParaRPr>
          </a:p>
          <a:p>
            <a:pPr>
              <a:lnSpc>
                <a:spcPct val="90000"/>
              </a:lnSpc>
              <a:spcBef>
                <a:spcPct val="20000"/>
              </a:spcBef>
              <a:buFont typeface="Arial" pitchFamily="34" charset="0"/>
              <a:buChar char="•"/>
            </a:pPr>
            <a:endParaRPr lang="en-US" sz="1200" dirty="0">
              <a:solidFill>
                <a:schemeClr val="tx2">
                  <a:lumMod val="75000"/>
                </a:schemeClr>
              </a:solidFill>
              <a:latin typeface="Times New Roman" pitchFamily="18" charset="0"/>
              <a:cs typeface="Times New Roman" pitchFamily="18" charset="0"/>
            </a:endParaRPr>
          </a:p>
          <a:p>
            <a:pPr marL="346075" indent="-346075">
              <a:lnSpc>
                <a:spcPct val="90000"/>
              </a:lnSpc>
              <a:spcBef>
                <a:spcPct val="20000"/>
              </a:spcBef>
              <a:buFont typeface="Arial" pitchFamily="34" charset="0"/>
              <a:buChar char="•"/>
            </a:pPr>
            <a:r>
              <a:rPr lang="en-US" sz="2400" dirty="0" smtClean="0">
                <a:solidFill>
                  <a:schemeClr val="tx2">
                    <a:lumMod val="75000"/>
                  </a:schemeClr>
                </a:solidFill>
                <a:latin typeface="Times New Roman" pitchFamily="18" charset="0"/>
                <a:cs typeface="Times New Roman" pitchFamily="18" charset="0"/>
              </a:rPr>
              <a:t>Loss </a:t>
            </a:r>
            <a:r>
              <a:rPr lang="en-US" sz="2400" dirty="0">
                <a:solidFill>
                  <a:schemeClr val="tx2">
                    <a:lumMod val="75000"/>
                  </a:schemeClr>
                </a:solidFill>
                <a:latin typeface="Times New Roman" pitchFamily="18" charset="0"/>
                <a:cs typeface="Times New Roman" pitchFamily="18" charset="0"/>
              </a:rPr>
              <a:t>of revenue will result in higher tax rates to meet budgetary requirements.</a:t>
            </a:r>
          </a:p>
          <a:p>
            <a:pPr>
              <a:lnSpc>
                <a:spcPct val="90000"/>
              </a:lnSpc>
              <a:spcBef>
                <a:spcPct val="20000"/>
              </a:spcBef>
              <a:buFont typeface="Arial" pitchFamily="34" charset="0"/>
              <a:buChar char="•"/>
            </a:pPr>
            <a:endParaRPr lang="en-US" sz="1200" dirty="0">
              <a:solidFill>
                <a:schemeClr val="tx2">
                  <a:lumMod val="75000"/>
                </a:schemeClr>
              </a:solidFill>
              <a:latin typeface="Times New Roman" pitchFamily="18" charset="0"/>
              <a:cs typeface="Times New Roman" pitchFamily="18" charset="0"/>
            </a:endParaRPr>
          </a:p>
          <a:p>
            <a:pPr marL="346075" indent="-346075">
              <a:lnSpc>
                <a:spcPct val="90000"/>
              </a:lnSpc>
              <a:spcBef>
                <a:spcPct val="20000"/>
              </a:spcBef>
              <a:buFont typeface="Arial" pitchFamily="34" charset="0"/>
              <a:buChar char="•"/>
            </a:pPr>
            <a:r>
              <a:rPr lang="en-US" sz="2400" dirty="0">
                <a:solidFill>
                  <a:schemeClr val="tx2">
                    <a:lumMod val="75000"/>
                  </a:schemeClr>
                </a:solidFill>
                <a:latin typeface="Times New Roman" pitchFamily="18" charset="0"/>
                <a:cs typeface="Times New Roman" pitchFamily="18" charset="0"/>
              </a:rPr>
              <a:t> </a:t>
            </a:r>
            <a:r>
              <a:rPr lang="en-US" sz="2400" dirty="0" smtClean="0">
                <a:solidFill>
                  <a:schemeClr val="tx2">
                    <a:lumMod val="75000"/>
                  </a:schemeClr>
                </a:solidFill>
                <a:latin typeface="Times New Roman" pitchFamily="18" charset="0"/>
                <a:cs typeface="Times New Roman" pitchFamily="18" charset="0"/>
              </a:rPr>
              <a:t>Understanding </a:t>
            </a:r>
            <a:r>
              <a:rPr lang="en-US" sz="2400" dirty="0">
                <a:solidFill>
                  <a:schemeClr val="tx2">
                    <a:lumMod val="75000"/>
                  </a:schemeClr>
                </a:solidFill>
                <a:latin typeface="Times New Roman" pitchFamily="18" charset="0"/>
                <a:cs typeface="Times New Roman" pitchFamily="18" charset="0"/>
              </a:rPr>
              <a:t>how it </a:t>
            </a:r>
            <a:r>
              <a:rPr lang="en-US" sz="2400" dirty="0" smtClean="0">
                <a:solidFill>
                  <a:schemeClr val="tx2">
                    <a:lumMod val="75000"/>
                  </a:schemeClr>
                </a:solidFill>
                <a:latin typeface="Times New Roman" pitchFamily="18" charset="0"/>
                <a:cs typeface="Times New Roman" pitchFamily="18" charset="0"/>
              </a:rPr>
              <a:t>all works </a:t>
            </a:r>
            <a:r>
              <a:rPr lang="en-US" sz="2400" dirty="0">
                <a:solidFill>
                  <a:schemeClr val="tx2">
                    <a:lumMod val="75000"/>
                  </a:schemeClr>
                </a:solidFill>
                <a:latin typeface="Times New Roman" pitchFamily="18" charset="0"/>
                <a:cs typeface="Times New Roman" pitchFamily="18" charset="0"/>
              </a:rPr>
              <a:t>is the starting point to an efficient </a:t>
            </a:r>
            <a:r>
              <a:rPr lang="en-US" sz="2400" dirty="0" smtClean="0">
                <a:solidFill>
                  <a:schemeClr val="tx2">
                    <a:lumMod val="75000"/>
                  </a:schemeClr>
                </a:solidFill>
                <a:latin typeface="Times New Roman" pitchFamily="18" charset="0"/>
                <a:cs typeface="Times New Roman" pitchFamily="18" charset="0"/>
              </a:rPr>
              <a:t>and effective assessing </a:t>
            </a:r>
            <a:r>
              <a:rPr lang="en-US" sz="2400" dirty="0">
                <a:solidFill>
                  <a:schemeClr val="tx2">
                    <a:lumMod val="75000"/>
                  </a:schemeClr>
                </a:solidFill>
                <a:latin typeface="Times New Roman" pitchFamily="18" charset="0"/>
                <a:cs typeface="Times New Roman" pitchFamily="18" charset="0"/>
              </a:rPr>
              <a:t>office. </a:t>
            </a:r>
            <a:r>
              <a:rPr lang="en-US" sz="2400" dirty="0" smtClean="0">
                <a:solidFill>
                  <a:schemeClr val="tx2">
                    <a:lumMod val="75000"/>
                  </a:schemeClr>
                </a:solidFill>
                <a:latin typeface="Times New Roman" pitchFamily="18" charset="0"/>
                <a:cs typeface="Times New Roman" pitchFamily="18" charset="0"/>
              </a:rPr>
              <a:t>It </a:t>
            </a:r>
            <a:r>
              <a:rPr lang="en-US" sz="2400" dirty="0">
                <a:solidFill>
                  <a:schemeClr val="tx2">
                    <a:lumMod val="75000"/>
                  </a:schemeClr>
                </a:solidFill>
                <a:latin typeface="Times New Roman" pitchFamily="18" charset="0"/>
                <a:cs typeface="Times New Roman" pitchFamily="18" charset="0"/>
              </a:rPr>
              <a:t>will never be totally error </a:t>
            </a:r>
            <a:r>
              <a:rPr lang="en-US" sz="2400" dirty="0" smtClean="0">
                <a:solidFill>
                  <a:schemeClr val="tx2">
                    <a:lumMod val="75000"/>
                  </a:schemeClr>
                </a:solidFill>
                <a:latin typeface="Times New Roman" pitchFamily="18" charset="0"/>
                <a:cs typeface="Times New Roman" pitchFamily="18" charset="0"/>
              </a:rPr>
              <a:t>free</a:t>
            </a:r>
            <a:endParaRPr lang="en-US" sz="2400" dirty="0">
              <a:solidFill>
                <a:schemeClr val="tx2">
                  <a:lumMod val="75000"/>
                </a:schemeClr>
              </a:solidFill>
              <a:latin typeface="Times New Roman" pitchFamily="18" charset="0"/>
              <a:cs typeface="Times New Roman" pitchFamily="18" charset="0"/>
            </a:endParaRPr>
          </a:p>
        </p:txBody>
      </p:sp>
      <p:sp>
        <p:nvSpPr>
          <p:cNvPr id="7" name="TextBox 6"/>
          <p:cNvSpPr txBox="1"/>
          <p:nvPr/>
        </p:nvSpPr>
        <p:spPr>
          <a:xfrm>
            <a:off x="0" y="0"/>
            <a:ext cx="9144000" cy="338554"/>
          </a:xfrm>
          <a:prstGeom prst="rect">
            <a:avLst/>
          </a:prstGeom>
          <a:solidFill>
            <a:schemeClr val="accent1">
              <a:lumMod val="75000"/>
            </a:schemeClr>
          </a:solidFill>
          <a:ln>
            <a:solidFill>
              <a:schemeClr val="accent1">
                <a:lumMod val="50000"/>
              </a:schemeClr>
            </a:solidFill>
          </a:ln>
        </p:spPr>
        <p:txBody>
          <a:bodyPr wrap="square" rtlCol="0">
            <a:spAutoFit/>
          </a:bodyPr>
          <a:lstStyle/>
          <a:p>
            <a:pPr algn="r"/>
            <a:r>
              <a:rPr lang="en-US" sz="1600" dirty="0" smtClean="0">
                <a:solidFill>
                  <a:schemeClr val="bg1"/>
                </a:solidFill>
                <a:latin typeface="Times New Roman" panose="02020603050405020304" pitchFamily="18" charset="0"/>
                <a:cs typeface="Times New Roman" panose="02020603050405020304" pitchFamily="18" charset="0"/>
              </a:rPr>
              <a:t>Sam Greene, Assistant Director, </a:t>
            </a:r>
            <a:r>
              <a:rPr lang="en-US" sz="1600" dirty="0">
                <a:solidFill>
                  <a:schemeClr val="bg1"/>
                </a:solidFill>
                <a:latin typeface="Times New Roman" panose="02020603050405020304" pitchFamily="18" charset="0"/>
                <a:cs typeface="Times New Roman" panose="02020603050405020304" pitchFamily="18" charset="0"/>
              </a:rPr>
              <a:t>Municipal and Property Division</a:t>
            </a:r>
          </a:p>
        </p:txBody>
      </p:sp>
    </p:spTree>
    <p:extLst>
      <p:ext uri="{BB962C8B-B14F-4D97-AF65-F5344CB8AC3E}">
        <p14:creationId xmlns:p14="http://schemas.microsoft.com/office/powerpoint/2010/main" val="657876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1" algn="ctr">
              <a:lnSpc>
                <a:spcPct val="90000"/>
              </a:lnSpc>
              <a:spcBef>
                <a:spcPct val="20000"/>
              </a:spcBef>
            </a:pPr>
            <a:r>
              <a:rPr lang="en-US" sz="4000" dirty="0" smtClean="0">
                <a:solidFill>
                  <a:schemeClr val="tx2">
                    <a:lumMod val="75000"/>
                  </a:schemeClr>
                </a:solidFill>
                <a:latin typeface="Times New Roman" pitchFamily="18" charset="0"/>
                <a:cs typeface="Times New Roman" pitchFamily="18" charset="0"/>
              </a:rPr>
              <a:t>Municipal Tax Maps</a:t>
            </a:r>
            <a:endParaRPr lang="en-US" sz="4000" dirty="0">
              <a:solidFill>
                <a:schemeClr val="tx2">
                  <a:lumMod val="75000"/>
                </a:schemeClr>
              </a:solidFill>
              <a:latin typeface="Times New Roman" pitchFamily="18" charset="0"/>
              <a:cs typeface="Times New Roman" pitchFamily="18" charset="0"/>
            </a:endParaRPr>
          </a:p>
        </p:txBody>
      </p:sp>
      <p:sp>
        <p:nvSpPr>
          <p:cNvPr id="5" name="TextBox 4"/>
          <p:cNvSpPr txBox="1"/>
          <p:nvPr/>
        </p:nvSpPr>
        <p:spPr>
          <a:xfrm>
            <a:off x="0" y="6519446"/>
            <a:ext cx="9144000" cy="338554"/>
          </a:xfrm>
          <a:prstGeom prst="rect">
            <a:avLst/>
          </a:prstGeom>
          <a:solidFill>
            <a:schemeClr val="accent1">
              <a:lumMod val="50000"/>
            </a:schemeClr>
          </a:solidFill>
        </p:spPr>
        <p:txBody>
          <a:bodyPr wrap="square" rtlCol="0">
            <a:spAutoFit/>
          </a:bodyPr>
          <a:lstStyle/>
          <a:p>
            <a:pPr algn="ctr"/>
            <a:r>
              <a:rPr lang="en-US" sz="1600" dirty="0" smtClean="0">
                <a:solidFill>
                  <a:schemeClr val="bg1"/>
                </a:solidFill>
                <a:latin typeface="Times New Roman" panose="02020603050405020304" pitchFamily="18" charset="0"/>
                <a:cs typeface="Times New Roman" panose="02020603050405020304" pitchFamily="18" charset="0"/>
              </a:rPr>
              <a:t>Page</a:t>
            </a:r>
            <a:r>
              <a:rPr lang="en-US" sz="1600" dirty="0" smtClean="0">
                <a:solidFill>
                  <a:schemeClr val="bg1"/>
                </a:solidFill>
              </a:rPr>
              <a:t> </a:t>
            </a:r>
            <a:fld id="{B00E4F1D-AFA5-4F93-984F-DA2F40622FEE}" type="slidenum">
              <a:rPr lang="en-US" sz="1600" smtClean="0">
                <a:solidFill>
                  <a:schemeClr val="bg1"/>
                </a:solidFill>
              </a:rPr>
              <a:pPr algn="ctr"/>
              <a:t>61</a:t>
            </a:fld>
            <a:endParaRPr lang="en-US" sz="1600" dirty="0">
              <a:solidFill>
                <a:schemeClr val="bg1"/>
              </a:solidFill>
            </a:endParaRPr>
          </a:p>
        </p:txBody>
      </p:sp>
      <p:sp>
        <p:nvSpPr>
          <p:cNvPr id="7" name="Rectangle 3"/>
          <p:cNvSpPr>
            <a:spLocks noChangeArrowheads="1"/>
          </p:cNvSpPr>
          <p:nvPr/>
        </p:nvSpPr>
        <p:spPr bwMode="auto">
          <a:xfrm>
            <a:off x="304800" y="1371600"/>
            <a:ext cx="8534400" cy="4579715"/>
          </a:xfrm>
          <a:prstGeom prst="rect">
            <a:avLst/>
          </a:prstGeom>
          <a:noFill/>
          <a:ln w="9525">
            <a:noFill/>
            <a:miter lim="800000"/>
            <a:headEnd/>
            <a:tailEnd/>
          </a:ln>
        </p:spPr>
        <p:txBody>
          <a:bodyPr>
            <a:spAutoFit/>
          </a:bodyPr>
          <a:lstStyle/>
          <a:p>
            <a:pPr marL="346075" indent="-346075">
              <a:lnSpc>
                <a:spcPct val="90000"/>
              </a:lnSpc>
              <a:spcBef>
                <a:spcPct val="20000"/>
              </a:spcBef>
              <a:buFont typeface="Arial" pitchFamily="34" charset="0"/>
              <a:buChar char="•"/>
            </a:pPr>
            <a:r>
              <a:rPr lang="en-US" sz="2400" dirty="0" smtClean="0">
                <a:solidFill>
                  <a:schemeClr val="tx2">
                    <a:lumMod val="75000"/>
                  </a:schemeClr>
                </a:solidFill>
                <a:latin typeface="Times New Roman" pitchFamily="18" charset="0"/>
                <a:cs typeface="Times New Roman" pitchFamily="18" charset="0"/>
              </a:rPr>
              <a:t>Accurate </a:t>
            </a:r>
            <a:r>
              <a:rPr lang="en-US" sz="2400" dirty="0">
                <a:solidFill>
                  <a:schemeClr val="tx2">
                    <a:lumMod val="75000"/>
                  </a:schemeClr>
                </a:solidFill>
                <a:latin typeface="Times New Roman" pitchFamily="18" charset="0"/>
                <a:cs typeface="Times New Roman" pitchFamily="18" charset="0"/>
              </a:rPr>
              <a:t>tax maps help to ensure accurate assessments.</a:t>
            </a:r>
          </a:p>
          <a:p>
            <a:pPr>
              <a:lnSpc>
                <a:spcPct val="90000"/>
              </a:lnSpc>
              <a:spcBef>
                <a:spcPct val="20000"/>
              </a:spcBef>
              <a:buFont typeface="Arial" pitchFamily="34" charset="0"/>
              <a:buChar char="•"/>
            </a:pPr>
            <a:endParaRPr lang="en-US" sz="1200" dirty="0">
              <a:solidFill>
                <a:schemeClr val="tx2">
                  <a:lumMod val="75000"/>
                </a:schemeClr>
              </a:solidFill>
              <a:latin typeface="Times New Roman" pitchFamily="18" charset="0"/>
              <a:cs typeface="Times New Roman" pitchFamily="18" charset="0"/>
            </a:endParaRPr>
          </a:p>
          <a:p>
            <a:pPr marL="346075" indent="-346075">
              <a:lnSpc>
                <a:spcPct val="90000"/>
              </a:lnSpc>
              <a:spcBef>
                <a:spcPct val="20000"/>
              </a:spcBef>
              <a:buFont typeface="Arial" pitchFamily="34" charset="0"/>
              <a:buChar char="•"/>
            </a:pPr>
            <a:r>
              <a:rPr lang="en-US" sz="2400" dirty="0" smtClean="0">
                <a:solidFill>
                  <a:schemeClr val="tx2">
                    <a:lumMod val="75000"/>
                  </a:schemeClr>
                </a:solidFill>
                <a:latin typeface="Times New Roman" pitchFamily="18" charset="0"/>
                <a:cs typeface="Times New Roman" pitchFamily="18" charset="0"/>
              </a:rPr>
              <a:t>RSA </a:t>
            </a:r>
            <a:r>
              <a:rPr lang="en-US" sz="2400" dirty="0">
                <a:solidFill>
                  <a:schemeClr val="tx2">
                    <a:lumMod val="75000"/>
                  </a:schemeClr>
                </a:solidFill>
                <a:latin typeface="Times New Roman" pitchFamily="18" charset="0"/>
                <a:cs typeface="Times New Roman" pitchFamily="18" charset="0"/>
              </a:rPr>
              <a:t>31:95-a stipulates the statutory requirements for tax maps.  A copy of the RSA has been </a:t>
            </a:r>
            <a:r>
              <a:rPr lang="en-US" sz="2400" dirty="0" smtClean="0">
                <a:solidFill>
                  <a:schemeClr val="tx2">
                    <a:lumMod val="75000"/>
                  </a:schemeClr>
                </a:solidFill>
                <a:latin typeface="Times New Roman" pitchFamily="18" charset="0"/>
                <a:cs typeface="Times New Roman" pitchFamily="18" charset="0"/>
              </a:rPr>
              <a:t>enclosed</a:t>
            </a:r>
            <a:endParaRPr lang="en-US" sz="2400" dirty="0">
              <a:solidFill>
                <a:schemeClr val="tx2">
                  <a:lumMod val="75000"/>
                </a:schemeClr>
              </a:solidFill>
              <a:latin typeface="Times New Roman" pitchFamily="18" charset="0"/>
              <a:cs typeface="Times New Roman" pitchFamily="18" charset="0"/>
            </a:endParaRPr>
          </a:p>
          <a:p>
            <a:pPr>
              <a:lnSpc>
                <a:spcPct val="90000"/>
              </a:lnSpc>
              <a:spcBef>
                <a:spcPct val="20000"/>
              </a:spcBef>
              <a:buFont typeface="Arial" pitchFamily="34" charset="0"/>
              <a:buChar char="•"/>
            </a:pPr>
            <a:endParaRPr lang="en-US" sz="1200" dirty="0">
              <a:solidFill>
                <a:schemeClr val="tx2">
                  <a:lumMod val="75000"/>
                </a:schemeClr>
              </a:solidFill>
              <a:latin typeface="Times New Roman" pitchFamily="18" charset="0"/>
              <a:cs typeface="Times New Roman" pitchFamily="18" charset="0"/>
            </a:endParaRPr>
          </a:p>
          <a:p>
            <a:pPr marL="346075" indent="-346075">
              <a:lnSpc>
                <a:spcPct val="90000"/>
              </a:lnSpc>
              <a:spcBef>
                <a:spcPct val="20000"/>
              </a:spcBef>
              <a:buFont typeface="Arial" pitchFamily="34" charset="0"/>
              <a:buChar char="•"/>
            </a:pPr>
            <a:r>
              <a:rPr lang="en-US" sz="2400" dirty="0">
                <a:solidFill>
                  <a:schemeClr val="tx2">
                    <a:lumMod val="75000"/>
                  </a:schemeClr>
                </a:solidFill>
                <a:latin typeface="Times New Roman" pitchFamily="18" charset="0"/>
                <a:cs typeface="Times New Roman" pitchFamily="18" charset="0"/>
              </a:rPr>
              <a:t>I</a:t>
            </a:r>
            <a:r>
              <a:rPr lang="en-US" sz="2400" dirty="0" smtClean="0">
                <a:solidFill>
                  <a:schemeClr val="tx2">
                    <a:lumMod val="75000"/>
                  </a:schemeClr>
                </a:solidFill>
                <a:latin typeface="Times New Roman" pitchFamily="18" charset="0"/>
                <a:cs typeface="Times New Roman" pitchFamily="18" charset="0"/>
              </a:rPr>
              <a:t>n </a:t>
            </a:r>
            <a:r>
              <a:rPr lang="en-US" sz="2400" dirty="0">
                <a:solidFill>
                  <a:schemeClr val="tx2">
                    <a:lumMod val="75000"/>
                  </a:schemeClr>
                </a:solidFill>
                <a:latin typeface="Times New Roman" pitchFamily="18" charset="0"/>
                <a:cs typeface="Times New Roman" pitchFamily="18" charset="0"/>
              </a:rPr>
              <a:t>the valuation of property, it is </a:t>
            </a:r>
            <a:r>
              <a:rPr lang="en-US" sz="2400" u="sng" dirty="0">
                <a:solidFill>
                  <a:schemeClr val="tx2">
                    <a:lumMod val="75000"/>
                  </a:schemeClr>
                </a:solidFill>
                <a:latin typeface="Times New Roman" pitchFamily="18" charset="0"/>
                <a:cs typeface="Times New Roman" pitchFamily="18" charset="0"/>
              </a:rPr>
              <a:t>essential </a:t>
            </a:r>
            <a:r>
              <a:rPr lang="en-US" sz="2400" dirty="0">
                <a:solidFill>
                  <a:schemeClr val="tx2">
                    <a:lumMod val="75000"/>
                  </a:schemeClr>
                </a:solidFill>
                <a:latin typeface="Times New Roman" pitchFamily="18" charset="0"/>
                <a:cs typeface="Times New Roman" pitchFamily="18" charset="0"/>
              </a:rPr>
              <a:t>to know about the land, zoning, permitted uses, restrictions, etc. </a:t>
            </a:r>
            <a:r>
              <a:rPr lang="en-US" sz="2400" dirty="0" smtClean="0">
                <a:solidFill>
                  <a:schemeClr val="tx2">
                    <a:lumMod val="75000"/>
                  </a:schemeClr>
                </a:solidFill>
                <a:latin typeface="Times New Roman" pitchFamily="18" charset="0"/>
                <a:cs typeface="Times New Roman" pitchFamily="18" charset="0"/>
              </a:rPr>
              <a:t>Updated </a:t>
            </a:r>
            <a:r>
              <a:rPr lang="en-US" sz="2400" dirty="0">
                <a:solidFill>
                  <a:schemeClr val="tx2">
                    <a:lumMod val="75000"/>
                  </a:schemeClr>
                </a:solidFill>
                <a:latin typeface="Times New Roman" pitchFamily="18" charset="0"/>
                <a:cs typeface="Times New Roman" pitchFamily="18" charset="0"/>
              </a:rPr>
              <a:t>zoning maps and town regulations are tools that are needed for proper </a:t>
            </a:r>
            <a:r>
              <a:rPr lang="en-US" sz="2400" dirty="0" smtClean="0">
                <a:solidFill>
                  <a:schemeClr val="tx2">
                    <a:lumMod val="75000"/>
                  </a:schemeClr>
                </a:solidFill>
                <a:latin typeface="Times New Roman" pitchFamily="18" charset="0"/>
                <a:cs typeface="Times New Roman" pitchFamily="18" charset="0"/>
              </a:rPr>
              <a:t>assessments</a:t>
            </a:r>
          </a:p>
          <a:p>
            <a:pPr>
              <a:lnSpc>
                <a:spcPct val="90000"/>
              </a:lnSpc>
              <a:spcBef>
                <a:spcPct val="20000"/>
              </a:spcBef>
            </a:pPr>
            <a:endParaRPr lang="en-US" sz="1200" dirty="0" smtClean="0">
              <a:solidFill>
                <a:schemeClr val="tx2">
                  <a:lumMod val="75000"/>
                </a:schemeClr>
              </a:solidFill>
              <a:latin typeface="Times New Roman" pitchFamily="18" charset="0"/>
              <a:cs typeface="Times New Roman" pitchFamily="18" charset="0"/>
            </a:endParaRPr>
          </a:p>
          <a:p>
            <a:pPr marL="346075" indent="-346075">
              <a:lnSpc>
                <a:spcPct val="90000"/>
              </a:lnSpc>
              <a:spcBef>
                <a:spcPct val="20000"/>
              </a:spcBef>
              <a:buFont typeface="Arial" pitchFamily="34" charset="0"/>
              <a:buChar char="•"/>
            </a:pPr>
            <a:r>
              <a:rPr lang="en-US" sz="2400" dirty="0" smtClean="0">
                <a:solidFill>
                  <a:schemeClr val="tx2">
                    <a:lumMod val="75000"/>
                  </a:schemeClr>
                </a:solidFill>
                <a:latin typeface="Times New Roman" pitchFamily="18" charset="0"/>
                <a:cs typeface="Times New Roman" pitchFamily="18" charset="0"/>
              </a:rPr>
              <a:t>Any </a:t>
            </a:r>
            <a:r>
              <a:rPr lang="en-US" sz="2400" dirty="0">
                <a:solidFill>
                  <a:schemeClr val="tx2">
                    <a:lumMod val="75000"/>
                  </a:schemeClr>
                </a:solidFill>
                <a:latin typeface="Times New Roman" pitchFamily="18" charset="0"/>
                <a:cs typeface="Times New Roman" pitchFamily="18" charset="0"/>
              </a:rPr>
              <a:t>changes done by the Planning Board (sub-division regulations, land use regulations, sub-division approvals, boundary line adjustments, etc) affect the assessing office. </a:t>
            </a:r>
            <a:r>
              <a:rPr lang="en-US" sz="2400" dirty="0" smtClean="0">
                <a:solidFill>
                  <a:schemeClr val="tx2">
                    <a:lumMod val="75000"/>
                  </a:schemeClr>
                </a:solidFill>
                <a:latin typeface="Times New Roman" pitchFamily="18" charset="0"/>
                <a:cs typeface="Times New Roman" pitchFamily="18" charset="0"/>
              </a:rPr>
              <a:t>Open </a:t>
            </a:r>
            <a:r>
              <a:rPr lang="en-US" sz="2400" dirty="0">
                <a:solidFill>
                  <a:schemeClr val="tx2">
                    <a:lumMod val="75000"/>
                  </a:schemeClr>
                </a:solidFill>
                <a:latin typeface="Times New Roman" pitchFamily="18" charset="0"/>
                <a:cs typeface="Times New Roman" pitchFamily="18" charset="0"/>
              </a:rPr>
              <a:t>communication between the two offices is </a:t>
            </a:r>
            <a:r>
              <a:rPr lang="en-US" sz="2400" dirty="0" smtClean="0">
                <a:solidFill>
                  <a:schemeClr val="tx2">
                    <a:lumMod val="75000"/>
                  </a:schemeClr>
                </a:solidFill>
                <a:latin typeface="Times New Roman" pitchFamily="18" charset="0"/>
                <a:cs typeface="Times New Roman" pitchFamily="18" charset="0"/>
              </a:rPr>
              <a:t>essential</a:t>
            </a:r>
            <a:endParaRPr lang="en-US" sz="2400" dirty="0">
              <a:solidFill>
                <a:schemeClr val="tx2">
                  <a:lumMod val="75000"/>
                </a:schemeClr>
              </a:solidFill>
              <a:latin typeface="Times New Roman" pitchFamily="18" charset="0"/>
              <a:cs typeface="Times New Roman" pitchFamily="18" charset="0"/>
            </a:endParaRPr>
          </a:p>
        </p:txBody>
      </p:sp>
      <p:sp>
        <p:nvSpPr>
          <p:cNvPr id="6" name="TextBox 5"/>
          <p:cNvSpPr txBox="1"/>
          <p:nvPr/>
        </p:nvSpPr>
        <p:spPr>
          <a:xfrm>
            <a:off x="0" y="0"/>
            <a:ext cx="9144000" cy="338554"/>
          </a:xfrm>
          <a:prstGeom prst="rect">
            <a:avLst/>
          </a:prstGeom>
          <a:solidFill>
            <a:schemeClr val="accent1">
              <a:lumMod val="75000"/>
            </a:schemeClr>
          </a:solidFill>
          <a:ln>
            <a:solidFill>
              <a:schemeClr val="accent1">
                <a:lumMod val="50000"/>
              </a:schemeClr>
            </a:solidFill>
          </a:ln>
        </p:spPr>
        <p:txBody>
          <a:bodyPr wrap="square" rtlCol="0">
            <a:spAutoFit/>
          </a:bodyPr>
          <a:lstStyle/>
          <a:p>
            <a:pPr algn="r"/>
            <a:r>
              <a:rPr lang="en-US" sz="1600" dirty="0" smtClean="0">
                <a:solidFill>
                  <a:schemeClr val="bg1"/>
                </a:solidFill>
                <a:latin typeface="Times New Roman" panose="02020603050405020304" pitchFamily="18" charset="0"/>
                <a:cs typeface="Times New Roman" panose="02020603050405020304" pitchFamily="18" charset="0"/>
              </a:rPr>
              <a:t>Sam Greene, Assistant Director, </a:t>
            </a:r>
            <a:r>
              <a:rPr lang="en-US" sz="1600" dirty="0">
                <a:solidFill>
                  <a:schemeClr val="bg1"/>
                </a:solidFill>
                <a:latin typeface="Times New Roman" panose="02020603050405020304" pitchFamily="18" charset="0"/>
                <a:cs typeface="Times New Roman" panose="02020603050405020304" pitchFamily="18" charset="0"/>
              </a:rPr>
              <a:t>Municipal and Property Division</a:t>
            </a:r>
          </a:p>
        </p:txBody>
      </p:sp>
    </p:spTree>
    <p:extLst>
      <p:ext uri="{BB962C8B-B14F-4D97-AF65-F5344CB8AC3E}">
        <p14:creationId xmlns:p14="http://schemas.microsoft.com/office/powerpoint/2010/main" val="8211735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1" algn="ctr">
              <a:lnSpc>
                <a:spcPct val="90000"/>
              </a:lnSpc>
              <a:spcBef>
                <a:spcPct val="20000"/>
              </a:spcBef>
            </a:pPr>
            <a:r>
              <a:rPr lang="en-US" sz="4000" dirty="0" smtClean="0">
                <a:solidFill>
                  <a:schemeClr val="tx2">
                    <a:lumMod val="75000"/>
                  </a:schemeClr>
                </a:solidFill>
                <a:latin typeface="Times New Roman" pitchFamily="18" charset="0"/>
                <a:cs typeface="Times New Roman" pitchFamily="18" charset="0"/>
              </a:rPr>
              <a:t>Maps – A Visual Guide to Valuation</a:t>
            </a:r>
            <a:endParaRPr lang="en-US" sz="4000" dirty="0">
              <a:solidFill>
                <a:schemeClr val="tx2">
                  <a:lumMod val="75000"/>
                </a:schemeClr>
              </a:solidFill>
              <a:latin typeface="Times New Roman" pitchFamily="18" charset="0"/>
              <a:cs typeface="Times New Roman" pitchFamily="18" charset="0"/>
            </a:endParaRPr>
          </a:p>
        </p:txBody>
      </p:sp>
      <p:sp>
        <p:nvSpPr>
          <p:cNvPr id="5" name="TextBox 4"/>
          <p:cNvSpPr txBox="1"/>
          <p:nvPr/>
        </p:nvSpPr>
        <p:spPr>
          <a:xfrm>
            <a:off x="0" y="6519446"/>
            <a:ext cx="9144000" cy="338554"/>
          </a:xfrm>
          <a:prstGeom prst="rect">
            <a:avLst/>
          </a:prstGeom>
          <a:solidFill>
            <a:schemeClr val="accent1">
              <a:lumMod val="50000"/>
            </a:schemeClr>
          </a:solidFill>
        </p:spPr>
        <p:txBody>
          <a:bodyPr wrap="square" rtlCol="0">
            <a:spAutoFit/>
          </a:bodyPr>
          <a:lstStyle/>
          <a:p>
            <a:pPr algn="ctr"/>
            <a:r>
              <a:rPr lang="en-US" sz="1600" dirty="0" smtClean="0">
                <a:solidFill>
                  <a:schemeClr val="bg1"/>
                </a:solidFill>
                <a:latin typeface="Times New Roman" panose="02020603050405020304" pitchFamily="18" charset="0"/>
                <a:cs typeface="Times New Roman" panose="02020603050405020304" pitchFamily="18" charset="0"/>
              </a:rPr>
              <a:t>Page </a:t>
            </a:r>
            <a:fld id="{B00E4F1D-AFA5-4F93-984F-DA2F40622FEE}" type="slidenum">
              <a:rPr lang="en-US" sz="1600" smtClean="0">
                <a:solidFill>
                  <a:schemeClr val="bg1"/>
                </a:solidFill>
                <a:latin typeface="Times New Roman" panose="02020603050405020304" pitchFamily="18" charset="0"/>
                <a:cs typeface="Times New Roman" panose="02020603050405020304" pitchFamily="18" charset="0"/>
              </a:rPr>
              <a:pPr algn="ctr"/>
              <a:t>62</a:t>
            </a:fld>
            <a:endParaRPr lang="en-US" sz="1600" dirty="0">
              <a:solidFill>
                <a:schemeClr val="bg1"/>
              </a:solidFill>
              <a:latin typeface="Times New Roman" panose="02020603050405020304" pitchFamily="18" charset="0"/>
              <a:cs typeface="Times New Roman" panose="02020603050405020304" pitchFamily="18" charset="0"/>
            </a:endParaRPr>
          </a:p>
        </p:txBody>
      </p:sp>
      <p:sp>
        <p:nvSpPr>
          <p:cNvPr id="6" name="Rectangle 3"/>
          <p:cNvSpPr>
            <a:spLocks noChangeArrowheads="1"/>
          </p:cNvSpPr>
          <p:nvPr/>
        </p:nvSpPr>
        <p:spPr bwMode="auto">
          <a:xfrm>
            <a:off x="381000" y="1295400"/>
            <a:ext cx="8382000" cy="3927229"/>
          </a:xfrm>
          <a:prstGeom prst="rect">
            <a:avLst/>
          </a:prstGeom>
          <a:noFill/>
          <a:ln w="9525">
            <a:noFill/>
            <a:miter lim="800000"/>
            <a:headEnd/>
            <a:tailEnd/>
          </a:ln>
        </p:spPr>
        <p:txBody>
          <a:bodyPr wrap="square">
            <a:spAutoFit/>
          </a:bodyPr>
          <a:lstStyle/>
          <a:p>
            <a:pPr marL="346075" indent="-346075">
              <a:lnSpc>
                <a:spcPct val="90000"/>
              </a:lnSpc>
              <a:spcBef>
                <a:spcPct val="20000"/>
              </a:spcBef>
              <a:buFont typeface="Arial" pitchFamily="34" charset="0"/>
              <a:buChar char="•"/>
            </a:pPr>
            <a:r>
              <a:rPr lang="en-US" sz="2400" dirty="0" smtClean="0">
                <a:solidFill>
                  <a:schemeClr val="tx2">
                    <a:lumMod val="75000"/>
                  </a:schemeClr>
                </a:solidFill>
                <a:latin typeface="Times New Roman" pitchFamily="18" charset="0"/>
                <a:cs typeface="Times New Roman" pitchFamily="18" charset="0"/>
              </a:rPr>
              <a:t>Four vacant parcels </a:t>
            </a:r>
            <a:r>
              <a:rPr lang="en-US" sz="2400" dirty="0">
                <a:solidFill>
                  <a:schemeClr val="tx2">
                    <a:lumMod val="75000"/>
                  </a:schemeClr>
                </a:solidFill>
                <a:latin typeface="Times New Roman" pitchFamily="18" charset="0"/>
                <a:cs typeface="Times New Roman" pitchFamily="18" charset="0"/>
              </a:rPr>
              <a:t>of land have recently sold on Central Avenue. </a:t>
            </a:r>
            <a:r>
              <a:rPr lang="en-US" sz="2400" dirty="0" smtClean="0">
                <a:solidFill>
                  <a:schemeClr val="tx2">
                    <a:lumMod val="75000"/>
                  </a:schemeClr>
                </a:solidFill>
                <a:latin typeface="Times New Roman" pitchFamily="18" charset="0"/>
                <a:cs typeface="Times New Roman" pitchFamily="18" charset="0"/>
              </a:rPr>
              <a:t>The </a:t>
            </a:r>
            <a:r>
              <a:rPr lang="en-US" sz="2400" dirty="0">
                <a:solidFill>
                  <a:schemeClr val="tx2">
                    <a:lumMod val="75000"/>
                  </a:schemeClr>
                </a:solidFill>
                <a:latin typeface="Times New Roman" pitchFamily="18" charset="0"/>
                <a:cs typeface="Times New Roman" pitchFamily="18" charset="0"/>
              </a:rPr>
              <a:t>lots abut each other</a:t>
            </a:r>
            <a:r>
              <a:rPr lang="en-US" sz="2400" dirty="0" smtClean="0">
                <a:solidFill>
                  <a:schemeClr val="tx2">
                    <a:lumMod val="75000"/>
                  </a:schemeClr>
                </a:solidFill>
                <a:latin typeface="Times New Roman" pitchFamily="18" charset="0"/>
                <a:cs typeface="Times New Roman" pitchFamily="18" charset="0"/>
              </a:rPr>
              <a:t>, each </a:t>
            </a:r>
            <a:r>
              <a:rPr lang="en-US" sz="2400" dirty="0">
                <a:solidFill>
                  <a:schemeClr val="tx2">
                    <a:lumMod val="75000"/>
                  </a:schemeClr>
                </a:solidFill>
                <a:latin typeface="Times New Roman" pitchFamily="18" charset="0"/>
                <a:cs typeface="Times New Roman" pitchFamily="18" charset="0"/>
              </a:rPr>
              <a:t>have the same general </a:t>
            </a:r>
            <a:r>
              <a:rPr lang="en-US" sz="2400" dirty="0" smtClean="0">
                <a:solidFill>
                  <a:schemeClr val="tx2">
                    <a:lumMod val="75000"/>
                  </a:schemeClr>
                </a:solidFill>
                <a:latin typeface="Times New Roman" pitchFamily="18" charset="0"/>
                <a:cs typeface="Times New Roman" pitchFamily="18" charset="0"/>
              </a:rPr>
              <a:t>topography </a:t>
            </a:r>
            <a:r>
              <a:rPr lang="en-US" sz="2400" dirty="0">
                <a:solidFill>
                  <a:schemeClr val="tx2">
                    <a:lumMod val="75000"/>
                  </a:schemeClr>
                </a:solidFill>
                <a:latin typeface="Times New Roman" pitchFamily="18" charset="0"/>
                <a:cs typeface="Times New Roman" pitchFamily="18" charset="0"/>
              </a:rPr>
              <a:t>and all have road frontage.  </a:t>
            </a:r>
          </a:p>
          <a:p>
            <a:pPr>
              <a:lnSpc>
                <a:spcPct val="90000"/>
              </a:lnSpc>
              <a:spcBef>
                <a:spcPct val="20000"/>
              </a:spcBef>
              <a:buFont typeface="Arial" pitchFamily="34" charset="0"/>
              <a:buChar char="•"/>
            </a:pPr>
            <a:endParaRPr lang="en-US" sz="1200" dirty="0">
              <a:solidFill>
                <a:schemeClr val="tx2">
                  <a:lumMod val="75000"/>
                </a:schemeClr>
              </a:solidFill>
              <a:latin typeface="Times New Roman" pitchFamily="18" charset="0"/>
              <a:cs typeface="Times New Roman" pitchFamily="18" charset="0"/>
            </a:endParaRPr>
          </a:p>
          <a:p>
            <a:pPr marL="346075" indent="-346075">
              <a:lnSpc>
                <a:spcPct val="90000"/>
              </a:lnSpc>
              <a:spcBef>
                <a:spcPct val="20000"/>
              </a:spcBef>
              <a:buFont typeface="Arial" pitchFamily="34" charset="0"/>
              <a:buChar char="•"/>
            </a:pPr>
            <a:r>
              <a:rPr lang="en-US" sz="2400" dirty="0" smtClean="0">
                <a:solidFill>
                  <a:schemeClr val="tx2">
                    <a:lumMod val="75000"/>
                  </a:schemeClr>
                </a:solidFill>
                <a:latin typeface="Times New Roman" pitchFamily="18" charset="0"/>
                <a:cs typeface="Times New Roman" pitchFamily="18" charset="0"/>
              </a:rPr>
              <a:t>Can </a:t>
            </a:r>
            <a:r>
              <a:rPr lang="en-US" sz="2400" dirty="0">
                <a:solidFill>
                  <a:schemeClr val="tx2">
                    <a:lumMod val="75000"/>
                  </a:schemeClr>
                </a:solidFill>
                <a:latin typeface="Times New Roman" pitchFamily="18" charset="0"/>
                <a:cs typeface="Times New Roman" pitchFamily="18" charset="0"/>
              </a:rPr>
              <a:t>you tell why the sale prices are so different for about the same number of acres?</a:t>
            </a:r>
          </a:p>
          <a:p>
            <a:pPr>
              <a:lnSpc>
                <a:spcPct val="90000"/>
              </a:lnSpc>
              <a:spcBef>
                <a:spcPct val="20000"/>
              </a:spcBef>
              <a:buClr>
                <a:srgbClr val="FFFF00"/>
              </a:buClr>
              <a:buFont typeface="Wingdings" pitchFamily="2" charset="2"/>
              <a:buNone/>
            </a:pPr>
            <a:endParaRPr lang="en-US" sz="1200" dirty="0">
              <a:solidFill>
                <a:schemeClr val="tx2">
                  <a:lumMod val="75000"/>
                </a:schemeClr>
              </a:solidFill>
              <a:latin typeface="Times New Roman" pitchFamily="18" charset="0"/>
              <a:cs typeface="Times New Roman" pitchFamily="18" charset="0"/>
            </a:endParaRPr>
          </a:p>
          <a:p>
            <a:pPr>
              <a:lnSpc>
                <a:spcPct val="90000"/>
              </a:lnSpc>
              <a:spcBef>
                <a:spcPct val="20000"/>
              </a:spcBef>
              <a:buClr>
                <a:srgbClr val="FFFF00"/>
              </a:buClr>
              <a:buFont typeface="Wingdings" pitchFamily="2" charset="2"/>
              <a:buNone/>
            </a:pPr>
            <a:r>
              <a:rPr lang="en-US" sz="2400" dirty="0">
                <a:solidFill>
                  <a:schemeClr val="tx2">
                    <a:lumMod val="75000"/>
                  </a:schemeClr>
                </a:solidFill>
                <a:latin typeface="Times New Roman" pitchFamily="18" charset="0"/>
                <a:cs typeface="Times New Roman" pitchFamily="18" charset="0"/>
              </a:rPr>
              <a:t>		Lot  A  -  3.25 acres  Sold:  $50,000</a:t>
            </a:r>
          </a:p>
          <a:p>
            <a:pPr>
              <a:lnSpc>
                <a:spcPct val="90000"/>
              </a:lnSpc>
              <a:spcBef>
                <a:spcPct val="20000"/>
              </a:spcBef>
              <a:buClr>
                <a:srgbClr val="FFFF00"/>
              </a:buClr>
              <a:buFont typeface="Wingdings" pitchFamily="2" charset="2"/>
              <a:buNone/>
            </a:pPr>
            <a:r>
              <a:rPr lang="en-US" sz="2400" dirty="0">
                <a:solidFill>
                  <a:schemeClr val="tx2">
                    <a:lumMod val="75000"/>
                  </a:schemeClr>
                </a:solidFill>
                <a:latin typeface="Times New Roman" pitchFamily="18" charset="0"/>
                <a:cs typeface="Times New Roman" pitchFamily="18" charset="0"/>
              </a:rPr>
              <a:t>		Lot  B  -  2.85 acres  Sold:  $74,000</a:t>
            </a:r>
          </a:p>
          <a:p>
            <a:pPr>
              <a:lnSpc>
                <a:spcPct val="90000"/>
              </a:lnSpc>
              <a:spcBef>
                <a:spcPct val="20000"/>
              </a:spcBef>
              <a:buClr>
                <a:srgbClr val="FFFF00"/>
              </a:buClr>
              <a:buFont typeface="Wingdings" pitchFamily="2" charset="2"/>
              <a:buNone/>
            </a:pPr>
            <a:r>
              <a:rPr lang="en-US" sz="2400" dirty="0">
                <a:solidFill>
                  <a:schemeClr val="tx2">
                    <a:lumMod val="75000"/>
                  </a:schemeClr>
                </a:solidFill>
                <a:latin typeface="Times New Roman" pitchFamily="18" charset="0"/>
                <a:cs typeface="Times New Roman" pitchFamily="18" charset="0"/>
              </a:rPr>
              <a:t>		Lot  C  -  3.25 acres  Sold:  $75,000</a:t>
            </a:r>
          </a:p>
          <a:p>
            <a:pPr>
              <a:lnSpc>
                <a:spcPct val="90000"/>
              </a:lnSpc>
              <a:spcBef>
                <a:spcPct val="20000"/>
              </a:spcBef>
              <a:buClr>
                <a:srgbClr val="FFFF00"/>
              </a:buClr>
              <a:buFont typeface="Wingdings" pitchFamily="2" charset="2"/>
              <a:buNone/>
            </a:pPr>
            <a:r>
              <a:rPr lang="en-US" sz="2400" dirty="0">
                <a:solidFill>
                  <a:schemeClr val="tx2">
                    <a:lumMod val="75000"/>
                  </a:schemeClr>
                </a:solidFill>
                <a:latin typeface="Times New Roman" pitchFamily="18" charset="0"/>
                <a:cs typeface="Times New Roman" pitchFamily="18" charset="0"/>
              </a:rPr>
              <a:t>		Lot  D  -  3.25 acres  Sold:  $135,000</a:t>
            </a:r>
          </a:p>
        </p:txBody>
      </p:sp>
      <p:sp>
        <p:nvSpPr>
          <p:cNvPr id="7" name="TextBox 6"/>
          <p:cNvSpPr txBox="1"/>
          <p:nvPr/>
        </p:nvSpPr>
        <p:spPr>
          <a:xfrm>
            <a:off x="0" y="0"/>
            <a:ext cx="9144000" cy="338554"/>
          </a:xfrm>
          <a:prstGeom prst="rect">
            <a:avLst/>
          </a:prstGeom>
          <a:solidFill>
            <a:schemeClr val="accent1">
              <a:lumMod val="75000"/>
            </a:schemeClr>
          </a:solidFill>
          <a:ln>
            <a:solidFill>
              <a:schemeClr val="accent1">
                <a:lumMod val="50000"/>
              </a:schemeClr>
            </a:solidFill>
          </a:ln>
        </p:spPr>
        <p:txBody>
          <a:bodyPr wrap="square" rtlCol="0">
            <a:spAutoFit/>
          </a:bodyPr>
          <a:lstStyle/>
          <a:p>
            <a:pPr algn="r"/>
            <a:r>
              <a:rPr lang="en-US" sz="1600" dirty="0" smtClean="0">
                <a:solidFill>
                  <a:schemeClr val="bg1"/>
                </a:solidFill>
                <a:latin typeface="Times New Roman" panose="02020603050405020304" pitchFamily="18" charset="0"/>
                <a:cs typeface="Times New Roman" panose="02020603050405020304" pitchFamily="18" charset="0"/>
              </a:rPr>
              <a:t>Sam Greene, Assistant Director, </a:t>
            </a:r>
            <a:r>
              <a:rPr lang="en-US" sz="1600" dirty="0">
                <a:solidFill>
                  <a:schemeClr val="bg1"/>
                </a:solidFill>
                <a:latin typeface="Times New Roman" panose="02020603050405020304" pitchFamily="18" charset="0"/>
                <a:cs typeface="Times New Roman" panose="02020603050405020304" pitchFamily="18" charset="0"/>
              </a:rPr>
              <a:t>Municipal and Property Division</a:t>
            </a:r>
          </a:p>
        </p:txBody>
      </p:sp>
    </p:spTree>
    <p:extLst>
      <p:ext uri="{BB962C8B-B14F-4D97-AF65-F5344CB8AC3E}">
        <p14:creationId xmlns:p14="http://schemas.microsoft.com/office/powerpoint/2010/main" val="15548312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6519446"/>
            <a:ext cx="9144000" cy="338554"/>
          </a:xfrm>
          <a:prstGeom prst="rect">
            <a:avLst/>
          </a:prstGeom>
          <a:solidFill>
            <a:schemeClr val="accent1">
              <a:lumMod val="50000"/>
            </a:schemeClr>
          </a:solidFill>
        </p:spPr>
        <p:txBody>
          <a:bodyPr wrap="square" rtlCol="0">
            <a:spAutoFit/>
          </a:bodyPr>
          <a:lstStyle/>
          <a:p>
            <a:pPr algn="ctr"/>
            <a:r>
              <a:rPr lang="en-US" sz="1600" dirty="0" smtClean="0">
                <a:solidFill>
                  <a:schemeClr val="bg1"/>
                </a:solidFill>
                <a:latin typeface="Times New Roman" panose="02020603050405020304" pitchFamily="18" charset="0"/>
                <a:cs typeface="Times New Roman" panose="02020603050405020304" pitchFamily="18" charset="0"/>
              </a:rPr>
              <a:t>Page </a:t>
            </a:r>
            <a:fld id="{B00E4F1D-AFA5-4F93-984F-DA2F40622FEE}" type="slidenum">
              <a:rPr lang="en-US" sz="1600" smtClean="0">
                <a:solidFill>
                  <a:schemeClr val="bg1"/>
                </a:solidFill>
                <a:latin typeface="Times New Roman" panose="02020603050405020304" pitchFamily="18" charset="0"/>
                <a:cs typeface="Times New Roman" panose="02020603050405020304" pitchFamily="18" charset="0"/>
              </a:rPr>
              <a:pPr algn="ctr"/>
              <a:t>63</a:t>
            </a:fld>
            <a:endParaRPr lang="en-US" sz="1600" dirty="0">
              <a:solidFill>
                <a:schemeClr val="bg1"/>
              </a:solidFill>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429689"/>
            <a:ext cx="8991600" cy="589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0" y="0"/>
            <a:ext cx="9144000" cy="338554"/>
          </a:xfrm>
          <a:prstGeom prst="rect">
            <a:avLst/>
          </a:prstGeom>
          <a:solidFill>
            <a:schemeClr val="accent1">
              <a:lumMod val="75000"/>
            </a:schemeClr>
          </a:solidFill>
          <a:ln>
            <a:solidFill>
              <a:schemeClr val="accent1">
                <a:lumMod val="50000"/>
              </a:schemeClr>
            </a:solidFill>
          </a:ln>
        </p:spPr>
        <p:txBody>
          <a:bodyPr wrap="square" rtlCol="0">
            <a:spAutoFit/>
          </a:bodyPr>
          <a:lstStyle/>
          <a:p>
            <a:pPr algn="r"/>
            <a:r>
              <a:rPr lang="en-US" sz="1600" dirty="0" smtClean="0">
                <a:solidFill>
                  <a:schemeClr val="bg1"/>
                </a:solidFill>
                <a:latin typeface="Times New Roman" panose="02020603050405020304" pitchFamily="18" charset="0"/>
                <a:cs typeface="Times New Roman" panose="02020603050405020304" pitchFamily="18" charset="0"/>
              </a:rPr>
              <a:t>Sam Greene, Assistant Director, </a:t>
            </a:r>
            <a:r>
              <a:rPr lang="en-US" sz="1600" dirty="0">
                <a:solidFill>
                  <a:schemeClr val="bg1"/>
                </a:solidFill>
                <a:latin typeface="Times New Roman" panose="02020603050405020304" pitchFamily="18" charset="0"/>
                <a:cs typeface="Times New Roman" panose="02020603050405020304" pitchFamily="18" charset="0"/>
              </a:rPr>
              <a:t>Municipal and Property Division</a:t>
            </a:r>
          </a:p>
        </p:txBody>
      </p:sp>
    </p:spTree>
    <p:extLst>
      <p:ext uri="{BB962C8B-B14F-4D97-AF65-F5344CB8AC3E}">
        <p14:creationId xmlns:p14="http://schemas.microsoft.com/office/powerpoint/2010/main" val="188096096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1" algn="ctr">
              <a:lnSpc>
                <a:spcPct val="90000"/>
              </a:lnSpc>
              <a:spcBef>
                <a:spcPct val="20000"/>
              </a:spcBef>
            </a:pPr>
            <a:r>
              <a:rPr lang="en-US" sz="4000" dirty="0" smtClean="0">
                <a:solidFill>
                  <a:schemeClr val="tx2">
                    <a:lumMod val="75000"/>
                  </a:schemeClr>
                </a:solidFill>
                <a:latin typeface="Times New Roman" pitchFamily="18" charset="0"/>
                <a:cs typeface="Times New Roman" pitchFamily="18" charset="0"/>
              </a:rPr>
              <a:t>Maps – A Visual Guide to Valuation</a:t>
            </a:r>
            <a:endParaRPr lang="en-US" sz="4000" dirty="0">
              <a:solidFill>
                <a:schemeClr val="tx2">
                  <a:lumMod val="75000"/>
                </a:schemeClr>
              </a:solidFill>
              <a:latin typeface="Times New Roman" pitchFamily="18" charset="0"/>
              <a:cs typeface="Times New Roman" pitchFamily="18" charset="0"/>
            </a:endParaRPr>
          </a:p>
        </p:txBody>
      </p:sp>
      <p:sp>
        <p:nvSpPr>
          <p:cNvPr id="5" name="TextBox 4"/>
          <p:cNvSpPr txBox="1"/>
          <p:nvPr/>
        </p:nvSpPr>
        <p:spPr>
          <a:xfrm>
            <a:off x="0" y="6519446"/>
            <a:ext cx="9144000" cy="338554"/>
          </a:xfrm>
          <a:prstGeom prst="rect">
            <a:avLst/>
          </a:prstGeom>
          <a:solidFill>
            <a:schemeClr val="accent1">
              <a:lumMod val="50000"/>
            </a:schemeClr>
          </a:solidFill>
        </p:spPr>
        <p:txBody>
          <a:bodyPr wrap="square" rtlCol="0">
            <a:spAutoFit/>
          </a:bodyPr>
          <a:lstStyle/>
          <a:p>
            <a:pPr algn="ctr"/>
            <a:r>
              <a:rPr lang="en-US" sz="1600" dirty="0" smtClean="0">
                <a:solidFill>
                  <a:schemeClr val="bg1"/>
                </a:solidFill>
                <a:latin typeface="Times New Roman" panose="02020603050405020304" pitchFamily="18" charset="0"/>
                <a:cs typeface="Times New Roman" panose="02020603050405020304" pitchFamily="18" charset="0"/>
              </a:rPr>
              <a:t>Page </a:t>
            </a:r>
            <a:fld id="{B00E4F1D-AFA5-4F93-984F-DA2F40622FEE}" type="slidenum">
              <a:rPr lang="en-US" sz="1600" smtClean="0">
                <a:solidFill>
                  <a:schemeClr val="bg1"/>
                </a:solidFill>
                <a:latin typeface="Times New Roman" panose="02020603050405020304" pitchFamily="18" charset="0"/>
                <a:cs typeface="Times New Roman" panose="02020603050405020304" pitchFamily="18" charset="0"/>
              </a:rPr>
              <a:pPr algn="ctr"/>
              <a:t>64</a:t>
            </a:fld>
            <a:endParaRPr lang="en-US" sz="1600" dirty="0">
              <a:solidFill>
                <a:schemeClr val="bg1"/>
              </a:solidFill>
              <a:latin typeface="Times New Roman" panose="02020603050405020304" pitchFamily="18" charset="0"/>
              <a:cs typeface="Times New Roman" panose="02020603050405020304" pitchFamily="18" charset="0"/>
            </a:endParaRPr>
          </a:p>
        </p:txBody>
      </p:sp>
      <p:sp>
        <p:nvSpPr>
          <p:cNvPr id="7" name="Rectangle 3"/>
          <p:cNvSpPr>
            <a:spLocks noChangeArrowheads="1"/>
          </p:cNvSpPr>
          <p:nvPr/>
        </p:nvSpPr>
        <p:spPr bwMode="auto">
          <a:xfrm>
            <a:off x="457200" y="1295400"/>
            <a:ext cx="8534400" cy="3859518"/>
          </a:xfrm>
          <a:prstGeom prst="rect">
            <a:avLst/>
          </a:prstGeom>
          <a:noFill/>
          <a:ln w="9525">
            <a:noFill/>
            <a:miter lim="800000"/>
            <a:headEnd/>
            <a:tailEnd/>
          </a:ln>
        </p:spPr>
        <p:txBody>
          <a:bodyPr>
            <a:spAutoFit/>
          </a:bodyPr>
          <a:lstStyle/>
          <a:p>
            <a:pPr marL="346075" indent="-346075">
              <a:lnSpc>
                <a:spcPct val="90000"/>
              </a:lnSpc>
              <a:spcBef>
                <a:spcPct val="20000"/>
              </a:spcBef>
              <a:buFont typeface="Arial" pitchFamily="34" charset="0"/>
              <a:buChar char="•"/>
            </a:pPr>
            <a:r>
              <a:rPr lang="en-US" sz="2400" dirty="0" smtClean="0">
                <a:solidFill>
                  <a:schemeClr val="tx2">
                    <a:lumMod val="75000"/>
                  </a:schemeClr>
                </a:solidFill>
                <a:latin typeface="Times New Roman" pitchFamily="18" charset="0"/>
                <a:cs typeface="Times New Roman" pitchFamily="18" charset="0"/>
              </a:rPr>
              <a:t>Four </a:t>
            </a:r>
            <a:r>
              <a:rPr lang="en-US" sz="2400" dirty="0">
                <a:solidFill>
                  <a:schemeClr val="tx2">
                    <a:lumMod val="75000"/>
                  </a:schemeClr>
                </a:solidFill>
                <a:latin typeface="Times New Roman" pitchFamily="18" charset="0"/>
                <a:cs typeface="Times New Roman" pitchFamily="18" charset="0"/>
              </a:rPr>
              <a:t>parcels of land have recently sold on Lakeshore Drive.  The lots abut each other, have the same general topography, and all have 200 feet of road frontage.  </a:t>
            </a:r>
          </a:p>
          <a:p>
            <a:pPr>
              <a:lnSpc>
                <a:spcPct val="90000"/>
              </a:lnSpc>
              <a:spcBef>
                <a:spcPct val="20000"/>
              </a:spcBef>
              <a:buFont typeface="Arial" pitchFamily="34" charset="0"/>
              <a:buChar char="•"/>
            </a:pPr>
            <a:endParaRPr lang="en-US" sz="1200" dirty="0">
              <a:solidFill>
                <a:schemeClr val="tx2">
                  <a:lumMod val="75000"/>
                </a:schemeClr>
              </a:solidFill>
              <a:latin typeface="Times New Roman" pitchFamily="18" charset="0"/>
              <a:cs typeface="Times New Roman" pitchFamily="18" charset="0"/>
            </a:endParaRPr>
          </a:p>
          <a:p>
            <a:pPr marL="346075" indent="-346075">
              <a:lnSpc>
                <a:spcPct val="90000"/>
              </a:lnSpc>
              <a:spcBef>
                <a:spcPct val="20000"/>
              </a:spcBef>
              <a:buFont typeface="Arial" pitchFamily="34" charset="0"/>
              <a:buChar char="•"/>
            </a:pPr>
            <a:r>
              <a:rPr lang="en-US" sz="2400" dirty="0" smtClean="0">
                <a:solidFill>
                  <a:schemeClr val="tx2">
                    <a:lumMod val="75000"/>
                  </a:schemeClr>
                </a:solidFill>
                <a:latin typeface="Times New Roman" pitchFamily="18" charset="0"/>
                <a:cs typeface="Times New Roman" pitchFamily="18" charset="0"/>
              </a:rPr>
              <a:t>Can </a:t>
            </a:r>
            <a:r>
              <a:rPr lang="en-US" sz="2400" dirty="0">
                <a:solidFill>
                  <a:schemeClr val="tx2">
                    <a:lumMod val="75000"/>
                  </a:schemeClr>
                </a:solidFill>
                <a:latin typeface="Times New Roman" pitchFamily="18" charset="0"/>
                <a:cs typeface="Times New Roman" pitchFamily="18" charset="0"/>
              </a:rPr>
              <a:t>you tell why the sale prices are so different for the same number of acres?</a:t>
            </a:r>
          </a:p>
          <a:p>
            <a:pPr>
              <a:lnSpc>
                <a:spcPct val="90000"/>
              </a:lnSpc>
              <a:spcBef>
                <a:spcPct val="20000"/>
              </a:spcBef>
              <a:buClr>
                <a:srgbClr val="FFFF00"/>
              </a:buClr>
              <a:buFont typeface="Wingdings" pitchFamily="2" charset="2"/>
              <a:buNone/>
            </a:pPr>
            <a:endParaRPr lang="en-US" sz="1200" dirty="0">
              <a:solidFill>
                <a:schemeClr val="tx2">
                  <a:lumMod val="75000"/>
                </a:schemeClr>
              </a:solidFill>
              <a:latin typeface="Times New Roman" pitchFamily="18" charset="0"/>
              <a:cs typeface="Times New Roman" pitchFamily="18" charset="0"/>
            </a:endParaRPr>
          </a:p>
          <a:p>
            <a:pPr>
              <a:lnSpc>
                <a:spcPct val="90000"/>
              </a:lnSpc>
              <a:spcBef>
                <a:spcPct val="20000"/>
              </a:spcBef>
              <a:buClr>
                <a:srgbClr val="FFFF00"/>
              </a:buClr>
              <a:buFont typeface="Wingdings" pitchFamily="2" charset="2"/>
              <a:buNone/>
            </a:pPr>
            <a:r>
              <a:rPr lang="en-US" sz="2400" dirty="0">
                <a:solidFill>
                  <a:schemeClr val="tx2">
                    <a:lumMod val="75000"/>
                  </a:schemeClr>
                </a:solidFill>
                <a:latin typeface="Times New Roman" pitchFamily="18" charset="0"/>
                <a:cs typeface="Times New Roman" pitchFamily="18" charset="0"/>
              </a:rPr>
              <a:t>		Lot  A  -  2 acres  Sold:  $525,000</a:t>
            </a:r>
          </a:p>
          <a:p>
            <a:pPr>
              <a:lnSpc>
                <a:spcPct val="90000"/>
              </a:lnSpc>
              <a:spcBef>
                <a:spcPct val="20000"/>
              </a:spcBef>
              <a:buClr>
                <a:srgbClr val="FFFF00"/>
              </a:buClr>
              <a:buFont typeface="Wingdings" pitchFamily="2" charset="2"/>
              <a:buNone/>
            </a:pPr>
            <a:r>
              <a:rPr lang="en-US" sz="2400" dirty="0">
                <a:solidFill>
                  <a:schemeClr val="tx2">
                    <a:lumMod val="75000"/>
                  </a:schemeClr>
                </a:solidFill>
                <a:latin typeface="Times New Roman" pitchFamily="18" charset="0"/>
                <a:cs typeface="Times New Roman" pitchFamily="18" charset="0"/>
              </a:rPr>
              <a:t>		Lot  B  -  2 acres  Sold:  $800,000</a:t>
            </a:r>
          </a:p>
          <a:p>
            <a:pPr>
              <a:lnSpc>
                <a:spcPct val="90000"/>
              </a:lnSpc>
              <a:spcBef>
                <a:spcPct val="20000"/>
              </a:spcBef>
              <a:buClr>
                <a:srgbClr val="FFFF00"/>
              </a:buClr>
              <a:buFont typeface="Wingdings" pitchFamily="2" charset="2"/>
              <a:buNone/>
            </a:pPr>
            <a:r>
              <a:rPr lang="en-US" sz="2400" dirty="0">
                <a:solidFill>
                  <a:schemeClr val="tx2">
                    <a:lumMod val="75000"/>
                  </a:schemeClr>
                </a:solidFill>
                <a:latin typeface="Times New Roman" pitchFamily="18" charset="0"/>
                <a:cs typeface="Times New Roman" pitchFamily="18" charset="0"/>
              </a:rPr>
              <a:t>		Lot  C  -  2 acres  Sold:  $150,000</a:t>
            </a:r>
          </a:p>
          <a:p>
            <a:pPr>
              <a:lnSpc>
                <a:spcPct val="90000"/>
              </a:lnSpc>
              <a:spcBef>
                <a:spcPct val="20000"/>
              </a:spcBef>
              <a:buClr>
                <a:srgbClr val="FFFF00"/>
              </a:buClr>
              <a:buFont typeface="Wingdings" pitchFamily="2" charset="2"/>
              <a:buNone/>
            </a:pPr>
            <a:r>
              <a:rPr lang="en-US" sz="2400" dirty="0">
                <a:solidFill>
                  <a:schemeClr val="tx2">
                    <a:lumMod val="75000"/>
                  </a:schemeClr>
                </a:solidFill>
                <a:latin typeface="Times New Roman" pitchFamily="18" charset="0"/>
                <a:cs typeface="Times New Roman" pitchFamily="18" charset="0"/>
              </a:rPr>
              <a:t>		Lot  D  -  2 acres  Sold:  $75,000</a:t>
            </a:r>
          </a:p>
        </p:txBody>
      </p:sp>
      <p:sp>
        <p:nvSpPr>
          <p:cNvPr id="6" name="TextBox 5"/>
          <p:cNvSpPr txBox="1"/>
          <p:nvPr/>
        </p:nvSpPr>
        <p:spPr>
          <a:xfrm>
            <a:off x="0" y="0"/>
            <a:ext cx="9144000" cy="338554"/>
          </a:xfrm>
          <a:prstGeom prst="rect">
            <a:avLst/>
          </a:prstGeom>
          <a:solidFill>
            <a:schemeClr val="accent1">
              <a:lumMod val="75000"/>
            </a:schemeClr>
          </a:solidFill>
          <a:ln>
            <a:solidFill>
              <a:schemeClr val="accent1">
                <a:lumMod val="50000"/>
              </a:schemeClr>
            </a:solidFill>
          </a:ln>
        </p:spPr>
        <p:txBody>
          <a:bodyPr wrap="square" rtlCol="0">
            <a:spAutoFit/>
          </a:bodyPr>
          <a:lstStyle/>
          <a:p>
            <a:pPr algn="r"/>
            <a:r>
              <a:rPr lang="en-US" sz="1600" dirty="0" smtClean="0">
                <a:solidFill>
                  <a:schemeClr val="bg1"/>
                </a:solidFill>
                <a:latin typeface="Times New Roman" panose="02020603050405020304" pitchFamily="18" charset="0"/>
                <a:cs typeface="Times New Roman" panose="02020603050405020304" pitchFamily="18" charset="0"/>
              </a:rPr>
              <a:t>Sam Greene, Assistant Director, </a:t>
            </a:r>
            <a:r>
              <a:rPr lang="en-US" sz="1600" dirty="0">
                <a:solidFill>
                  <a:schemeClr val="bg1"/>
                </a:solidFill>
                <a:latin typeface="Times New Roman" panose="02020603050405020304" pitchFamily="18" charset="0"/>
                <a:cs typeface="Times New Roman" panose="02020603050405020304" pitchFamily="18" charset="0"/>
              </a:rPr>
              <a:t>Municipal and Property Division</a:t>
            </a:r>
          </a:p>
        </p:txBody>
      </p:sp>
    </p:spTree>
    <p:extLst>
      <p:ext uri="{BB962C8B-B14F-4D97-AF65-F5344CB8AC3E}">
        <p14:creationId xmlns:p14="http://schemas.microsoft.com/office/powerpoint/2010/main" val="191424899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6519446"/>
            <a:ext cx="9144000" cy="338554"/>
          </a:xfrm>
          <a:prstGeom prst="rect">
            <a:avLst/>
          </a:prstGeom>
          <a:solidFill>
            <a:schemeClr val="accent1">
              <a:lumMod val="50000"/>
            </a:schemeClr>
          </a:solidFill>
        </p:spPr>
        <p:txBody>
          <a:bodyPr wrap="square" rtlCol="0">
            <a:spAutoFit/>
          </a:bodyPr>
          <a:lstStyle/>
          <a:p>
            <a:pPr algn="ctr"/>
            <a:r>
              <a:rPr lang="en-US" sz="1600" dirty="0" smtClean="0">
                <a:solidFill>
                  <a:schemeClr val="bg1"/>
                </a:solidFill>
                <a:latin typeface="Times New Roman" panose="02020603050405020304" pitchFamily="18" charset="0"/>
                <a:cs typeface="Times New Roman" panose="02020603050405020304" pitchFamily="18" charset="0"/>
              </a:rPr>
              <a:t>Page </a:t>
            </a:r>
            <a:fld id="{B00E4F1D-AFA5-4F93-984F-DA2F40622FEE}" type="slidenum">
              <a:rPr lang="en-US" sz="1600" smtClean="0">
                <a:solidFill>
                  <a:schemeClr val="bg1"/>
                </a:solidFill>
                <a:latin typeface="Times New Roman" panose="02020603050405020304" pitchFamily="18" charset="0"/>
                <a:cs typeface="Times New Roman" panose="02020603050405020304" pitchFamily="18" charset="0"/>
              </a:rPr>
              <a:pPr algn="ctr"/>
              <a:t>65</a:t>
            </a:fld>
            <a:endParaRPr lang="en-US" sz="1600" dirty="0">
              <a:solidFill>
                <a:schemeClr val="bg1"/>
              </a:solidFill>
              <a:latin typeface="Times New Roman" panose="02020603050405020304" pitchFamily="18" charset="0"/>
              <a:cs typeface="Times New Roman" panose="02020603050405020304" pitchFamily="18"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69333"/>
            <a:ext cx="8915400" cy="61501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0" y="0"/>
            <a:ext cx="9144000" cy="338554"/>
          </a:xfrm>
          <a:prstGeom prst="rect">
            <a:avLst/>
          </a:prstGeom>
          <a:solidFill>
            <a:schemeClr val="accent1">
              <a:lumMod val="75000"/>
            </a:schemeClr>
          </a:solidFill>
          <a:ln>
            <a:solidFill>
              <a:schemeClr val="accent1">
                <a:lumMod val="50000"/>
              </a:schemeClr>
            </a:solidFill>
          </a:ln>
        </p:spPr>
        <p:txBody>
          <a:bodyPr wrap="square" rtlCol="0">
            <a:spAutoFit/>
          </a:bodyPr>
          <a:lstStyle/>
          <a:p>
            <a:pPr algn="r"/>
            <a:r>
              <a:rPr lang="en-US" sz="1600" dirty="0" smtClean="0">
                <a:solidFill>
                  <a:schemeClr val="bg1"/>
                </a:solidFill>
                <a:latin typeface="Times New Roman" panose="02020603050405020304" pitchFamily="18" charset="0"/>
                <a:cs typeface="Times New Roman" panose="02020603050405020304" pitchFamily="18" charset="0"/>
              </a:rPr>
              <a:t>Sam Greene, Assistant Director, </a:t>
            </a:r>
            <a:r>
              <a:rPr lang="en-US" sz="1600" dirty="0">
                <a:solidFill>
                  <a:schemeClr val="bg1"/>
                </a:solidFill>
                <a:latin typeface="Times New Roman" panose="02020603050405020304" pitchFamily="18" charset="0"/>
                <a:cs typeface="Times New Roman" panose="02020603050405020304" pitchFamily="18" charset="0"/>
              </a:rPr>
              <a:t>Municipal and Property Division</a:t>
            </a:r>
          </a:p>
        </p:txBody>
      </p:sp>
    </p:spTree>
    <p:extLst>
      <p:ext uri="{BB962C8B-B14F-4D97-AF65-F5344CB8AC3E}">
        <p14:creationId xmlns:p14="http://schemas.microsoft.com/office/powerpoint/2010/main" val="102205934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1" algn="ctr">
              <a:lnSpc>
                <a:spcPct val="90000"/>
              </a:lnSpc>
              <a:spcBef>
                <a:spcPct val="20000"/>
              </a:spcBef>
            </a:pPr>
            <a:r>
              <a:rPr lang="en-US" sz="4000" dirty="0" smtClean="0">
                <a:solidFill>
                  <a:schemeClr val="tx2">
                    <a:lumMod val="75000"/>
                  </a:schemeClr>
                </a:solidFill>
                <a:latin typeface="Times New Roman" pitchFamily="18" charset="0"/>
                <a:cs typeface="Times New Roman" pitchFamily="18" charset="0"/>
              </a:rPr>
              <a:t>C.A.M.A.</a:t>
            </a:r>
            <a:endParaRPr lang="en-US" sz="4000" dirty="0">
              <a:solidFill>
                <a:schemeClr val="tx2">
                  <a:lumMod val="75000"/>
                </a:schemeClr>
              </a:solidFill>
              <a:latin typeface="Times New Roman" pitchFamily="18" charset="0"/>
              <a:cs typeface="Times New Roman" pitchFamily="18" charset="0"/>
            </a:endParaRPr>
          </a:p>
        </p:txBody>
      </p:sp>
      <p:sp>
        <p:nvSpPr>
          <p:cNvPr id="5" name="TextBox 4"/>
          <p:cNvSpPr txBox="1"/>
          <p:nvPr/>
        </p:nvSpPr>
        <p:spPr>
          <a:xfrm>
            <a:off x="0" y="6519446"/>
            <a:ext cx="9144000" cy="338554"/>
          </a:xfrm>
          <a:prstGeom prst="rect">
            <a:avLst/>
          </a:prstGeom>
          <a:solidFill>
            <a:schemeClr val="accent1">
              <a:lumMod val="50000"/>
            </a:schemeClr>
          </a:solidFill>
        </p:spPr>
        <p:txBody>
          <a:bodyPr wrap="square" rtlCol="0">
            <a:spAutoFit/>
          </a:bodyPr>
          <a:lstStyle/>
          <a:p>
            <a:pPr algn="ctr"/>
            <a:r>
              <a:rPr lang="en-US" sz="1600" dirty="0" smtClean="0">
                <a:solidFill>
                  <a:schemeClr val="bg1"/>
                </a:solidFill>
                <a:latin typeface="Times New Roman" panose="02020603050405020304" pitchFamily="18" charset="0"/>
                <a:cs typeface="Times New Roman" panose="02020603050405020304" pitchFamily="18" charset="0"/>
              </a:rPr>
              <a:t>Page </a:t>
            </a:r>
            <a:fld id="{B00E4F1D-AFA5-4F93-984F-DA2F40622FEE}" type="slidenum">
              <a:rPr lang="en-US" sz="1600" smtClean="0">
                <a:solidFill>
                  <a:schemeClr val="bg1"/>
                </a:solidFill>
                <a:latin typeface="Times New Roman" panose="02020603050405020304" pitchFamily="18" charset="0"/>
                <a:cs typeface="Times New Roman" panose="02020603050405020304" pitchFamily="18" charset="0"/>
              </a:rPr>
              <a:pPr algn="ctr"/>
              <a:t>66</a:t>
            </a:fld>
            <a:endParaRPr lang="en-US" sz="1600" dirty="0">
              <a:solidFill>
                <a:schemeClr val="bg1"/>
              </a:solidFill>
              <a:latin typeface="Times New Roman" panose="02020603050405020304" pitchFamily="18" charset="0"/>
              <a:cs typeface="Times New Roman" panose="02020603050405020304" pitchFamily="18" charset="0"/>
            </a:endParaRPr>
          </a:p>
        </p:txBody>
      </p:sp>
      <p:sp>
        <p:nvSpPr>
          <p:cNvPr id="7" name="Rectangle 2"/>
          <p:cNvSpPr>
            <a:spLocks noChangeArrowheads="1"/>
          </p:cNvSpPr>
          <p:nvPr/>
        </p:nvSpPr>
        <p:spPr bwMode="auto">
          <a:xfrm>
            <a:off x="304800" y="1219200"/>
            <a:ext cx="8534400" cy="4782848"/>
          </a:xfrm>
          <a:prstGeom prst="rect">
            <a:avLst/>
          </a:prstGeom>
          <a:noFill/>
          <a:ln w="9525">
            <a:noFill/>
            <a:miter lim="800000"/>
            <a:headEnd/>
            <a:tailEnd/>
          </a:ln>
        </p:spPr>
        <p:txBody>
          <a:bodyPr>
            <a:spAutoFit/>
          </a:bodyPr>
          <a:lstStyle/>
          <a:p>
            <a:pPr>
              <a:lnSpc>
                <a:spcPct val="90000"/>
              </a:lnSpc>
              <a:buClr>
                <a:srgbClr val="FFFF00"/>
              </a:buClr>
              <a:buFont typeface="Wingdings" pitchFamily="2" charset="2"/>
              <a:buNone/>
            </a:pPr>
            <a:r>
              <a:rPr lang="en-US" sz="2400" b="0" dirty="0" smtClean="0">
                <a:solidFill>
                  <a:schemeClr val="tx2">
                    <a:lumMod val="75000"/>
                  </a:schemeClr>
                </a:solidFill>
                <a:latin typeface="Times New Roman" pitchFamily="18" charset="0"/>
                <a:cs typeface="Times New Roman" pitchFamily="18" charset="0"/>
              </a:rPr>
              <a:t>What is </a:t>
            </a:r>
            <a:r>
              <a:rPr lang="en-US" sz="2400" b="0" dirty="0">
                <a:solidFill>
                  <a:schemeClr val="tx2">
                    <a:lumMod val="75000"/>
                  </a:schemeClr>
                </a:solidFill>
                <a:latin typeface="Times New Roman" pitchFamily="18" charset="0"/>
                <a:cs typeface="Times New Roman" pitchFamily="18" charset="0"/>
              </a:rPr>
              <a:t>“C.A.M.A.” </a:t>
            </a:r>
            <a:r>
              <a:rPr lang="en-US" sz="2400" b="0" dirty="0" smtClean="0">
                <a:solidFill>
                  <a:schemeClr val="tx2">
                    <a:lumMod val="75000"/>
                  </a:schemeClr>
                </a:solidFill>
                <a:latin typeface="Times New Roman" pitchFamily="18" charset="0"/>
                <a:cs typeface="Times New Roman" pitchFamily="18" charset="0"/>
              </a:rPr>
              <a:t>?</a:t>
            </a:r>
          </a:p>
          <a:p>
            <a:pPr algn="ctr">
              <a:lnSpc>
                <a:spcPct val="90000"/>
              </a:lnSpc>
              <a:buClr>
                <a:srgbClr val="FFFF00"/>
              </a:buClr>
              <a:buFont typeface="Wingdings" pitchFamily="2" charset="2"/>
              <a:buNone/>
            </a:pPr>
            <a:endParaRPr lang="en-US" sz="1200" b="0" dirty="0">
              <a:solidFill>
                <a:schemeClr val="tx2">
                  <a:lumMod val="75000"/>
                </a:schemeClr>
              </a:solidFill>
              <a:latin typeface="Times New Roman" pitchFamily="18" charset="0"/>
              <a:cs typeface="Times New Roman" pitchFamily="18" charset="0"/>
            </a:endParaRPr>
          </a:p>
          <a:p>
            <a:pPr algn="ctr">
              <a:lnSpc>
                <a:spcPct val="90000"/>
              </a:lnSpc>
              <a:buClr>
                <a:srgbClr val="FFFF00"/>
              </a:buClr>
              <a:buFont typeface="Wingdings" pitchFamily="2" charset="2"/>
              <a:buNone/>
            </a:pPr>
            <a:r>
              <a:rPr lang="en-US" sz="2400" b="0" dirty="0">
                <a:solidFill>
                  <a:schemeClr val="tx2">
                    <a:lumMod val="75000"/>
                  </a:schemeClr>
                </a:solidFill>
                <a:latin typeface="Times New Roman" pitchFamily="18" charset="0"/>
                <a:cs typeface="Times New Roman" pitchFamily="18" charset="0"/>
              </a:rPr>
              <a:t>“</a:t>
            </a:r>
            <a:r>
              <a:rPr lang="en-US" sz="2400" i="1" dirty="0">
                <a:solidFill>
                  <a:schemeClr val="tx2">
                    <a:lumMod val="75000"/>
                  </a:schemeClr>
                </a:solidFill>
                <a:latin typeface="Times New Roman" pitchFamily="18" charset="0"/>
                <a:cs typeface="Times New Roman" pitchFamily="18" charset="0"/>
              </a:rPr>
              <a:t>Computerized Assessments Magically Appear </a:t>
            </a:r>
            <a:r>
              <a:rPr lang="en-US" sz="2400" dirty="0" smtClean="0">
                <a:solidFill>
                  <a:schemeClr val="tx2">
                    <a:lumMod val="75000"/>
                  </a:schemeClr>
                </a:solidFill>
                <a:latin typeface="Times New Roman" pitchFamily="18" charset="0"/>
                <a:cs typeface="Times New Roman" pitchFamily="18" charset="0"/>
              </a:rPr>
              <a:t>”  </a:t>
            </a:r>
            <a:r>
              <a:rPr lang="en-US" sz="3600" dirty="0">
                <a:solidFill>
                  <a:schemeClr val="tx2">
                    <a:lumMod val="75000"/>
                  </a:schemeClr>
                </a:solidFill>
                <a:latin typeface="Wingdings" pitchFamily="2" charset="2"/>
              </a:rPr>
              <a:t>L</a:t>
            </a:r>
            <a:r>
              <a:rPr lang="en-US" sz="2400" dirty="0">
                <a:solidFill>
                  <a:schemeClr val="tx1"/>
                </a:solidFill>
              </a:rPr>
              <a:t> </a:t>
            </a:r>
            <a:r>
              <a:rPr lang="en-US" sz="2400" dirty="0">
                <a:solidFill>
                  <a:schemeClr val="tx2">
                    <a:lumMod val="75000"/>
                  </a:schemeClr>
                </a:solidFill>
                <a:latin typeface="Times New Roman" pitchFamily="18" charset="0"/>
                <a:cs typeface="Times New Roman" pitchFamily="18" charset="0"/>
              </a:rPr>
              <a:t>No</a:t>
            </a:r>
          </a:p>
          <a:p>
            <a:pPr algn="ctr">
              <a:lnSpc>
                <a:spcPct val="90000"/>
              </a:lnSpc>
              <a:buClr>
                <a:srgbClr val="FFFF00"/>
              </a:buClr>
              <a:buFont typeface="Wingdings" pitchFamily="2" charset="2"/>
              <a:buNone/>
            </a:pPr>
            <a:r>
              <a:rPr lang="en-US" sz="2400" dirty="0">
                <a:solidFill>
                  <a:schemeClr val="tx2">
                    <a:lumMod val="75000"/>
                  </a:schemeClr>
                </a:solidFill>
                <a:latin typeface="Times New Roman" pitchFamily="18" charset="0"/>
                <a:cs typeface="Times New Roman" pitchFamily="18" charset="0"/>
              </a:rPr>
              <a:t>“</a:t>
            </a:r>
            <a:r>
              <a:rPr lang="en-US" sz="2400" i="1" dirty="0">
                <a:solidFill>
                  <a:schemeClr val="tx2">
                    <a:lumMod val="75000"/>
                  </a:schemeClr>
                </a:solidFill>
                <a:latin typeface="Times New Roman" pitchFamily="18" charset="0"/>
                <a:cs typeface="Times New Roman" pitchFamily="18" charset="0"/>
              </a:rPr>
              <a:t>Computer </a:t>
            </a:r>
            <a:r>
              <a:rPr lang="en-US" sz="2400" i="1" u="sng" dirty="0">
                <a:solidFill>
                  <a:schemeClr val="tx2">
                    <a:lumMod val="75000"/>
                  </a:schemeClr>
                </a:solidFill>
                <a:latin typeface="Times New Roman" pitchFamily="18" charset="0"/>
                <a:cs typeface="Times New Roman" pitchFamily="18" charset="0"/>
              </a:rPr>
              <a:t>Assisted</a:t>
            </a:r>
            <a:r>
              <a:rPr lang="en-US" sz="2400" i="1" dirty="0">
                <a:solidFill>
                  <a:schemeClr val="tx2">
                    <a:lumMod val="75000"/>
                  </a:schemeClr>
                </a:solidFill>
                <a:latin typeface="Times New Roman" pitchFamily="18" charset="0"/>
                <a:cs typeface="Times New Roman" pitchFamily="18" charset="0"/>
              </a:rPr>
              <a:t> Mass Appraisal </a:t>
            </a:r>
            <a:r>
              <a:rPr lang="en-US" sz="2400" dirty="0">
                <a:solidFill>
                  <a:schemeClr val="tx2">
                    <a:lumMod val="75000"/>
                  </a:schemeClr>
                </a:solidFill>
                <a:latin typeface="Times New Roman" pitchFamily="18" charset="0"/>
                <a:cs typeface="Times New Roman" pitchFamily="18" charset="0"/>
              </a:rPr>
              <a:t>” </a:t>
            </a:r>
            <a:r>
              <a:rPr lang="en-US" sz="2400" dirty="0" smtClean="0">
                <a:solidFill>
                  <a:schemeClr val="tx2">
                    <a:lumMod val="75000"/>
                  </a:schemeClr>
                </a:solidFill>
                <a:latin typeface="Times New Roman" pitchFamily="18" charset="0"/>
                <a:cs typeface="Times New Roman" pitchFamily="18" charset="0"/>
              </a:rPr>
              <a:t> </a:t>
            </a:r>
            <a:r>
              <a:rPr lang="en-US" sz="3600" dirty="0" smtClean="0">
                <a:solidFill>
                  <a:schemeClr val="tx2">
                    <a:lumMod val="75000"/>
                  </a:schemeClr>
                </a:solidFill>
                <a:latin typeface="Wingdings" pitchFamily="2" charset="2"/>
              </a:rPr>
              <a:t>J</a:t>
            </a:r>
            <a:r>
              <a:rPr lang="en-US" sz="3600" dirty="0" smtClean="0">
                <a:latin typeface="Wingdings" pitchFamily="2" charset="2"/>
              </a:rPr>
              <a:t> </a:t>
            </a:r>
            <a:r>
              <a:rPr lang="en-US" sz="2400" dirty="0" smtClean="0">
                <a:solidFill>
                  <a:schemeClr val="tx2">
                    <a:lumMod val="75000"/>
                  </a:schemeClr>
                </a:solidFill>
                <a:latin typeface="Times New Roman" pitchFamily="18" charset="0"/>
                <a:cs typeface="Times New Roman" pitchFamily="18" charset="0"/>
              </a:rPr>
              <a:t>Yes!!</a:t>
            </a:r>
            <a:endParaRPr lang="en-US" sz="2400" dirty="0">
              <a:solidFill>
                <a:schemeClr val="tx2">
                  <a:lumMod val="75000"/>
                </a:schemeClr>
              </a:solidFill>
              <a:latin typeface="Times New Roman" pitchFamily="18" charset="0"/>
              <a:cs typeface="Times New Roman" pitchFamily="18" charset="0"/>
            </a:endParaRPr>
          </a:p>
          <a:p>
            <a:pPr>
              <a:lnSpc>
                <a:spcPct val="90000"/>
              </a:lnSpc>
              <a:buClr>
                <a:srgbClr val="FFFF00"/>
              </a:buClr>
              <a:buFont typeface="Wingdings" pitchFamily="2" charset="2"/>
              <a:buNone/>
            </a:pPr>
            <a:endParaRPr lang="en-US" sz="2400" b="0" dirty="0">
              <a:solidFill>
                <a:schemeClr val="tx1"/>
              </a:solidFill>
            </a:endParaRPr>
          </a:p>
          <a:p>
            <a:pPr>
              <a:lnSpc>
                <a:spcPct val="90000"/>
              </a:lnSpc>
              <a:buClr>
                <a:srgbClr val="FFFF00"/>
              </a:buClr>
              <a:buFont typeface="Wingdings" pitchFamily="2" charset="2"/>
              <a:buNone/>
            </a:pPr>
            <a:r>
              <a:rPr lang="en-US" sz="2400" b="0" dirty="0">
                <a:solidFill>
                  <a:schemeClr val="tx2">
                    <a:lumMod val="75000"/>
                  </a:schemeClr>
                </a:solidFill>
                <a:latin typeface="Times New Roman" pitchFamily="18" charset="0"/>
                <a:cs typeface="Times New Roman" pitchFamily="18" charset="0"/>
              </a:rPr>
              <a:t>Note the emphasis on “</a:t>
            </a:r>
            <a:r>
              <a:rPr lang="en-US" sz="2400" b="0" dirty="0" smtClean="0">
                <a:solidFill>
                  <a:schemeClr val="tx2">
                    <a:lumMod val="75000"/>
                  </a:schemeClr>
                </a:solidFill>
                <a:latin typeface="Times New Roman" pitchFamily="18" charset="0"/>
                <a:cs typeface="Times New Roman" pitchFamily="18" charset="0"/>
              </a:rPr>
              <a:t>Assisted.” The </a:t>
            </a:r>
            <a:r>
              <a:rPr lang="en-US" sz="2400" b="0" dirty="0">
                <a:solidFill>
                  <a:schemeClr val="tx2">
                    <a:lumMod val="75000"/>
                  </a:schemeClr>
                </a:solidFill>
                <a:latin typeface="Times New Roman" pitchFamily="18" charset="0"/>
                <a:cs typeface="Times New Roman" pitchFamily="18" charset="0"/>
              </a:rPr>
              <a:t>computer program that is used to produce your assessment cards is only as good as the information that is put into it.</a:t>
            </a:r>
          </a:p>
          <a:p>
            <a:pPr>
              <a:lnSpc>
                <a:spcPct val="90000"/>
              </a:lnSpc>
              <a:spcBef>
                <a:spcPct val="50000"/>
              </a:spcBef>
              <a:buClr>
                <a:srgbClr val="FFFF00"/>
              </a:buClr>
              <a:buFont typeface="Wingdings" pitchFamily="2" charset="2"/>
              <a:buNone/>
            </a:pPr>
            <a:r>
              <a:rPr lang="en-US" sz="2400" b="0" dirty="0">
                <a:solidFill>
                  <a:schemeClr val="tx2">
                    <a:lumMod val="75000"/>
                  </a:schemeClr>
                </a:solidFill>
                <a:latin typeface="Times New Roman" pitchFamily="18" charset="0"/>
                <a:cs typeface="Times New Roman" pitchFamily="18" charset="0"/>
              </a:rPr>
              <a:t>It is essential to understand the “inner workings” of the program and </a:t>
            </a:r>
            <a:r>
              <a:rPr lang="en-US" sz="2400" dirty="0" smtClean="0">
                <a:solidFill>
                  <a:schemeClr val="tx2">
                    <a:lumMod val="75000"/>
                  </a:schemeClr>
                </a:solidFill>
                <a:latin typeface="Times New Roman" pitchFamily="18" charset="0"/>
                <a:cs typeface="Times New Roman" pitchFamily="18" charset="0"/>
              </a:rPr>
              <a:t>know </a:t>
            </a:r>
            <a:r>
              <a:rPr lang="en-US" sz="2400" b="0" dirty="0" smtClean="0">
                <a:solidFill>
                  <a:schemeClr val="tx2">
                    <a:lumMod val="75000"/>
                  </a:schemeClr>
                </a:solidFill>
                <a:latin typeface="Times New Roman" pitchFamily="18" charset="0"/>
                <a:cs typeface="Times New Roman" pitchFamily="18" charset="0"/>
              </a:rPr>
              <a:t>how </a:t>
            </a:r>
            <a:r>
              <a:rPr lang="en-US" sz="2400" b="0" dirty="0">
                <a:solidFill>
                  <a:schemeClr val="tx2">
                    <a:lumMod val="75000"/>
                  </a:schemeClr>
                </a:solidFill>
                <a:latin typeface="Times New Roman" pitchFamily="18" charset="0"/>
                <a:cs typeface="Times New Roman" pitchFamily="18" charset="0"/>
              </a:rPr>
              <a:t>the tables interact.  </a:t>
            </a:r>
          </a:p>
          <a:p>
            <a:pPr>
              <a:lnSpc>
                <a:spcPct val="90000"/>
              </a:lnSpc>
              <a:spcBef>
                <a:spcPct val="50000"/>
              </a:spcBef>
              <a:buClr>
                <a:srgbClr val="FFFF00"/>
              </a:buClr>
              <a:buFont typeface="Wingdings" pitchFamily="2" charset="2"/>
              <a:buNone/>
            </a:pPr>
            <a:r>
              <a:rPr lang="en-US" sz="2400" b="0" dirty="0">
                <a:solidFill>
                  <a:schemeClr val="tx2">
                    <a:lumMod val="75000"/>
                  </a:schemeClr>
                </a:solidFill>
                <a:latin typeface="Times New Roman" pitchFamily="18" charset="0"/>
                <a:cs typeface="Times New Roman" pitchFamily="18" charset="0"/>
              </a:rPr>
              <a:t>Lack of understanding of the C.A.M.A. system has resulted in </a:t>
            </a:r>
            <a:r>
              <a:rPr lang="en-US" sz="2400" b="1" i="1" u="sng" dirty="0" smtClean="0">
                <a:solidFill>
                  <a:schemeClr val="tx2">
                    <a:lumMod val="75000"/>
                  </a:schemeClr>
                </a:solidFill>
                <a:latin typeface="Times New Roman" pitchFamily="18" charset="0"/>
                <a:cs typeface="Times New Roman" pitchFamily="18" charset="0"/>
              </a:rPr>
              <a:t>disastrous</a:t>
            </a:r>
            <a:r>
              <a:rPr lang="en-US" sz="2400" b="0" dirty="0" smtClean="0">
                <a:solidFill>
                  <a:schemeClr val="tx2">
                    <a:lumMod val="75000"/>
                  </a:schemeClr>
                </a:solidFill>
                <a:latin typeface="Times New Roman" pitchFamily="18" charset="0"/>
                <a:cs typeface="Times New Roman" pitchFamily="18" charset="0"/>
              </a:rPr>
              <a:t> </a:t>
            </a:r>
            <a:r>
              <a:rPr lang="en-US" sz="2400" dirty="0" smtClean="0">
                <a:solidFill>
                  <a:schemeClr val="tx2">
                    <a:lumMod val="75000"/>
                  </a:schemeClr>
                </a:solidFill>
                <a:latin typeface="Times New Roman" pitchFamily="18" charset="0"/>
                <a:cs typeface="Times New Roman" pitchFamily="18" charset="0"/>
              </a:rPr>
              <a:t>r</a:t>
            </a:r>
            <a:r>
              <a:rPr lang="en-US" sz="2400" b="0" dirty="0" smtClean="0">
                <a:solidFill>
                  <a:schemeClr val="tx2">
                    <a:lumMod val="75000"/>
                  </a:schemeClr>
                </a:solidFill>
                <a:latin typeface="Times New Roman" pitchFamily="18" charset="0"/>
                <a:cs typeface="Times New Roman" pitchFamily="18" charset="0"/>
              </a:rPr>
              <a:t>evaluations and partial updates.”</a:t>
            </a:r>
            <a:endParaRPr lang="en-US" sz="2400" b="0" dirty="0">
              <a:solidFill>
                <a:schemeClr val="tx2">
                  <a:lumMod val="75000"/>
                </a:schemeClr>
              </a:solidFill>
              <a:latin typeface="Times New Roman" pitchFamily="18" charset="0"/>
              <a:cs typeface="Times New Roman" pitchFamily="18" charset="0"/>
            </a:endParaRPr>
          </a:p>
        </p:txBody>
      </p:sp>
      <p:sp>
        <p:nvSpPr>
          <p:cNvPr id="6" name="TextBox 5"/>
          <p:cNvSpPr txBox="1"/>
          <p:nvPr/>
        </p:nvSpPr>
        <p:spPr>
          <a:xfrm>
            <a:off x="0" y="0"/>
            <a:ext cx="9144000" cy="338554"/>
          </a:xfrm>
          <a:prstGeom prst="rect">
            <a:avLst/>
          </a:prstGeom>
          <a:solidFill>
            <a:schemeClr val="accent1">
              <a:lumMod val="75000"/>
            </a:schemeClr>
          </a:solidFill>
          <a:ln>
            <a:solidFill>
              <a:schemeClr val="accent1">
                <a:lumMod val="50000"/>
              </a:schemeClr>
            </a:solidFill>
          </a:ln>
        </p:spPr>
        <p:txBody>
          <a:bodyPr wrap="square" rtlCol="0">
            <a:spAutoFit/>
          </a:bodyPr>
          <a:lstStyle/>
          <a:p>
            <a:pPr algn="r"/>
            <a:r>
              <a:rPr lang="en-US" sz="1600" dirty="0" smtClean="0">
                <a:solidFill>
                  <a:schemeClr val="bg1"/>
                </a:solidFill>
                <a:latin typeface="Times New Roman" panose="02020603050405020304" pitchFamily="18" charset="0"/>
                <a:cs typeface="Times New Roman" panose="02020603050405020304" pitchFamily="18" charset="0"/>
              </a:rPr>
              <a:t>Sam Greene, Assistant Director, </a:t>
            </a:r>
            <a:r>
              <a:rPr lang="en-US" sz="1600" dirty="0">
                <a:solidFill>
                  <a:schemeClr val="bg1"/>
                </a:solidFill>
                <a:latin typeface="Times New Roman" panose="02020603050405020304" pitchFamily="18" charset="0"/>
                <a:cs typeface="Times New Roman" panose="02020603050405020304" pitchFamily="18" charset="0"/>
              </a:rPr>
              <a:t>Municipal and Property Division</a:t>
            </a:r>
          </a:p>
        </p:txBody>
      </p:sp>
    </p:spTree>
    <p:extLst>
      <p:ext uri="{BB962C8B-B14F-4D97-AF65-F5344CB8AC3E}">
        <p14:creationId xmlns:p14="http://schemas.microsoft.com/office/powerpoint/2010/main" val="226001533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1" algn="ctr">
              <a:lnSpc>
                <a:spcPct val="90000"/>
              </a:lnSpc>
              <a:spcBef>
                <a:spcPct val="20000"/>
              </a:spcBef>
            </a:pPr>
            <a:r>
              <a:rPr lang="en-US" sz="4000" dirty="0" smtClean="0">
                <a:solidFill>
                  <a:schemeClr val="tx2">
                    <a:lumMod val="75000"/>
                  </a:schemeClr>
                </a:solidFill>
                <a:latin typeface="Times New Roman" pitchFamily="18" charset="0"/>
                <a:cs typeface="Times New Roman" pitchFamily="18" charset="0"/>
              </a:rPr>
              <a:t>C.A.M.A. </a:t>
            </a:r>
            <a:r>
              <a:rPr lang="en-US" sz="2400" dirty="0" smtClean="0">
                <a:solidFill>
                  <a:schemeClr val="tx2">
                    <a:lumMod val="75000"/>
                  </a:schemeClr>
                </a:solidFill>
                <a:latin typeface="Times New Roman" pitchFamily="18" charset="0"/>
                <a:cs typeface="Times New Roman" pitchFamily="18" charset="0"/>
              </a:rPr>
              <a:t>(Cont’d)</a:t>
            </a:r>
            <a:endParaRPr lang="en-US" sz="2400" dirty="0">
              <a:solidFill>
                <a:schemeClr val="tx2">
                  <a:lumMod val="75000"/>
                </a:schemeClr>
              </a:solidFill>
              <a:latin typeface="Times New Roman" pitchFamily="18" charset="0"/>
              <a:cs typeface="Times New Roman" pitchFamily="18" charset="0"/>
            </a:endParaRPr>
          </a:p>
        </p:txBody>
      </p:sp>
      <p:sp>
        <p:nvSpPr>
          <p:cNvPr id="5" name="TextBox 4"/>
          <p:cNvSpPr txBox="1"/>
          <p:nvPr/>
        </p:nvSpPr>
        <p:spPr>
          <a:xfrm>
            <a:off x="0" y="6519446"/>
            <a:ext cx="9144000" cy="338554"/>
          </a:xfrm>
          <a:prstGeom prst="rect">
            <a:avLst/>
          </a:prstGeom>
          <a:solidFill>
            <a:schemeClr val="accent1">
              <a:lumMod val="50000"/>
            </a:schemeClr>
          </a:solidFill>
        </p:spPr>
        <p:txBody>
          <a:bodyPr wrap="square" rtlCol="0">
            <a:spAutoFit/>
          </a:bodyPr>
          <a:lstStyle/>
          <a:p>
            <a:pPr algn="ctr"/>
            <a:r>
              <a:rPr lang="en-US" sz="1600" dirty="0" smtClean="0">
                <a:solidFill>
                  <a:schemeClr val="bg1"/>
                </a:solidFill>
                <a:latin typeface="Times New Roman" panose="02020603050405020304" pitchFamily="18" charset="0"/>
                <a:cs typeface="Times New Roman" panose="02020603050405020304" pitchFamily="18" charset="0"/>
              </a:rPr>
              <a:t>Page </a:t>
            </a:r>
            <a:fld id="{B00E4F1D-AFA5-4F93-984F-DA2F40622FEE}" type="slidenum">
              <a:rPr lang="en-US" sz="1600" smtClean="0">
                <a:solidFill>
                  <a:schemeClr val="bg1"/>
                </a:solidFill>
                <a:latin typeface="Times New Roman" panose="02020603050405020304" pitchFamily="18" charset="0"/>
                <a:cs typeface="Times New Roman" panose="02020603050405020304" pitchFamily="18" charset="0"/>
              </a:rPr>
              <a:pPr algn="ctr"/>
              <a:t>67</a:t>
            </a:fld>
            <a:endParaRPr lang="en-US" sz="1600" dirty="0">
              <a:solidFill>
                <a:schemeClr val="bg1"/>
              </a:solidFill>
              <a:latin typeface="Times New Roman" panose="02020603050405020304" pitchFamily="18" charset="0"/>
              <a:cs typeface="Times New Roman" panose="02020603050405020304" pitchFamily="18" charset="0"/>
            </a:endParaRPr>
          </a:p>
        </p:txBody>
      </p:sp>
      <p:sp>
        <p:nvSpPr>
          <p:cNvPr id="7" name="Rectangle 2"/>
          <p:cNvSpPr>
            <a:spLocks noChangeArrowheads="1"/>
          </p:cNvSpPr>
          <p:nvPr/>
        </p:nvSpPr>
        <p:spPr bwMode="auto">
          <a:xfrm>
            <a:off x="304800" y="1219200"/>
            <a:ext cx="8534400" cy="4745915"/>
          </a:xfrm>
          <a:prstGeom prst="rect">
            <a:avLst/>
          </a:prstGeom>
          <a:noFill/>
          <a:ln w="9525">
            <a:noFill/>
            <a:miter lim="800000"/>
            <a:headEnd/>
            <a:tailEnd/>
          </a:ln>
        </p:spPr>
        <p:txBody>
          <a:bodyPr>
            <a:spAutoFit/>
          </a:bodyPr>
          <a:lstStyle/>
          <a:p>
            <a:pPr>
              <a:lnSpc>
                <a:spcPct val="90000"/>
              </a:lnSpc>
              <a:buClr>
                <a:srgbClr val="FFFF00"/>
              </a:buClr>
              <a:buFont typeface="Wingdings" pitchFamily="2" charset="2"/>
              <a:buNone/>
            </a:pPr>
            <a:r>
              <a:rPr lang="en-US" sz="2400" b="0" dirty="0" smtClean="0">
                <a:solidFill>
                  <a:schemeClr val="tx2">
                    <a:lumMod val="75000"/>
                  </a:schemeClr>
                </a:solidFill>
                <a:latin typeface="Times New Roman" pitchFamily="18" charset="0"/>
                <a:cs typeface="Times New Roman" pitchFamily="18" charset="0"/>
              </a:rPr>
              <a:t>Rev. 602.04  </a:t>
            </a:r>
            <a:r>
              <a:rPr lang="en-US" sz="2400" b="0" u="sng" dirty="0" smtClean="0">
                <a:solidFill>
                  <a:schemeClr val="tx2">
                    <a:lumMod val="75000"/>
                  </a:schemeClr>
                </a:solidFill>
                <a:latin typeface="Times New Roman" pitchFamily="18" charset="0"/>
                <a:cs typeface="Times New Roman" pitchFamily="18" charset="0"/>
              </a:rPr>
              <a:t>Personnel</a:t>
            </a:r>
            <a:r>
              <a:rPr lang="en-US" sz="2400" b="0" dirty="0" smtClean="0">
                <a:solidFill>
                  <a:schemeClr val="tx2">
                    <a:lumMod val="75000"/>
                  </a:schemeClr>
                </a:solidFill>
                <a:latin typeface="Times New Roman" pitchFamily="18" charset="0"/>
                <a:cs typeface="Times New Roman" pitchFamily="18" charset="0"/>
              </a:rPr>
              <a:t>.  All revaluation, partial update, and appraisal work contracts shall:</a:t>
            </a:r>
          </a:p>
          <a:p>
            <a:pPr>
              <a:lnSpc>
                <a:spcPct val="90000"/>
              </a:lnSpc>
              <a:buClr>
                <a:srgbClr val="FFFF00"/>
              </a:buClr>
              <a:buFont typeface="Wingdings" pitchFamily="2" charset="2"/>
              <a:buNone/>
            </a:pPr>
            <a:endParaRPr lang="en-US" sz="1200" dirty="0" smtClean="0">
              <a:solidFill>
                <a:schemeClr val="tx2">
                  <a:lumMod val="75000"/>
                </a:schemeClr>
              </a:solidFill>
              <a:latin typeface="Times New Roman" pitchFamily="18" charset="0"/>
              <a:cs typeface="Times New Roman" pitchFamily="18" charset="0"/>
            </a:endParaRPr>
          </a:p>
          <a:p>
            <a:pPr marL="234950" indent="-234950">
              <a:lnSpc>
                <a:spcPct val="90000"/>
              </a:lnSpc>
              <a:buClr>
                <a:srgbClr val="FFFF00"/>
              </a:buClr>
              <a:buFont typeface="Wingdings" pitchFamily="2" charset="2"/>
              <a:buNone/>
            </a:pPr>
            <a:r>
              <a:rPr lang="en-US" sz="2400" b="0" dirty="0" smtClean="0">
                <a:solidFill>
                  <a:schemeClr val="tx2">
                    <a:lumMod val="75000"/>
                  </a:schemeClr>
                </a:solidFill>
                <a:latin typeface="Times New Roman" pitchFamily="18" charset="0"/>
                <a:cs typeface="Times New Roman" pitchFamily="18" charset="0"/>
              </a:rPr>
              <a:t>	(c) “Specify that the contractor shall:</a:t>
            </a:r>
          </a:p>
          <a:p>
            <a:pPr>
              <a:lnSpc>
                <a:spcPct val="90000"/>
              </a:lnSpc>
              <a:buClr>
                <a:srgbClr val="FFFF00"/>
              </a:buClr>
              <a:buFont typeface="Wingdings" pitchFamily="2" charset="2"/>
              <a:buNone/>
            </a:pPr>
            <a:endParaRPr lang="en-US" sz="1200" dirty="0" smtClean="0">
              <a:solidFill>
                <a:schemeClr val="tx2">
                  <a:lumMod val="75000"/>
                </a:schemeClr>
              </a:solidFill>
              <a:latin typeface="Times New Roman" pitchFamily="18" charset="0"/>
              <a:cs typeface="Times New Roman" pitchFamily="18" charset="0"/>
            </a:endParaRPr>
          </a:p>
          <a:p>
            <a:pPr marL="914400" indent="-457200">
              <a:lnSpc>
                <a:spcPct val="90000"/>
              </a:lnSpc>
              <a:buClr>
                <a:srgbClr val="FFFF00"/>
              </a:buClr>
              <a:buFont typeface="Wingdings" pitchFamily="2" charset="2"/>
              <a:buNone/>
            </a:pPr>
            <a:r>
              <a:rPr lang="en-US" sz="2400" b="0" dirty="0" smtClean="0">
                <a:solidFill>
                  <a:schemeClr val="tx2">
                    <a:lumMod val="75000"/>
                  </a:schemeClr>
                </a:solidFill>
                <a:latin typeface="Times New Roman" pitchFamily="18" charset="0"/>
                <a:cs typeface="Times New Roman" pitchFamily="18" charset="0"/>
              </a:rPr>
              <a:t>(2) For a revaluation or partial update contract, </a:t>
            </a:r>
            <a:r>
              <a:rPr lang="en-US" sz="2400" b="0" u="sng" dirty="0" smtClean="0">
                <a:solidFill>
                  <a:schemeClr val="tx2">
                    <a:lumMod val="75000"/>
                  </a:schemeClr>
                </a:solidFill>
                <a:latin typeface="Times New Roman" pitchFamily="18" charset="0"/>
                <a:cs typeface="Times New Roman" pitchFamily="18" charset="0"/>
              </a:rPr>
              <a:t>certify</a:t>
            </a:r>
            <a:r>
              <a:rPr lang="en-US" sz="2400" b="0" dirty="0" smtClean="0">
                <a:solidFill>
                  <a:schemeClr val="tx2">
                    <a:lumMod val="75000"/>
                  </a:schemeClr>
                </a:solidFill>
                <a:latin typeface="Times New Roman" pitchFamily="18" charset="0"/>
                <a:cs typeface="Times New Roman" pitchFamily="18" charset="0"/>
              </a:rPr>
              <a:t> that </a:t>
            </a:r>
            <a:r>
              <a:rPr lang="en-US" sz="2400" b="0" u="sng" dirty="0" smtClean="0">
                <a:solidFill>
                  <a:schemeClr val="tx2">
                    <a:lumMod val="75000"/>
                  </a:schemeClr>
                </a:solidFill>
                <a:latin typeface="Times New Roman" pitchFamily="18" charset="0"/>
                <a:cs typeface="Times New Roman" pitchFamily="18" charset="0"/>
              </a:rPr>
              <a:t>a DRA-certified assessor supervisor assigned to work</a:t>
            </a:r>
            <a:r>
              <a:rPr lang="en-US" sz="2400" b="0" dirty="0" smtClean="0">
                <a:solidFill>
                  <a:schemeClr val="tx2">
                    <a:lumMod val="75000"/>
                  </a:schemeClr>
                </a:solidFill>
                <a:latin typeface="Times New Roman" pitchFamily="18" charset="0"/>
                <a:cs typeface="Times New Roman" pitchFamily="18" charset="0"/>
              </a:rPr>
              <a:t> under the contract </a:t>
            </a:r>
            <a:r>
              <a:rPr lang="en-US" sz="2400" b="0" u="sng" dirty="0" smtClean="0">
                <a:solidFill>
                  <a:schemeClr val="tx2">
                    <a:lumMod val="75000"/>
                  </a:schemeClr>
                </a:solidFill>
                <a:latin typeface="Times New Roman" pitchFamily="18" charset="0"/>
                <a:cs typeface="Times New Roman" pitchFamily="18" charset="0"/>
              </a:rPr>
              <a:t>is</a:t>
            </a:r>
            <a:r>
              <a:rPr lang="en-US" sz="2400" b="0" dirty="0" smtClean="0">
                <a:solidFill>
                  <a:schemeClr val="tx2">
                    <a:lumMod val="75000"/>
                  </a:schemeClr>
                </a:solidFill>
                <a:latin typeface="Times New Roman" pitchFamily="18" charset="0"/>
                <a:cs typeface="Times New Roman" pitchFamily="18" charset="0"/>
              </a:rPr>
              <a:t> </a:t>
            </a:r>
            <a:r>
              <a:rPr lang="en-US" sz="2400" b="0" u="sng" dirty="0" smtClean="0">
                <a:solidFill>
                  <a:schemeClr val="tx2">
                    <a:lumMod val="75000"/>
                  </a:schemeClr>
                </a:solidFill>
                <a:latin typeface="Times New Roman" pitchFamily="18" charset="0"/>
                <a:cs typeface="Times New Roman" pitchFamily="18" charset="0"/>
              </a:rPr>
              <a:t>proficient in the use and the calibration of the CAMA system </a:t>
            </a:r>
            <a:r>
              <a:rPr lang="en-US" sz="2400" b="0" dirty="0" smtClean="0">
                <a:solidFill>
                  <a:schemeClr val="tx2">
                    <a:lumMod val="75000"/>
                  </a:schemeClr>
                </a:solidFill>
                <a:latin typeface="Times New Roman" pitchFamily="18" charset="0"/>
                <a:cs typeface="Times New Roman" pitchFamily="18" charset="0"/>
              </a:rPr>
              <a:t>that shall be used to appraise property;</a:t>
            </a:r>
          </a:p>
          <a:p>
            <a:pPr>
              <a:lnSpc>
                <a:spcPct val="90000"/>
              </a:lnSpc>
              <a:buClr>
                <a:srgbClr val="FFFF00"/>
              </a:buClr>
              <a:buFont typeface="Wingdings" pitchFamily="2" charset="2"/>
              <a:buNone/>
            </a:pPr>
            <a:endParaRPr lang="en-US" sz="1200" dirty="0" smtClean="0">
              <a:solidFill>
                <a:schemeClr val="tx2">
                  <a:lumMod val="75000"/>
                </a:schemeClr>
              </a:solidFill>
              <a:latin typeface="Times New Roman" pitchFamily="18" charset="0"/>
              <a:cs typeface="Times New Roman" pitchFamily="18" charset="0"/>
            </a:endParaRPr>
          </a:p>
          <a:p>
            <a:pPr marL="914400" indent="-457200">
              <a:lnSpc>
                <a:spcPct val="90000"/>
              </a:lnSpc>
              <a:buClr>
                <a:srgbClr val="FFFF00"/>
              </a:buClr>
              <a:buFont typeface="Wingdings" pitchFamily="2" charset="2"/>
              <a:buNone/>
            </a:pPr>
            <a:r>
              <a:rPr lang="en-US" sz="2400" b="0" dirty="0" smtClean="0">
                <a:solidFill>
                  <a:schemeClr val="tx2">
                    <a:lumMod val="75000"/>
                  </a:schemeClr>
                </a:solidFill>
                <a:latin typeface="Times New Roman" pitchFamily="18" charset="0"/>
                <a:cs typeface="Times New Roman" pitchFamily="18" charset="0"/>
              </a:rPr>
              <a:t>(3) For a revaluation, partial update, data collection or assessing services contract, </a:t>
            </a:r>
            <a:r>
              <a:rPr lang="en-US" sz="2400" b="0" u="sng" dirty="0" smtClean="0">
                <a:solidFill>
                  <a:schemeClr val="tx2">
                    <a:lumMod val="75000"/>
                  </a:schemeClr>
                </a:solidFill>
                <a:latin typeface="Times New Roman" pitchFamily="18" charset="0"/>
                <a:cs typeface="Times New Roman" pitchFamily="18" charset="0"/>
              </a:rPr>
              <a:t>certify that the individual(s) assigned to perform data entry is(are) proficient in the use of the municipal CAMA system</a:t>
            </a:r>
            <a:r>
              <a:rPr lang="en-US" sz="2400" b="0" dirty="0" smtClean="0">
                <a:solidFill>
                  <a:schemeClr val="tx2">
                    <a:lumMod val="75000"/>
                  </a:schemeClr>
                </a:solidFill>
                <a:latin typeface="Times New Roman" pitchFamily="18" charset="0"/>
                <a:cs typeface="Times New Roman" pitchFamily="18" charset="0"/>
              </a:rPr>
              <a:t>.”  (Emphasis added).</a:t>
            </a:r>
          </a:p>
          <a:p>
            <a:pPr>
              <a:lnSpc>
                <a:spcPct val="90000"/>
              </a:lnSpc>
              <a:buClr>
                <a:srgbClr val="FFFF00"/>
              </a:buClr>
              <a:buFont typeface="Wingdings" pitchFamily="2" charset="2"/>
              <a:buNone/>
            </a:pPr>
            <a:endParaRPr lang="en-US" sz="2400" dirty="0" smtClean="0">
              <a:solidFill>
                <a:schemeClr val="tx2">
                  <a:lumMod val="75000"/>
                </a:schemeClr>
              </a:solidFill>
              <a:latin typeface="Times New Roman" pitchFamily="18" charset="0"/>
              <a:cs typeface="Times New Roman" pitchFamily="18" charset="0"/>
            </a:endParaRPr>
          </a:p>
        </p:txBody>
      </p:sp>
      <p:sp>
        <p:nvSpPr>
          <p:cNvPr id="6" name="TextBox 5"/>
          <p:cNvSpPr txBox="1"/>
          <p:nvPr/>
        </p:nvSpPr>
        <p:spPr>
          <a:xfrm>
            <a:off x="0" y="0"/>
            <a:ext cx="9144000" cy="338554"/>
          </a:xfrm>
          <a:prstGeom prst="rect">
            <a:avLst/>
          </a:prstGeom>
          <a:solidFill>
            <a:schemeClr val="accent1">
              <a:lumMod val="75000"/>
            </a:schemeClr>
          </a:solidFill>
          <a:ln>
            <a:solidFill>
              <a:schemeClr val="accent1">
                <a:lumMod val="50000"/>
              </a:schemeClr>
            </a:solidFill>
          </a:ln>
        </p:spPr>
        <p:txBody>
          <a:bodyPr wrap="square" rtlCol="0">
            <a:spAutoFit/>
          </a:bodyPr>
          <a:lstStyle/>
          <a:p>
            <a:pPr algn="r"/>
            <a:r>
              <a:rPr lang="en-US" sz="1600" dirty="0" smtClean="0">
                <a:solidFill>
                  <a:schemeClr val="bg1"/>
                </a:solidFill>
                <a:latin typeface="Times New Roman" panose="02020603050405020304" pitchFamily="18" charset="0"/>
                <a:cs typeface="Times New Roman" panose="02020603050405020304" pitchFamily="18" charset="0"/>
              </a:rPr>
              <a:t>Sam Greene, Assistant Director, </a:t>
            </a:r>
            <a:r>
              <a:rPr lang="en-US" sz="1600" dirty="0">
                <a:solidFill>
                  <a:schemeClr val="bg1"/>
                </a:solidFill>
                <a:latin typeface="Times New Roman" panose="02020603050405020304" pitchFamily="18" charset="0"/>
                <a:cs typeface="Times New Roman" panose="02020603050405020304" pitchFamily="18" charset="0"/>
              </a:rPr>
              <a:t>Municipal and Property Division</a:t>
            </a:r>
          </a:p>
        </p:txBody>
      </p:sp>
    </p:spTree>
    <p:extLst>
      <p:ext uri="{BB962C8B-B14F-4D97-AF65-F5344CB8AC3E}">
        <p14:creationId xmlns:p14="http://schemas.microsoft.com/office/powerpoint/2010/main" val="199954237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1" algn="ctr">
              <a:lnSpc>
                <a:spcPct val="90000"/>
              </a:lnSpc>
              <a:spcBef>
                <a:spcPct val="20000"/>
              </a:spcBef>
            </a:pPr>
            <a:r>
              <a:rPr lang="en-US" sz="4000" dirty="0" smtClean="0">
                <a:solidFill>
                  <a:schemeClr val="tx2">
                    <a:lumMod val="75000"/>
                  </a:schemeClr>
                </a:solidFill>
                <a:latin typeface="Times New Roman" pitchFamily="18" charset="0"/>
                <a:cs typeface="Times New Roman" pitchFamily="18" charset="0"/>
              </a:rPr>
              <a:t>C.A.M.A. </a:t>
            </a:r>
            <a:r>
              <a:rPr lang="en-US" sz="2400" dirty="0" smtClean="0">
                <a:solidFill>
                  <a:schemeClr val="tx2">
                    <a:lumMod val="75000"/>
                  </a:schemeClr>
                </a:solidFill>
                <a:latin typeface="Times New Roman" pitchFamily="18" charset="0"/>
                <a:cs typeface="Times New Roman" pitchFamily="18" charset="0"/>
              </a:rPr>
              <a:t>(Cont’d)</a:t>
            </a:r>
            <a:endParaRPr lang="en-US" sz="2400" dirty="0">
              <a:solidFill>
                <a:schemeClr val="tx2">
                  <a:lumMod val="75000"/>
                </a:schemeClr>
              </a:solidFill>
              <a:latin typeface="Times New Roman" pitchFamily="18" charset="0"/>
              <a:cs typeface="Times New Roman" pitchFamily="18" charset="0"/>
            </a:endParaRPr>
          </a:p>
        </p:txBody>
      </p:sp>
      <p:sp>
        <p:nvSpPr>
          <p:cNvPr id="5" name="TextBox 4"/>
          <p:cNvSpPr txBox="1"/>
          <p:nvPr/>
        </p:nvSpPr>
        <p:spPr>
          <a:xfrm>
            <a:off x="0" y="6519446"/>
            <a:ext cx="9144000" cy="338554"/>
          </a:xfrm>
          <a:prstGeom prst="rect">
            <a:avLst/>
          </a:prstGeom>
          <a:solidFill>
            <a:schemeClr val="accent1">
              <a:lumMod val="50000"/>
            </a:schemeClr>
          </a:solidFill>
        </p:spPr>
        <p:txBody>
          <a:bodyPr wrap="square" rtlCol="0">
            <a:spAutoFit/>
          </a:bodyPr>
          <a:lstStyle/>
          <a:p>
            <a:pPr algn="ctr"/>
            <a:r>
              <a:rPr lang="en-US" sz="1600" dirty="0" smtClean="0">
                <a:solidFill>
                  <a:schemeClr val="bg1"/>
                </a:solidFill>
                <a:latin typeface="Times New Roman" panose="02020603050405020304" pitchFamily="18" charset="0"/>
                <a:cs typeface="Times New Roman" panose="02020603050405020304" pitchFamily="18" charset="0"/>
              </a:rPr>
              <a:t>Page </a:t>
            </a:r>
            <a:fld id="{B00E4F1D-AFA5-4F93-984F-DA2F40622FEE}" type="slidenum">
              <a:rPr lang="en-US" sz="1600" smtClean="0">
                <a:solidFill>
                  <a:schemeClr val="bg1"/>
                </a:solidFill>
                <a:latin typeface="Times New Roman" panose="02020603050405020304" pitchFamily="18" charset="0"/>
                <a:cs typeface="Times New Roman" panose="02020603050405020304" pitchFamily="18" charset="0"/>
              </a:rPr>
              <a:pPr algn="ctr"/>
              <a:t>68</a:t>
            </a:fld>
            <a:endParaRPr lang="en-US" sz="1600" dirty="0">
              <a:solidFill>
                <a:schemeClr val="bg1"/>
              </a:solidFill>
              <a:latin typeface="Times New Roman" panose="02020603050405020304" pitchFamily="18" charset="0"/>
              <a:cs typeface="Times New Roman" panose="02020603050405020304" pitchFamily="18" charset="0"/>
            </a:endParaRPr>
          </a:p>
        </p:txBody>
      </p:sp>
      <p:sp>
        <p:nvSpPr>
          <p:cNvPr id="7" name="Rectangle 2"/>
          <p:cNvSpPr>
            <a:spLocks noChangeArrowheads="1"/>
          </p:cNvSpPr>
          <p:nvPr/>
        </p:nvSpPr>
        <p:spPr bwMode="auto">
          <a:xfrm>
            <a:off x="304800" y="1287078"/>
            <a:ext cx="8534400" cy="2585323"/>
          </a:xfrm>
          <a:prstGeom prst="rect">
            <a:avLst/>
          </a:prstGeom>
          <a:noFill/>
          <a:ln w="9525">
            <a:noFill/>
            <a:miter lim="800000"/>
            <a:headEnd/>
            <a:tailEnd/>
          </a:ln>
        </p:spPr>
        <p:txBody>
          <a:bodyPr>
            <a:spAutoFit/>
          </a:bodyPr>
          <a:lstStyle/>
          <a:p>
            <a:pPr>
              <a:lnSpc>
                <a:spcPct val="90000"/>
              </a:lnSpc>
              <a:buClr>
                <a:srgbClr val="FFFF00"/>
              </a:buClr>
              <a:buFont typeface="Wingdings" pitchFamily="2" charset="2"/>
              <a:buNone/>
            </a:pPr>
            <a:r>
              <a:rPr lang="en-US" sz="2400" b="1" u="sng" dirty="0" smtClean="0">
                <a:solidFill>
                  <a:schemeClr val="tx2">
                    <a:lumMod val="75000"/>
                  </a:schemeClr>
                </a:solidFill>
                <a:latin typeface="Times New Roman" pitchFamily="18" charset="0"/>
                <a:cs typeface="Times New Roman" pitchFamily="18" charset="0"/>
              </a:rPr>
              <a:t>Very important to remember</a:t>
            </a:r>
            <a:r>
              <a:rPr lang="en-US" sz="2400" dirty="0" smtClean="0">
                <a:solidFill>
                  <a:schemeClr val="tx2">
                    <a:lumMod val="75000"/>
                  </a:schemeClr>
                </a:solidFill>
                <a:latin typeface="Times New Roman" pitchFamily="18" charset="0"/>
                <a:cs typeface="Times New Roman" pitchFamily="18" charset="0"/>
              </a:rPr>
              <a:t>:  At the end of the tax year, after the final tax bills have been mailed, a “snapshot” of the CAMA database should be saved and the permissions should be locked down to prevent changes.</a:t>
            </a:r>
          </a:p>
          <a:p>
            <a:pPr>
              <a:lnSpc>
                <a:spcPct val="90000"/>
              </a:lnSpc>
              <a:buClr>
                <a:srgbClr val="FFFF00"/>
              </a:buClr>
              <a:buFont typeface="Wingdings" pitchFamily="2" charset="2"/>
              <a:buNone/>
            </a:pPr>
            <a:endParaRPr lang="en-US" sz="1200" dirty="0">
              <a:solidFill>
                <a:schemeClr val="tx2">
                  <a:lumMod val="75000"/>
                </a:schemeClr>
              </a:solidFill>
              <a:latin typeface="Times New Roman" pitchFamily="18" charset="0"/>
              <a:cs typeface="Times New Roman" pitchFamily="18" charset="0"/>
            </a:endParaRPr>
          </a:p>
          <a:p>
            <a:pPr>
              <a:lnSpc>
                <a:spcPct val="90000"/>
              </a:lnSpc>
              <a:buClr>
                <a:srgbClr val="FFFF00"/>
              </a:buClr>
              <a:buFont typeface="Wingdings" pitchFamily="2" charset="2"/>
              <a:buNone/>
            </a:pPr>
            <a:r>
              <a:rPr lang="en-US" sz="2400" dirty="0" smtClean="0">
                <a:solidFill>
                  <a:schemeClr val="tx2">
                    <a:lumMod val="75000"/>
                  </a:schemeClr>
                </a:solidFill>
                <a:latin typeface="Times New Roman" pitchFamily="18" charset="0"/>
                <a:cs typeface="Times New Roman" pitchFamily="18" charset="0"/>
              </a:rPr>
              <a:t>This will be your history of the assessments for that tax year. If there is an appeal of the assessment, you will want to be able to reprint the assessment information for the value being appealed.</a:t>
            </a:r>
          </a:p>
        </p:txBody>
      </p:sp>
      <p:sp>
        <p:nvSpPr>
          <p:cNvPr id="6" name="TextBox 5"/>
          <p:cNvSpPr txBox="1"/>
          <p:nvPr/>
        </p:nvSpPr>
        <p:spPr>
          <a:xfrm>
            <a:off x="0" y="0"/>
            <a:ext cx="9144000" cy="338554"/>
          </a:xfrm>
          <a:prstGeom prst="rect">
            <a:avLst/>
          </a:prstGeom>
          <a:solidFill>
            <a:schemeClr val="accent1">
              <a:lumMod val="75000"/>
            </a:schemeClr>
          </a:solidFill>
          <a:ln>
            <a:solidFill>
              <a:schemeClr val="accent1">
                <a:lumMod val="50000"/>
              </a:schemeClr>
            </a:solidFill>
          </a:ln>
        </p:spPr>
        <p:txBody>
          <a:bodyPr wrap="square" rtlCol="0">
            <a:spAutoFit/>
          </a:bodyPr>
          <a:lstStyle/>
          <a:p>
            <a:pPr algn="r"/>
            <a:r>
              <a:rPr lang="en-US" sz="1600" dirty="0" smtClean="0">
                <a:solidFill>
                  <a:schemeClr val="bg1"/>
                </a:solidFill>
                <a:latin typeface="Times New Roman" panose="02020603050405020304" pitchFamily="18" charset="0"/>
                <a:cs typeface="Times New Roman" panose="02020603050405020304" pitchFamily="18" charset="0"/>
              </a:rPr>
              <a:t>Sam Greene, Assistant Director, </a:t>
            </a:r>
            <a:r>
              <a:rPr lang="en-US" sz="1600" dirty="0">
                <a:solidFill>
                  <a:schemeClr val="bg1"/>
                </a:solidFill>
                <a:latin typeface="Times New Roman" panose="02020603050405020304" pitchFamily="18" charset="0"/>
                <a:cs typeface="Times New Roman" panose="02020603050405020304" pitchFamily="18" charset="0"/>
              </a:rPr>
              <a:t>Municipal and Property Division</a:t>
            </a:r>
          </a:p>
        </p:txBody>
      </p:sp>
    </p:spTree>
    <p:extLst>
      <p:ext uri="{BB962C8B-B14F-4D97-AF65-F5344CB8AC3E}">
        <p14:creationId xmlns:p14="http://schemas.microsoft.com/office/powerpoint/2010/main" val="69469858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1" algn="ctr">
              <a:lnSpc>
                <a:spcPct val="90000"/>
              </a:lnSpc>
              <a:spcBef>
                <a:spcPct val="20000"/>
              </a:spcBef>
            </a:pPr>
            <a:r>
              <a:rPr lang="en-US" sz="4000" dirty="0" smtClean="0">
                <a:solidFill>
                  <a:schemeClr val="tx2">
                    <a:lumMod val="75000"/>
                  </a:schemeClr>
                </a:solidFill>
                <a:latin typeface="Times New Roman" pitchFamily="18" charset="0"/>
                <a:cs typeface="Times New Roman" pitchFamily="18" charset="0"/>
              </a:rPr>
              <a:t>RSA 79-A  Current Use  </a:t>
            </a:r>
            <a:endParaRPr lang="en-US" sz="4000" dirty="0">
              <a:solidFill>
                <a:schemeClr val="tx2">
                  <a:lumMod val="75000"/>
                </a:schemeClr>
              </a:solidFill>
              <a:latin typeface="Times New Roman" pitchFamily="18" charset="0"/>
              <a:cs typeface="Times New Roman" pitchFamily="18" charset="0"/>
            </a:endParaRPr>
          </a:p>
        </p:txBody>
      </p:sp>
      <p:sp>
        <p:nvSpPr>
          <p:cNvPr id="5" name="TextBox 4"/>
          <p:cNvSpPr txBox="1"/>
          <p:nvPr/>
        </p:nvSpPr>
        <p:spPr>
          <a:xfrm>
            <a:off x="0" y="6519446"/>
            <a:ext cx="9144000" cy="338554"/>
          </a:xfrm>
          <a:prstGeom prst="rect">
            <a:avLst/>
          </a:prstGeom>
          <a:solidFill>
            <a:schemeClr val="accent1">
              <a:lumMod val="50000"/>
            </a:schemeClr>
          </a:solidFill>
        </p:spPr>
        <p:txBody>
          <a:bodyPr wrap="square" rtlCol="0">
            <a:spAutoFit/>
          </a:bodyPr>
          <a:lstStyle/>
          <a:p>
            <a:pPr algn="ctr"/>
            <a:r>
              <a:rPr lang="en-US" sz="1600" dirty="0" smtClean="0">
                <a:solidFill>
                  <a:schemeClr val="bg1"/>
                </a:solidFill>
                <a:latin typeface="Times New Roman" panose="02020603050405020304" pitchFamily="18" charset="0"/>
                <a:cs typeface="Times New Roman" panose="02020603050405020304" pitchFamily="18" charset="0"/>
              </a:rPr>
              <a:t>Page </a:t>
            </a:r>
            <a:fld id="{B00E4F1D-AFA5-4F93-984F-DA2F40622FEE}" type="slidenum">
              <a:rPr lang="en-US" sz="1600" smtClean="0">
                <a:solidFill>
                  <a:schemeClr val="bg1"/>
                </a:solidFill>
                <a:latin typeface="Times New Roman" panose="02020603050405020304" pitchFamily="18" charset="0"/>
                <a:cs typeface="Times New Roman" panose="02020603050405020304" pitchFamily="18" charset="0"/>
              </a:rPr>
              <a:pPr algn="ctr"/>
              <a:t>69</a:t>
            </a:fld>
            <a:endParaRPr lang="en-US" sz="1600" dirty="0">
              <a:solidFill>
                <a:schemeClr val="bg1"/>
              </a:solidFill>
              <a:latin typeface="Times New Roman" panose="02020603050405020304" pitchFamily="18" charset="0"/>
              <a:cs typeface="Times New Roman" panose="02020603050405020304" pitchFamily="18" charset="0"/>
            </a:endParaRPr>
          </a:p>
        </p:txBody>
      </p:sp>
      <p:sp>
        <p:nvSpPr>
          <p:cNvPr id="6" name="Rectangle 3"/>
          <p:cNvSpPr>
            <a:spLocks noChangeArrowheads="1"/>
          </p:cNvSpPr>
          <p:nvPr/>
        </p:nvSpPr>
        <p:spPr bwMode="auto">
          <a:xfrm>
            <a:off x="381000" y="1295400"/>
            <a:ext cx="8229600" cy="4893647"/>
          </a:xfrm>
          <a:prstGeom prst="rect">
            <a:avLst/>
          </a:prstGeom>
          <a:noFill/>
          <a:ln w="9525">
            <a:noFill/>
            <a:miter lim="800000"/>
            <a:headEnd/>
            <a:tailEnd/>
          </a:ln>
        </p:spPr>
        <p:txBody>
          <a:bodyPr wrap="square">
            <a:spAutoFit/>
          </a:bodyPr>
          <a:lstStyle/>
          <a:p>
            <a:pPr marL="346075" indent="-346075">
              <a:spcBef>
                <a:spcPct val="50000"/>
              </a:spcBef>
              <a:buClrTx/>
              <a:buFont typeface="Arial" pitchFamily="34" charset="0"/>
              <a:buChar char="•"/>
            </a:pPr>
            <a:r>
              <a:rPr lang="en-US" sz="2400" b="0" dirty="0" smtClean="0">
                <a:solidFill>
                  <a:schemeClr val="tx2">
                    <a:lumMod val="75000"/>
                  </a:schemeClr>
                </a:solidFill>
                <a:latin typeface="Times New Roman" pitchFamily="18" charset="0"/>
                <a:cs typeface="Times New Roman" pitchFamily="18" charset="0"/>
              </a:rPr>
              <a:t>The </a:t>
            </a:r>
            <a:r>
              <a:rPr lang="en-US" sz="2400" b="0" dirty="0">
                <a:solidFill>
                  <a:schemeClr val="tx2">
                    <a:lumMod val="75000"/>
                  </a:schemeClr>
                </a:solidFill>
                <a:latin typeface="Times New Roman" pitchFamily="18" charset="0"/>
                <a:cs typeface="Times New Roman" pitchFamily="18" charset="0"/>
              </a:rPr>
              <a:t>legislative purpose of </a:t>
            </a:r>
            <a:r>
              <a:rPr lang="en-US" sz="2400" b="0" dirty="0" smtClean="0">
                <a:solidFill>
                  <a:schemeClr val="tx2">
                    <a:lumMod val="75000"/>
                  </a:schemeClr>
                </a:solidFill>
                <a:latin typeface="Times New Roman" pitchFamily="18" charset="0"/>
                <a:cs typeface="Times New Roman" pitchFamily="18" charset="0"/>
              </a:rPr>
              <a:t>Current Use (CU) </a:t>
            </a:r>
            <a:r>
              <a:rPr lang="en-US" sz="2400" b="0" dirty="0">
                <a:solidFill>
                  <a:schemeClr val="tx2">
                    <a:lumMod val="75000"/>
                  </a:schemeClr>
                </a:solidFill>
                <a:latin typeface="Times New Roman" pitchFamily="18" charset="0"/>
                <a:cs typeface="Times New Roman" pitchFamily="18" charset="0"/>
              </a:rPr>
              <a:t>was the preservation of open space – to maintain the character of the state’s landscape – and to conserve land, water, forest, agricultural and wildlife resources.  </a:t>
            </a:r>
          </a:p>
          <a:p>
            <a:pPr marL="346075" indent="-346075">
              <a:spcBef>
                <a:spcPct val="50000"/>
              </a:spcBef>
              <a:buClrTx/>
              <a:buFont typeface="Arial" pitchFamily="34" charset="0"/>
              <a:buChar char="•"/>
            </a:pPr>
            <a:r>
              <a:rPr lang="en-US" sz="2400" b="0" dirty="0" smtClean="0">
                <a:solidFill>
                  <a:schemeClr val="tx2">
                    <a:lumMod val="75000"/>
                  </a:schemeClr>
                </a:solidFill>
                <a:latin typeface="Times New Roman" pitchFamily="18" charset="0"/>
                <a:cs typeface="Times New Roman" pitchFamily="18" charset="0"/>
              </a:rPr>
              <a:t>The </a:t>
            </a:r>
            <a:r>
              <a:rPr lang="en-US" sz="2400" b="0" dirty="0">
                <a:solidFill>
                  <a:schemeClr val="tx2">
                    <a:lumMod val="75000"/>
                  </a:schemeClr>
                </a:solidFill>
                <a:latin typeface="Times New Roman" pitchFamily="18" charset="0"/>
                <a:cs typeface="Times New Roman" pitchFamily="18" charset="0"/>
              </a:rPr>
              <a:t>assessed </a:t>
            </a:r>
            <a:r>
              <a:rPr lang="en-US" sz="2400" b="0" dirty="0" smtClean="0">
                <a:solidFill>
                  <a:schemeClr val="tx2">
                    <a:lumMod val="75000"/>
                  </a:schemeClr>
                </a:solidFill>
                <a:latin typeface="Times New Roman" pitchFamily="18" charset="0"/>
                <a:cs typeface="Times New Roman" pitchFamily="18" charset="0"/>
              </a:rPr>
              <a:t>value per acre for CU is </a:t>
            </a:r>
            <a:r>
              <a:rPr lang="en-US" sz="2400" b="0" dirty="0">
                <a:solidFill>
                  <a:schemeClr val="tx2">
                    <a:lumMod val="75000"/>
                  </a:schemeClr>
                </a:solidFill>
                <a:latin typeface="Times New Roman" pitchFamily="18" charset="0"/>
                <a:cs typeface="Times New Roman" pitchFamily="18" charset="0"/>
              </a:rPr>
              <a:t>based upon the </a:t>
            </a:r>
            <a:r>
              <a:rPr lang="en-US" sz="2400" b="0" dirty="0" smtClean="0">
                <a:solidFill>
                  <a:schemeClr val="tx2">
                    <a:lumMod val="75000"/>
                  </a:schemeClr>
                </a:solidFill>
                <a:latin typeface="Times New Roman" pitchFamily="18" charset="0"/>
                <a:cs typeface="Times New Roman" pitchFamily="18" charset="0"/>
              </a:rPr>
              <a:t>use </a:t>
            </a:r>
            <a:r>
              <a:rPr lang="en-US" sz="2400" b="0" dirty="0">
                <a:solidFill>
                  <a:schemeClr val="tx2">
                    <a:lumMod val="75000"/>
                  </a:schemeClr>
                </a:solidFill>
                <a:latin typeface="Times New Roman" pitchFamily="18" charset="0"/>
                <a:cs typeface="Times New Roman" pitchFamily="18" charset="0"/>
              </a:rPr>
              <a:t>of the </a:t>
            </a:r>
            <a:r>
              <a:rPr lang="en-US" sz="2400" b="0" dirty="0" smtClean="0">
                <a:solidFill>
                  <a:schemeClr val="tx2">
                    <a:lumMod val="75000"/>
                  </a:schemeClr>
                </a:solidFill>
                <a:latin typeface="Times New Roman" pitchFamily="18" charset="0"/>
                <a:cs typeface="Times New Roman" pitchFamily="18" charset="0"/>
              </a:rPr>
              <a:t>land as Farm, Forest, Wetland or Unproductive. The </a:t>
            </a:r>
            <a:r>
              <a:rPr lang="en-US" sz="2400" b="0" dirty="0">
                <a:solidFill>
                  <a:schemeClr val="tx2">
                    <a:lumMod val="75000"/>
                  </a:schemeClr>
                </a:solidFill>
                <a:latin typeface="Times New Roman" pitchFamily="18" charset="0"/>
                <a:cs typeface="Times New Roman" pitchFamily="18" charset="0"/>
              </a:rPr>
              <a:t>per acre </a:t>
            </a:r>
            <a:r>
              <a:rPr lang="en-US" sz="2400" b="0" dirty="0" smtClean="0">
                <a:solidFill>
                  <a:schemeClr val="tx2">
                    <a:lumMod val="75000"/>
                  </a:schemeClr>
                </a:solidFill>
                <a:latin typeface="Times New Roman" pitchFamily="18" charset="0"/>
                <a:cs typeface="Times New Roman" pitchFamily="18" charset="0"/>
              </a:rPr>
              <a:t>rates for Farm &amp; Forest are based upon </a:t>
            </a:r>
            <a:r>
              <a:rPr lang="en-US" sz="2400" b="0" dirty="0">
                <a:solidFill>
                  <a:schemeClr val="tx2">
                    <a:lumMod val="75000"/>
                  </a:schemeClr>
                </a:solidFill>
                <a:latin typeface="Times New Roman" pitchFamily="18" charset="0"/>
                <a:cs typeface="Times New Roman" pitchFamily="18" charset="0"/>
              </a:rPr>
              <a:t>the income producing capability of the land.</a:t>
            </a:r>
          </a:p>
          <a:p>
            <a:pPr marL="346075" indent="-346075">
              <a:spcBef>
                <a:spcPct val="50000"/>
              </a:spcBef>
              <a:buClrTx/>
              <a:buFont typeface="Arial" pitchFamily="34" charset="0"/>
              <a:buChar char="•"/>
            </a:pPr>
            <a:r>
              <a:rPr lang="en-US" sz="2400" b="0" dirty="0" smtClean="0">
                <a:solidFill>
                  <a:schemeClr val="tx2">
                    <a:lumMod val="75000"/>
                  </a:schemeClr>
                </a:solidFill>
                <a:latin typeface="Times New Roman" pitchFamily="18" charset="0"/>
                <a:cs typeface="Times New Roman" pitchFamily="18" charset="0"/>
              </a:rPr>
              <a:t>When </a:t>
            </a:r>
            <a:r>
              <a:rPr lang="en-US" sz="2400" b="0" dirty="0">
                <a:solidFill>
                  <a:schemeClr val="tx2">
                    <a:lumMod val="75000"/>
                  </a:schemeClr>
                </a:solidFill>
                <a:latin typeface="Times New Roman" pitchFamily="18" charset="0"/>
                <a:cs typeface="Times New Roman" pitchFamily="18" charset="0"/>
              </a:rPr>
              <a:t>a person puts their land into </a:t>
            </a:r>
            <a:r>
              <a:rPr lang="en-US" sz="2400" b="0" dirty="0" smtClean="0">
                <a:solidFill>
                  <a:schemeClr val="tx2">
                    <a:lumMod val="75000"/>
                  </a:schemeClr>
                </a:solidFill>
                <a:latin typeface="Times New Roman" pitchFamily="18" charset="0"/>
                <a:cs typeface="Times New Roman" pitchFamily="18" charset="0"/>
              </a:rPr>
              <a:t>CU </a:t>
            </a:r>
            <a:r>
              <a:rPr lang="en-US" sz="2400" b="0" dirty="0">
                <a:solidFill>
                  <a:schemeClr val="tx2">
                    <a:lumMod val="75000"/>
                  </a:schemeClr>
                </a:solidFill>
                <a:latin typeface="Times New Roman" pitchFamily="18" charset="0"/>
                <a:cs typeface="Times New Roman" pitchFamily="18" charset="0"/>
              </a:rPr>
              <a:t>it creates a </a:t>
            </a:r>
            <a:r>
              <a:rPr lang="en-US" sz="2400" b="0" dirty="0" smtClean="0">
                <a:solidFill>
                  <a:schemeClr val="tx2">
                    <a:lumMod val="75000"/>
                  </a:schemeClr>
                </a:solidFill>
                <a:latin typeface="Times New Roman" pitchFamily="18" charset="0"/>
                <a:cs typeface="Times New Roman" pitchFamily="18" charset="0"/>
              </a:rPr>
              <a:t>recorded contingent lien on the property. Once the land </a:t>
            </a:r>
            <a:r>
              <a:rPr lang="en-US" sz="2400" b="0" dirty="0">
                <a:solidFill>
                  <a:schemeClr val="tx2">
                    <a:lumMod val="75000"/>
                  </a:schemeClr>
                </a:solidFill>
                <a:latin typeface="Times New Roman" pitchFamily="18" charset="0"/>
                <a:cs typeface="Times New Roman" pitchFamily="18" charset="0"/>
              </a:rPr>
              <a:t>is classified as </a:t>
            </a:r>
            <a:r>
              <a:rPr lang="en-US" sz="2400" b="0" dirty="0" smtClean="0">
                <a:solidFill>
                  <a:schemeClr val="tx2">
                    <a:lumMod val="75000"/>
                  </a:schemeClr>
                </a:solidFill>
                <a:latin typeface="Times New Roman" pitchFamily="18" charset="0"/>
                <a:cs typeface="Times New Roman" pitchFamily="18" charset="0"/>
              </a:rPr>
              <a:t>CU, </a:t>
            </a:r>
            <a:r>
              <a:rPr lang="en-US" sz="2400" b="0" dirty="0">
                <a:solidFill>
                  <a:schemeClr val="tx2">
                    <a:lumMod val="75000"/>
                  </a:schemeClr>
                </a:solidFill>
                <a:latin typeface="Times New Roman" pitchFamily="18" charset="0"/>
                <a:cs typeface="Times New Roman" pitchFamily="18" charset="0"/>
              </a:rPr>
              <a:t>it cannot be </a:t>
            </a:r>
            <a:r>
              <a:rPr lang="en-US" sz="2400" b="0" dirty="0" smtClean="0">
                <a:solidFill>
                  <a:schemeClr val="tx2">
                    <a:lumMod val="75000"/>
                  </a:schemeClr>
                </a:solidFill>
                <a:latin typeface="Times New Roman" pitchFamily="18" charset="0"/>
                <a:cs typeface="Times New Roman" pitchFamily="18" charset="0"/>
              </a:rPr>
              <a:t>taken out of CU by </a:t>
            </a:r>
            <a:r>
              <a:rPr lang="en-US" sz="2400" b="0" dirty="0">
                <a:solidFill>
                  <a:schemeClr val="tx2">
                    <a:lumMod val="75000"/>
                  </a:schemeClr>
                </a:solidFill>
                <a:latin typeface="Times New Roman" pitchFamily="18" charset="0"/>
                <a:cs typeface="Times New Roman" pitchFamily="18" charset="0"/>
              </a:rPr>
              <a:t>the owner. </a:t>
            </a:r>
            <a:r>
              <a:rPr lang="en-US" sz="2400" b="0" dirty="0" smtClean="0">
                <a:solidFill>
                  <a:schemeClr val="tx2">
                    <a:lumMod val="75000"/>
                  </a:schemeClr>
                </a:solidFill>
                <a:latin typeface="Times New Roman" pitchFamily="18" charset="0"/>
                <a:cs typeface="Times New Roman" pitchFamily="18" charset="0"/>
              </a:rPr>
              <a:t>The land only comes </a:t>
            </a:r>
            <a:r>
              <a:rPr lang="en-US" sz="2400" b="0" dirty="0">
                <a:solidFill>
                  <a:schemeClr val="tx2">
                    <a:lumMod val="75000"/>
                  </a:schemeClr>
                </a:solidFill>
                <a:latin typeface="Times New Roman" pitchFamily="18" charset="0"/>
                <a:cs typeface="Times New Roman" pitchFamily="18" charset="0"/>
              </a:rPr>
              <a:t>out if it becomes disqualified.  </a:t>
            </a:r>
          </a:p>
        </p:txBody>
      </p:sp>
      <p:sp>
        <p:nvSpPr>
          <p:cNvPr id="7" name="TextBox 6"/>
          <p:cNvSpPr txBox="1"/>
          <p:nvPr/>
        </p:nvSpPr>
        <p:spPr>
          <a:xfrm>
            <a:off x="0" y="0"/>
            <a:ext cx="9144000" cy="338554"/>
          </a:xfrm>
          <a:prstGeom prst="rect">
            <a:avLst/>
          </a:prstGeom>
          <a:solidFill>
            <a:schemeClr val="accent1">
              <a:lumMod val="75000"/>
            </a:schemeClr>
          </a:solidFill>
          <a:ln>
            <a:solidFill>
              <a:schemeClr val="accent1">
                <a:lumMod val="50000"/>
              </a:schemeClr>
            </a:solidFill>
          </a:ln>
        </p:spPr>
        <p:txBody>
          <a:bodyPr wrap="square" rtlCol="0">
            <a:spAutoFit/>
          </a:bodyPr>
          <a:lstStyle/>
          <a:p>
            <a:pPr algn="r"/>
            <a:r>
              <a:rPr lang="en-US" sz="1600" dirty="0" smtClean="0">
                <a:solidFill>
                  <a:schemeClr val="bg1"/>
                </a:solidFill>
                <a:latin typeface="Times New Roman" panose="02020603050405020304" pitchFamily="18" charset="0"/>
                <a:cs typeface="Times New Roman" panose="02020603050405020304" pitchFamily="18" charset="0"/>
              </a:rPr>
              <a:t>Sam Greene, Assistant Director, </a:t>
            </a:r>
            <a:r>
              <a:rPr lang="en-US" sz="1600" dirty="0">
                <a:solidFill>
                  <a:schemeClr val="bg1"/>
                </a:solidFill>
                <a:latin typeface="Times New Roman" panose="02020603050405020304" pitchFamily="18" charset="0"/>
                <a:cs typeface="Times New Roman" panose="02020603050405020304" pitchFamily="18" charset="0"/>
              </a:rPr>
              <a:t>Municipal and Property Division</a:t>
            </a:r>
          </a:p>
        </p:txBody>
      </p:sp>
    </p:spTree>
    <p:extLst>
      <p:ext uri="{BB962C8B-B14F-4D97-AF65-F5344CB8AC3E}">
        <p14:creationId xmlns:p14="http://schemas.microsoft.com/office/powerpoint/2010/main" val="18198559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0397"/>
            <a:ext cx="8229600" cy="534003"/>
          </a:xfrm>
        </p:spPr>
        <p:txBody>
          <a:bodyPr>
            <a:normAutofit/>
          </a:bodyPr>
          <a:lstStyle/>
          <a:p>
            <a:pPr>
              <a:defRPr/>
            </a:pPr>
            <a:r>
              <a:rPr lang="en-US" sz="2800" dirty="0" smtClean="0">
                <a:solidFill>
                  <a:schemeClr val="tx2">
                    <a:lumMod val="75000"/>
                  </a:schemeClr>
                </a:solidFill>
                <a:latin typeface="Times New Roman" panose="02020603050405020304" pitchFamily="18" charset="0"/>
                <a:cs typeface="Times New Roman" panose="02020603050405020304" pitchFamily="18" charset="0"/>
              </a:rPr>
              <a:t>Municipal and Property Division</a:t>
            </a:r>
            <a:endParaRPr lang="en-US" sz="2800" dirty="0">
              <a:solidFill>
                <a:schemeClr val="tx2">
                  <a:lumMod val="75000"/>
                </a:schemeClr>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0" y="6528769"/>
            <a:ext cx="9144000" cy="338137"/>
          </a:xfrm>
          <a:prstGeom prst="rect">
            <a:avLst/>
          </a:prstGeom>
          <a:solidFill>
            <a:schemeClr val="accent1">
              <a:lumMod val="50000"/>
            </a:schemeClr>
          </a:solidFill>
        </p:spPr>
        <p:txBody>
          <a:bodyPr>
            <a:spAutoFit/>
          </a:bodyPr>
          <a:lstStyle/>
          <a:p>
            <a:pPr algn="ctr">
              <a:defRPr/>
            </a:pPr>
            <a:r>
              <a:rPr lang="en-US" sz="160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Page </a:t>
            </a:r>
            <a:fld id="{C7793827-6890-4CD7-B424-828EFC964CD6}" type="slidenum">
              <a:rPr lang="en-US" sz="1600">
                <a:solidFill>
                  <a:schemeClr val="bg1"/>
                </a:solidFill>
                <a:latin typeface="Times New Roman" panose="02020603050405020304" pitchFamily="18" charset="0"/>
                <a:ea typeface="Tahoma" panose="020B0604030504040204" pitchFamily="34" charset="0"/>
                <a:cs typeface="Times New Roman" panose="02020603050405020304" pitchFamily="18" charset="0"/>
              </a:rPr>
              <a:pPr algn="ctr">
                <a:defRPr/>
              </a:pPr>
              <a:t>7</a:t>
            </a:fld>
            <a:endParaRPr lang="en-US" sz="1600"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1" name="AutoShape 2"/>
          <p:cNvSpPr>
            <a:spLocks noChangeArrowheads="1"/>
          </p:cNvSpPr>
          <p:nvPr/>
        </p:nvSpPr>
        <p:spPr bwMode="auto">
          <a:xfrm>
            <a:off x="152400" y="2917570"/>
            <a:ext cx="594360" cy="182880"/>
          </a:xfrm>
          <a:prstGeom prst="rightArrow">
            <a:avLst>
              <a:gd name="adj1" fmla="val 50000"/>
              <a:gd name="adj2" fmla="val 88873"/>
            </a:avLst>
          </a:prstGeom>
          <a:solidFill>
            <a:srgbClr val="0070C0"/>
          </a:solidFill>
          <a:ln w="3175">
            <a:solidFill>
              <a:srgbClr val="0070C0"/>
            </a:solidFill>
            <a:miter lim="800000"/>
            <a:headEnd/>
            <a:tailEnd/>
          </a:ln>
        </p:spPr>
        <p:txBody>
          <a:bodyPr/>
          <a:lstStyle/>
          <a:p>
            <a:endParaRPr lang="en-US"/>
          </a:p>
        </p:txBody>
      </p:sp>
      <p:sp>
        <p:nvSpPr>
          <p:cNvPr id="12" name="AutoShape 2"/>
          <p:cNvSpPr>
            <a:spLocks noChangeArrowheads="1"/>
          </p:cNvSpPr>
          <p:nvPr/>
        </p:nvSpPr>
        <p:spPr bwMode="auto">
          <a:xfrm>
            <a:off x="152400" y="5706951"/>
            <a:ext cx="594360" cy="182880"/>
          </a:xfrm>
          <a:prstGeom prst="rightArrow">
            <a:avLst>
              <a:gd name="adj1" fmla="val 50000"/>
              <a:gd name="adj2" fmla="val 88873"/>
            </a:avLst>
          </a:prstGeom>
          <a:solidFill>
            <a:srgbClr val="0070C0"/>
          </a:solidFill>
          <a:ln w="9525">
            <a:solidFill>
              <a:srgbClr val="0070C0"/>
            </a:solidFill>
            <a:miter lim="800000"/>
            <a:headEnd/>
            <a:tailEnd/>
          </a:ln>
        </p:spPr>
        <p:txBody>
          <a:bodyPr/>
          <a:lstStyle/>
          <a:p>
            <a:endParaRPr lang="en-US"/>
          </a:p>
        </p:txBody>
      </p:sp>
      <p:sp>
        <p:nvSpPr>
          <p:cNvPr id="10" name="TextBox 9"/>
          <p:cNvSpPr txBox="1"/>
          <p:nvPr/>
        </p:nvSpPr>
        <p:spPr>
          <a:xfrm>
            <a:off x="12865" y="-19859"/>
            <a:ext cx="9144000" cy="338554"/>
          </a:xfrm>
          <a:prstGeom prst="rect">
            <a:avLst/>
          </a:prstGeom>
          <a:solidFill>
            <a:schemeClr val="accent1">
              <a:lumMod val="75000"/>
            </a:schemeClr>
          </a:solidFill>
          <a:ln>
            <a:solidFill>
              <a:schemeClr val="accent1">
                <a:lumMod val="50000"/>
              </a:schemeClr>
            </a:solidFill>
          </a:ln>
        </p:spPr>
        <p:txBody>
          <a:bodyPr wrap="square" rtlCol="0">
            <a:spAutoFit/>
          </a:bodyPr>
          <a:lstStyle/>
          <a:p>
            <a:pPr algn="r">
              <a:defRPr/>
            </a:pPr>
            <a:r>
              <a:rPr lang="en-US" sz="1600" dirty="0" smtClean="0">
                <a:solidFill>
                  <a:schemeClr val="bg1"/>
                </a:solidFill>
                <a:latin typeface="Times New Roman" panose="02020603050405020304" pitchFamily="18" charset="0"/>
                <a:cs typeface="Times New Roman" panose="02020603050405020304" pitchFamily="18" charset="0"/>
              </a:rPr>
              <a:t>Sam Greene, Assistant Director, </a:t>
            </a:r>
            <a:r>
              <a:rPr lang="en-US" sz="1600" dirty="0">
                <a:solidFill>
                  <a:schemeClr val="bg1"/>
                </a:solidFill>
                <a:latin typeface="Times New Roman" panose="02020603050405020304" pitchFamily="18" charset="0"/>
                <a:cs typeface="Times New Roman" panose="02020603050405020304" pitchFamily="18" charset="0"/>
              </a:rPr>
              <a:t>Municipal and Property Division</a:t>
            </a:r>
          </a:p>
        </p:txBody>
      </p:sp>
      <p:pic>
        <p:nvPicPr>
          <p:cNvPr id="6" name="Picture 5"/>
          <p:cNvPicPr>
            <a:picLocks noChangeAspect="1"/>
          </p:cNvPicPr>
          <p:nvPr/>
        </p:nvPicPr>
        <p:blipFill>
          <a:blip r:embed="rId3"/>
          <a:stretch>
            <a:fillRect/>
          </a:stretch>
        </p:blipFill>
        <p:spPr>
          <a:xfrm>
            <a:off x="762000" y="5253182"/>
            <a:ext cx="1524000" cy="1223818"/>
          </a:xfrm>
          <a:prstGeom prst="rect">
            <a:avLst/>
          </a:prstGeom>
        </p:spPr>
      </p:pic>
      <p:pic>
        <p:nvPicPr>
          <p:cNvPr id="8" name="Picture 7"/>
          <p:cNvPicPr>
            <a:picLocks noChangeAspect="1"/>
          </p:cNvPicPr>
          <p:nvPr/>
        </p:nvPicPr>
        <p:blipFill>
          <a:blip r:embed="rId4"/>
          <a:stretch>
            <a:fillRect/>
          </a:stretch>
        </p:blipFill>
        <p:spPr>
          <a:xfrm>
            <a:off x="838200" y="990600"/>
            <a:ext cx="8008729" cy="4067129"/>
          </a:xfrm>
          <a:prstGeom prst="rect">
            <a:avLst/>
          </a:prstGeom>
          <a:ln>
            <a:solidFill>
              <a:srgbClr val="002060"/>
            </a:solidFill>
          </a:ln>
        </p:spPr>
      </p:pic>
    </p:spTree>
    <p:extLst>
      <p:ext uri="{BB962C8B-B14F-4D97-AF65-F5344CB8AC3E}">
        <p14:creationId xmlns:p14="http://schemas.microsoft.com/office/powerpoint/2010/main" val="138762484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1" algn="ctr">
              <a:lnSpc>
                <a:spcPct val="90000"/>
              </a:lnSpc>
              <a:spcBef>
                <a:spcPct val="20000"/>
              </a:spcBef>
            </a:pPr>
            <a:r>
              <a:rPr lang="en-US" sz="4000" dirty="0" smtClean="0">
                <a:solidFill>
                  <a:schemeClr val="tx2">
                    <a:lumMod val="75000"/>
                  </a:schemeClr>
                </a:solidFill>
                <a:latin typeface="Times New Roman" pitchFamily="18" charset="0"/>
                <a:cs typeface="Times New Roman" pitchFamily="18" charset="0"/>
              </a:rPr>
              <a:t>RSA 79-A  Current Use </a:t>
            </a:r>
            <a:r>
              <a:rPr lang="en-US" sz="2400" dirty="0" smtClean="0">
                <a:solidFill>
                  <a:schemeClr val="tx2">
                    <a:lumMod val="75000"/>
                  </a:schemeClr>
                </a:solidFill>
                <a:latin typeface="Times New Roman" pitchFamily="18" charset="0"/>
                <a:cs typeface="Times New Roman" pitchFamily="18" charset="0"/>
              </a:rPr>
              <a:t>(Cont’d.)  </a:t>
            </a:r>
            <a:endParaRPr lang="en-US" sz="2400" dirty="0">
              <a:solidFill>
                <a:schemeClr val="tx2">
                  <a:lumMod val="75000"/>
                </a:schemeClr>
              </a:solidFill>
              <a:latin typeface="Times New Roman" pitchFamily="18" charset="0"/>
              <a:cs typeface="Times New Roman" pitchFamily="18" charset="0"/>
            </a:endParaRPr>
          </a:p>
        </p:txBody>
      </p:sp>
      <p:sp>
        <p:nvSpPr>
          <p:cNvPr id="5" name="TextBox 4"/>
          <p:cNvSpPr txBox="1"/>
          <p:nvPr/>
        </p:nvSpPr>
        <p:spPr>
          <a:xfrm>
            <a:off x="0" y="6519446"/>
            <a:ext cx="9144000" cy="338554"/>
          </a:xfrm>
          <a:prstGeom prst="rect">
            <a:avLst/>
          </a:prstGeom>
          <a:solidFill>
            <a:schemeClr val="accent1">
              <a:lumMod val="50000"/>
            </a:schemeClr>
          </a:solidFill>
        </p:spPr>
        <p:txBody>
          <a:bodyPr wrap="square" rtlCol="0">
            <a:spAutoFit/>
          </a:bodyPr>
          <a:lstStyle/>
          <a:p>
            <a:pPr algn="ctr"/>
            <a:r>
              <a:rPr lang="en-US" sz="1600" dirty="0" smtClean="0">
                <a:solidFill>
                  <a:schemeClr val="bg1"/>
                </a:solidFill>
                <a:latin typeface="Times New Roman" panose="02020603050405020304" pitchFamily="18" charset="0"/>
                <a:cs typeface="Times New Roman" panose="02020603050405020304" pitchFamily="18" charset="0"/>
              </a:rPr>
              <a:t>Page </a:t>
            </a:r>
            <a:fld id="{B00E4F1D-AFA5-4F93-984F-DA2F40622FEE}" type="slidenum">
              <a:rPr lang="en-US" sz="1600" smtClean="0">
                <a:solidFill>
                  <a:schemeClr val="bg1"/>
                </a:solidFill>
                <a:latin typeface="Times New Roman" panose="02020603050405020304" pitchFamily="18" charset="0"/>
                <a:cs typeface="Times New Roman" panose="02020603050405020304" pitchFamily="18" charset="0"/>
              </a:rPr>
              <a:pPr algn="ctr"/>
              <a:t>70</a:t>
            </a:fld>
            <a:endParaRPr lang="en-US" sz="1600" dirty="0">
              <a:solidFill>
                <a:schemeClr val="bg1"/>
              </a:solidFill>
              <a:latin typeface="Times New Roman" panose="02020603050405020304" pitchFamily="18" charset="0"/>
              <a:cs typeface="Times New Roman" panose="02020603050405020304" pitchFamily="18" charset="0"/>
            </a:endParaRPr>
          </a:p>
        </p:txBody>
      </p:sp>
      <p:sp>
        <p:nvSpPr>
          <p:cNvPr id="7" name="Rectangle 3"/>
          <p:cNvSpPr>
            <a:spLocks noChangeArrowheads="1"/>
          </p:cNvSpPr>
          <p:nvPr/>
        </p:nvSpPr>
        <p:spPr bwMode="auto">
          <a:xfrm>
            <a:off x="495300" y="1310819"/>
            <a:ext cx="8153400" cy="4708981"/>
          </a:xfrm>
          <a:prstGeom prst="rect">
            <a:avLst/>
          </a:prstGeom>
          <a:noFill/>
          <a:ln w="9525">
            <a:noFill/>
            <a:miter lim="800000"/>
            <a:headEnd/>
            <a:tailEnd/>
          </a:ln>
        </p:spPr>
        <p:txBody>
          <a:bodyPr wrap="square">
            <a:spAutoFit/>
          </a:bodyPr>
          <a:lstStyle/>
          <a:p>
            <a:pPr marL="346075" indent="-346075">
              <a:spcBef>
                <a:spcPct val="50000"/>
              </a:spcBef>
              <a:buClrTx/>
              <a:buFont typeface="Arial" pitchFamily="34" charset="0"/>
              <a:buChar char="•"/>
            </a:pPr>
            <a:r>
              <a:rPr lang="en-US" sz="2400" b="0" dirty="0" smtClean="0">
                <a:solidFill>
                  <a:schemeClr val="tx2">
                    <a:lumMod val="75000"/>
                  </a:schemeClr>
                </a:solidFill>
                <a:latin typeface="Times New Roman" pitchFamily="18" charset="0"/>
                <a:cs typeface="Times New Roman" pitchFamily="18" charset="0"/>
              </a:rPr>
              <a:t>As </a:t>
            </a:r>
            <a:r>
              <a:rPr lang="en-US" sz="2400" b="0" dirty="0">
                <a:solidFill>
                  <a:schemeClr val="tx2">
                    <a:lumMod val="75000"/>
                  </a:schemeClr>
                </a:solidFill>
                <a:latin typeface="Times New Roman" pitchFamily="18" charset="0"/>
                <a:cs typeface="Times New Roman" pitchFamily="18" charset="0"/>
              </a:rPr>
              <a:t>with your other assessing records and tax maps, accurate information on the land </a:t>
            </a:r>
            <a:r>
              <a:rPr lang="en-US" sz="2400" b="0" dirty="0" smtClean="0">
                <a:solidFill>
                  <a:schemeClr val="tx2">
                    <a:lumMod val="75000"/>
                  </a:schemeClr>
                </a:solidFill>
                <a:latin typeface="Times New Roman" pitchFamily="18" charset="0"/>
                <a:cs typeface="Times New Roman" pitchFamily="18" charset="0"/>
              </a:rPr>
              <a:t>in CU, </a:t>
            </a:r>
            <a:r>
              <a:rPr lang="en-US" sz="2400" b="0" dirty="0">
                <a:solidFill>
                  <a:schemeClr val="tx2">
                    <a:lumMod val="75000"/>
                  </a:schemeClr>
                </a:solidFill>
                <a:latin typeface="Times New Roman" pitchFamily="18" charset="0"/>
                <a:cs typeface="Times New Roman" pitchFamily="18" charset="0"/>
              </a:rPr>
              <a:t>(and land not </a:t>
            </a:r>
            <a:r>
              <a:rPr lang="en-US" sz="2400" b="0" dirty="0" smtClean="0">
                <a:solidFill>
                  <a:schemeClr val="tx2">
                    <a:lumMod val="75000"/>
                  </a:schemeClr>
                </a:solidFill>
                <a:latin typeface="Times New Roman" pitchFamily="18" charset="0"/>
                <a:cs typeface="Times New Roman" pitchFamily="18" charset="0"/>
              </a:rPr>
              <a:t>in CU = NICU), is </a:t>
            </a:r>
            <a:r>
              <a:rPr lang="en-US" sz="2400" b="0" dirty="0">
                <a:solidFill>
                  <a:schemeClr val="tx2">
                    <a:lumMod val="75000"/>
                  </a:schemeClr>
                </a:solidFill>
                <a:latin typeface="Times New Roman" pitchFamily="18" charset="0"/>
                <a:cs typeface="Times New Roman" pitchFamily="18" charset="0"/>
              </a:rPr>
              <a:t>essential for </a:t>
            </a:r>
            <a:r>
              <a:rPr lang="en-US" sz="2400" b="0" dirty="0" smtClean="0">
                <a:solidFill>
                  <a:schemeClr val="tx2">
                    <a:lumMod val="75000"/>
                  </a:schemeClr>
                </a:solidFill>
                <a:latin typeface="Times New Roman" pitchFamily="18" charset="0"/>
                <a:cs typeface="Times New Roman" pitchFamily="18" charset="0"/>
              </a:rPr>
              <a:t>proportionate assessments</a:t>
            </a:r>
            <a:endParaRPr lang="en-US" sz="2400" b="0" dirty="0">
              <a:solidFill>
                <a:schemeClr val="tx2">
                  <a:lumMod val="75000"/>
                </a:schemeClr>
              </a:solidFill>
              <a:latin typeface="Times New Roman" pitchFamily="18" charset="0"/>
              <a:cs typeface="Times New Roman" pitchFamily="18" charset="0"/>
            </a:endParaRPr>
          </a:p>
          <a:p>
            <a:pPr marL="346075" indent="-346075">
              <a:spcBef>
                <a:spcPct val="50000"/>
              </a:spcBef>
              <a:buClrTx/>
              <a:buFont typeface="Arial" pitchFamily="34" charset="0"/>
              <a:buChar char="•"/>
            </a:pPr>
            <a:r>
              <a:rPr lang="en-US" sz="2400" b="0" dirty="0" smtClean="0">
                <a:solidFill>
                  <a:schemeClr val="tx2">
                    <a:lumMod val="75000"/>
                  </a:schemeClr>
                </a:solidFill>
                <a:latin typeface="Times New Roman" pitchFamily="18" charset="0"/>
                <a:cs typeface="Times New Roman" pitchFamily="18" charset="0"/>
              </a:rPr>
              <a:t>Poor </a:t>
            </a:r>
            <a:r>
              <a:rPr lang="en-US" sz="2400" b="0" dirty="0">
                <a:solidFill>
                  <a:schemeClr val="tx2">
                    <a:lumMod val="75000"/>
                  </a:schemeClr>
                </a:solidFill>
                <a:latin typeface="Times New Roman" pitchFamily="18" charset="0"/>
                <a:cs typeface="Times New Roman" pitchFamily="18" charset="0"/>
              </a:rPr>
              <a:t>record keeping and the “misadministration” of </a:t>
            </a:r>
            <a:r>
              <a:rPr lang="en-US" sz="2400" b="0" dirty="0" smtClean="0">
                <a:solidFill>
                  <a:schemeClr val="tx2">
                    <a:lumMod val="75000"/>
                  </a:schemeClr>
                </a:solidFill>
                <a:latin typeface="Times New Roman" pitchFamily="18" charset="0"/>
                <a:cs typeface="Times New Roman" pitchFamily="18" charset="0"/>
              </a:rPr>
              <a:t>CU </a:t>
            </a:r>
            <a:r>
              <a:rPr lang="en-US" sz="2400" b="0" u="sng" dirty="0">
                <a:solidFill>
                  <a:schemeClr val="tx2">
                    <a:lumMod val="75000"/>
                  </a:schemeClr>
                </a:solidFill>
                <a:latin typeface="Times New Roman" pitchFamily="18" charset="0"/>
                <a:cs typeface="Times New Roman" pitchFamily="18" charset="0"/>
              </a:rPr>
              <a:t>has resulted </a:t>
            </a:r>
            <a:r>
              <a:rPr lang="en-US" sz="2400" b="0" dirty="0">
                <a:solidFill>
                  <a:schemeClr val="tx2">
                    <a:lumMod val="75000"/>
                  </a:schemeClr>
                </a:solidFill>
                <a:latin typeface="Times New Roman" pitchFamily="18" charset="0"/>
                <a:cs typeface="Times New Roman" pitchFamily="18" charset="0"/>
              </a:rPr>
              <a:t>in the loss of thousands of dollars of revenue to </a:t>
            </a:r>
            <a:r>
              <a:rPr lang="en-US" sz="2400" b="0" dirty="0" smtClean="0">
                <a:solidFill>
                  <a:schemeClr val="tx2">
                    <a:lumMod val="75000"/>
                  </a:schemeClr>
                </a:solidFill>
                <a:latin typeface="Times New Roman" pitchFamily="18" charset="0"/>
                <a:cs typeface="Times New Roman" pitchFamily="18" charset="0"/>
              </a:rPr>
              <a:t>municipalities</a:t>
            </a:r>
            <a:endParaRPr lang="en-US" sz="2400" b="0" dirty="0">
              <a:solidFill>
                <a:schemeClr val="tx2">
                  <a:lumMod val="75000"/>
                </a:schemeClr>
              </a:solidFill>
              <a:latin typeface="Times New Roman" pitchFamily="18" charset="0"/>
              <a:cs typeface="Times New Roman" pitchFamily="18" charset="0"/>
            </a:endParaRPr>
          </a:p>
          <a:p>
            <a:pPr marL="346075" indent="-346075">
              <a:spcBef>
                <a:spcPct val="50000"/>
              </a:spcBef>
              <a:buClrTx/>
              <a:buFont typeface="Arial" pitchFamily="34" charset="0"/>
              <a:buChar char="•"/>
            </a:pPr>
            <a:r>
              <a:rPr lang="en-US" sz="2400" b="0" u="sng" dirty="0" smtClean="0">
                <a:solidFill>
                  <a:schemeClr val="tx2">
                    <a:lumMod val="75000"/>
                  </a:schemeClr>
                </a:solidFill>
                <a:latin typeface="Times New Roman" pitchFamily="18" charset="0"/>
                <a:cs typeface="Times New Roman" pitchFamily="18" charset="0"/>
              </a:rPr>
              <a:t>Not in current use land does not “float” around the property!</a:t>
            </a:r>
            <a:r>
              <a:rPr lang="en-US" sz="2400" u="sng" dirty="0">
                <a:solidFill>
                  <a:schemeClr val="tx2">
                    <a:lumMod val="75000"/>
                  </a:schemeClr>
                </a:solidFill>
                <a:latin typeface="Times New Roman" pitchFamily="18" charset="0"/>
                <a:cs typeface="Times New Roman" pitchFamily="18" charset="0"/>
              </a:rPr>
              <a:t> </a:t>
            </a:r>
            <a:r>
              <a:rPr lang="en-US" sz="2400" u="sng" dirty="0" smtClean="0">
                <a:solidFill>
                  <a:schemeClr val="tx2">
                    <a:lumMod val="75000"/>
                  </a:schemeClr>
                </a:solidFill>
                <a:latin typeface="Times New Roman" pitchFamily="18" charset="0"/>
                <a:cs typeface="Times New Roman" pitchFamily="18" charset="0"/>
              </a:rPr>
              <a:t> </a:t>
            </a:r>
            <a:r>
              <a:rPr lang="en-US" sz="2400" dirty="0" smtClean="0">
                <a:solidFill>
                  <a:schemeClr val="tx2">
                    <a:lumMod val="75000"/>
                  </a:schemeClr>
                </a:solidFill>
                <a:latin typeface="Times New Roman" pitchFamily="18" charset="0"/>
                <a:cs typeface="Times New Roman" pitchFamily="18" charset="0"/>
              </a:rPr>
              <a:t>The CU land is suppose to be marked by “identifiable boundaries upon the ground.”  Cub. 302.03. </a:t>
            </a:r>
          </a:p>
          <a:p>
            <a:pPr marL="346075" indent="-346075">
              <a:spcBef>
                <a:spcPct val="50000"/>
              </a:spcBef>
              <a:buClrTx/>
              <a:buFont typeface="Arial" pitchFamily="34" charset="0"/>
              <a:buChar char="•"/>
            </a:pPr>
            <a:r>
              <a:rPr lang="en-US" sz="2400" dirty="0" smtClean="0">
                <a:solidFill>
                  <a:schemeClr val="tx2">
                    <a:lumMod val="75000"/>
                  </a:schemeClr>
                </a:solidFill>
                <a:latin typeface="Times New Roman" pitchFamily="18" charset="0"/>
                <a:cs typeface="Times New Roman" pitchFamily="18" charset="0"/>
              </a:rPr>
              <a:t>This has been a large problem with excavation sites that have CU land. They need to be </a:t>
            </a:r>
            <a:r>
              <a:rPr lang="en-US" sz="2400" u="sng" dirty="0" smtClean="0">
                <a:solidFill>
                  <a:schemeClr val="tx2">
                    <a:lumMod val="75000"/>
                  </a:schemeClr>
                </a:solidFill>
                <a:latin typeface="Times New Roman" pitchFamily="18" charset="0"/>
                <a:cs typeface="Times New Roman" pitchFamily="18" charset="0"/>
              </a:rPr>
              <a:t>physically</a:t>
            </a:r>
            <a:r>
              <a:rPr lang="en-US" sz="2400" dirty="0" smtClean="0">
                <a:solidFill>
                  <a:schemeClr val="tx2">
                    <a:lumMod val="75000"/>
                  </a:schemeClr>
                </a:solidFill>
                <a:latin typeface="Times New Roman" pitchFamily="18" charset="0"/>
                <a:cs typeface="Times New Roman" pitchFamily="18" charset="0"/>
              </a:rPr>
              <a:t> reviewed yearly</a:t>
            </a:r>
            <a:endParaRPr lang="en-US" sz="2400" b="0" u="sng" dirty="0" smtClean="0">
              <a:solidFill>
                <a:schemeClr val="tx2">
                  <a:lumMod val="75000"/>
                </a:schemeClr>
              </a:solidFill>
              <a:latin typeface="Times New Roman" pitchFamily="18" charset="0"/>
              <a:cs typeface="Times New Roman" pitchFamily="18" charset="0"/>
            </a:endParaRPr>
          </a:p>
        </p:txBody>
      </p:sp>
      <p:sp>
        <p:nvSpPr>
          <p:cNvPr id="6" name="TextBox 5"/>
          <p:cNvSpPr txBox="1"/>
          <p:nvPr/>
        </p:nvSpPr>
        <p:spPr>
          <a:xfrm>
            <a:off x="0" y="0"/>
            <a:ext cx="9144000" cy="338554"/>
          </a:xfrm>
          <a:prstGeom prst="rect">
            <a:avLst/>
          </a:prstGeom>
          <a:solidFill>
            <a:schemeClr val="accent1">
              <a:lumMod val="75000"/>
            </a:schemeClr>
          </a:solidFill>
          <a:ln>
            <a:solidFill>
              <a:schemeClr val="accent1">
                <a:lumMod val="50000"/>
              </a:schemeClr>
            </a:solidFill>
          </a:ln>
        </p:spPr>
        <p:txBody>
          <a:bodyPr wrap="square" rtlCol="0">
            <a:spAutoFit/>
          </a:bodyPr>
          <a:lstStyle/>
          <a:p>
            <a:pPr algn="r"/>
            <a:r>
              <a:rPr lang="en-US" sz="1600" dirty="0" smtClean="0">
                <a:solidFill>
                  <a:schemeClr val="bg1"/>
                </a:solidFill>
                <a:latin typeface="Times New Roman" panose="02020603050405020304" pitchFamily="18" charset="0"/>
                <a:cs typeface="Times New Roman" panose="02020603050405020304" pitchFamily="18" charset="0"/>
              </a:rPr>
              <a:t>Sam Greene, Assistant Director, </a:t>
            </a:r>
            <a:r>
              <a:rPr lang="en-US" sz="1600" dirty="0">
                <a:solidFill>
                  <a:schemeClr val="bg1"/>
                </a:solidFill>
                <a:latin typeface="Times New Roman" panose="02020603050405020304" pitchFamily="18" charset="0"/>
                <a:cs typeface="Times New Roman" panose="02020603050405020304" pitchFamily="18" charset="0"/>
              </a:rPr>
              <a:t>Municipal and Property Division</a:t>
            </a:r>
          </a:p>
        </p:txBody>
      </p:sp>
    </p:spTree>
    <p:extLst>
      <p:ext uri="{BB962C8B-B14F-4D97-AF65-F5344CB8AC3E}">
        <p14:creationId xmlns:p14="http://schemas.microsoft.com/office/powerpoint/2010/main" val="361268836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1" algn="ctr">
              <a:lnSpc>
                <a:spcPct val="90000"/>
              </a:lnSpc>
              <a:spcBef>
                <a:spcPct val="20000"/>
              </a:spcBef>
            </a:pPr>
            <a:r>
              <a:rPr lang="en-US" sz="4000" dirty="0" smtClean="0">
                <a:solidFill>
                  <a:schemeClr val="tx2">
                    <a:lumMod val="75000"/>
                  </a:schemeClr>
                </a:solidFill>
                <a:latin typeface="Times New Roman" pitchFamily="18" charset="0"/>
                <a:cs typeface="Times New Roman" pitchFamily="18" charset="0"/>
              </a:rPr>
              <a:t>RSA 79-A  Current Use </a:t>
            </a:r>
            <a:r>
              <a:rPr lang="en-US" sz="2400" dirty="0" smtClean="0">
                <a:solidFill>
                  <a:schemeClr val="tx2">
                    <a:lumMod val="75000"/>
                  </a:schemeClr>
                </a:solidFill>
                <a:latin typeface="Times New Roman" pitchFamily="18" charset="0"/>
                <a:cs typeface="Times New Roman" pitchFamily="18" charset="0"/>
              </a:rPr>
              <a:t>(Cont’d.)  </a:t>
            </a:r>
            <a:endParaRPr lang="en-US" sz="2000" dirty="0">
              <a:solidFill>
                <a:schemeClr val="tx2">
                  <a:lumMod val="75000"/>
                </a:schemeClr>
              </a:solidFill>
              <a:latin typeface="Times New Roman" pitchFamily="18" charset="0"/>
              <a:cs typeface="Times New Roman" pitchFamily="18" charset="0"/>
            </a:endParaRPr>
          </a:p>
        </p:txBody>
      </p:sp>
      <p:sp>
        <p:nvSpPr>
          <p:cNvPr id="5" name="TextBox 4"/>
          <p:cNvSpPr txBox="1"/>
          <p:nvPr/>
        </p:nvSpPr>
        <p:spPr>
          <a:xfrm>
            <a:off x="0" y="6519446"/>
            <a:ext cx="9144000" cy="338554"/>
          </a:xfrm>
          <a:prstGeom prst="rect">
            <a:avLst/>
          </a:prstGeom>
          <a:solidFill>
            <a:schemeClr val="accent1">
              <a:lumMod val="50000"/>
            </a:schemeClr>
          </a:solidFill>
        </p:spPr>
        <p:txBody>
          <a:bodyPr wrap="square" rtlCol="0">
            <a:spAutoFit/>
          </a:bodyPr>
          <a:lstStyle/>
          <a:p>
            <a:pPr algn="ctr"/>
            <a:r>
              <a:rPr lang="en-US" sz="1600" dirty="0" smtClean="0">
                <a:solidFill>
                  <a:schemeClr val="bg1"/>
                </a:solidFill>
                <a:latin typeface="Times New Roman" panose="02020603050405020304" pitchFamily="18" charset="0"/>
                <a:cs typeface="Times New Roman" panose="02020603050405020304" pitchFamily="18" charset="0"/>
              </a:rPr>
              <a:t>Page </a:t>
            </a:r>
            <a:fld id="{B00E4F1D-AFA5-4F93-984F-DA2F40622FEE}" type="slidenum">
              <a:rPr lang="en-US" sz="1600" smtClean="0">
                <a:solidFill>
                  <a:schemeClr val="bg1"/>
                </a:solidFill>
                <a:latin typeface="Times New Roman" panose="02020603050405020304" pitchFamily="18" charset="0"/>
                <a:cs typeface="Times New Roman" panose="02020603050405020304" pitchFamily="18" charset="0"/>
              </a:rPr>
              <a:pPr algn="ctr"/>
              <a:t>71</a:t>
            </a:fld>
            <a:endParaRPr lang="en-US" sz="1600" dirty="0">
              <a:solidFill>
                <a:schemeClr val="bg1"/>
              </a:solidFill>
              <a:latin typeface="Times New Roman" panose="02020603050405020304" pitchFamily="18" charset="0"/>
              <a:cs typeface="Times New Roman" panose="02020603050405020304" pitchFamily="18" charset="0"/>
            </a:endParaRPr>
          </a:p>
        </p:txBody>
      </p:sp>
      <p:sp>
        <p:nvSpPr>
          <p:cNvPr id="6" name="Rectangle 2"/>
          <p:cNvSpPr txBox="1">
            <a:spLocks noChangeArrowheads="1"/>
          </p:cNvSpPr>
          <p:nvPr/>
        </p:nvSpPr>
        <p:spPr>
          <a:xfrm>
            <a:off x="685800" y="1295400"/>
            <a:ext cx="7772400" cy="4876800"/>
          </a:xfrm>
          <a:prstGeom prst="rect">
            <a:avLst/>
          </a:prstGeom>
        </p:spPr>
        <p:txBody>
          <a:bodyPr vert="horz" lIns="91440" tIns="45720" rIns="91440" bIns="45720" rtlCol="0">
            <a:normAutofit/>
          </a:bodyPr>
          <a:lstStyle/>
          <a:p>
            <a:pPr marR="0" lvl="0" algn="l" defTabSz="914400" rtl="0" eaLnBrk="1" fontAlgn="auto" latinLnBrk="0" hangingPunct="1">
              <a:lnSpc>
                <a:spcPct val="100000"/>
              </a:lnSpc>
              <a:spcBef>
                <a:spcPct val="20000"/>
              </a:spcBef>
              <a:spcAft>
                <a:spcPts val="0"/>
              </a:spcAft>
              <a:buClr>
                <a:srgbClr val="FFFF00"/>
              </a:buClr>
              <a:buSzTx/>
              <a:buFont typeface="Arial" pitchFamily="34" charset="0"/>
              <a:buNone/>
              <a:tabLst/>
              <a:defRPr/>
            </a:pPr>
            <a:r>
              <a:rPr kumimoji="0" lang="en-US" sz="2400" b="0" i="0" u="none" strike="noStrike" kern="1200" cap="none" spc="0" normalizeH="0" baseline="0" noProof="0" dirty="0" smtClean="0">
                <a:ln>
                  <a:noFill/>
                </a:ln>
                <a:solidFill>
                  <a:schemeClr val="tx2">
                    <a:lumMod val="75000"/>
                  </a:schemeClr>
                </a:solidFill>
                <a:effectLst/>
                <a:uLnTx/>
                <a:uFillTx/>
                <a:latin typeface="Times New Roman" pitchFamily="18" charset="0"/>
                <a:ea typeface="+mn-ea"/>
                <a:cs typeface="Times New Roman" pitchFamily="18" charset="0"/>
              </a:rPr>
              <a:t>“Unproductive Land” includes wetlands. The CU definition of wetland is not the same as the Department of Environmental Services wetland definition. It is unproductive by “its nature” – not man-made.</a:t>
            </a:r>
          </a:p>
          <a:p>
            <a:pPr marL="342900" marR="0" lvl="0" indent="-342900" algn="l" defTabSz="914400" rtl="0" eaLnBrk="1" fontAlgn="auto" latinLnBrk="0" hangingPunct="1">
              <a:lnSpc>
                <a:spcPct val="100000"/>
              </a:lnSpc>
              <a:spcBef>
                <a:spcPct val="20000"/>
              </a:spcBef>
              <a:spcAft>
                <a:spcPts val="0"/>
              </a:spcAft>
              <a:buClr>
                <a:srgbClr val="FFFF00"/>
              </a:buClr>
              <a:buSzTx/>
              <a:buFont typeface="Wingdings" pitchFamily="2" charset="2"/>
              <a:buNone/>
              <a:tabLst/>
              <a:defRPr/>
            </a:pPr>
            <a:endParaRPr kumimoji="0" lang="en-US" sz="1200" b="0" i="0" u="none" strike="noStrike" kern="1200" cap="none" spc="0" normalizeH="0" baseline="0" noProof="0" dirty="0" smtClean="0">
              <a:ln>
                <a:noFill/>
              </a:ln>
              <a:solidFill>
                <a:schemeClr val="tx2">
                  <a:lumMod val="75000"/>
                </a:schemeClr>
              </a:solidFill>
              <a:effectLst/>
              <a:uLnTx/>
              <a:uFillTx/>
              <a:latin typeface="Times New Roman" pitchFamily="18" charset="0"/>
              <a:ea typeface="+mn-ea"/>
              <a:cs typeface="Times New Roman" pitchFamily="18" charset="0"/>
            </a:endParaRPr>
          </a:p>
          <a:p>
            <a:pPr marR="0" lvl="0" algn="l" defTabSz="914400" rtl="0" eaLnBrk="1" fontAlgn="auto" latinLnBrk="0" hangingPunct="1">
              <a:lnSpc>
                <a:spcPct val="100000"/>
              </a:lnSpc>
              <a:spcBef>
                <a:spcPct val="20000"/>
              </a:spcBef>
              <a:spcAft>
                <a:spcPts val="0"/>
              </a:spcAft>
              <a:buClr>
                <a:srgbClr val="FFFF00"/>
              </a:buClr>
              <a:buSzTx/>
              <a:buFont typeface="Wingdings" pitchFamily="2" charset="2"/>
              <a:buNone/>
              <a:tabLst/>
              <a:defRPr/>
            </a:pPr>
            <a:r>
              <a:rPr kumimoji="0" lang="en-US" sz="2400" b="0" i="0" u="none" strike="noStrike" kern="1200" cap="none" spc="0" normalizeH="0" baseline="0" noProof="0" dirty="0" smtClean="0">
                <a:ln>
                  <a:noFill/>
                </a:ln>
                <a:solidFill>
                  <a:schemeClr val="tx2">
                    <a:lumMod val="75000"/>
                  </a:schemeClr>
                </a:solidFill>
                <a:effectLst/>
                <a:uLnTx/>
                <a:uFillTx/>
                <a:latin typeface="Times New Roman" pitchFamily="18" charset="0"/>
                <a:ea typeface="+mn-ea"/>
                <a:cs typeface="Times New Roman" pitchFamily="18" charset="0"/>
              </a:rPr>
              <a:t>The CU law at one point in time had close to 20 categories of land. This was consolidated in the 80’s. Hundred’s of acres were thrown into the unproductive category at that time.  </a:t>
            </a:r>
          </a:p>
          <a:p>
            <a:pPr marL="342900" marR="0" lvl="0" indent="-342900" algn="l" defTabSz="914400" rtl="0" eaLnBrk="1" fontAlgn="auto" latinLnBrk="0" hangingPunct="1">
              <a:lnSpc>
                <a:spcPct val="100000"/>
              </a:lnSpc>
              <a:spcBef>
                <a:spcPct val="20000"/>
              </a:spcBef>
              <a:spcAft>
                <a:spcPts val="0"/>
              </a:spcAft>
              <a:buClr>
                <a:srgbClr val="FFFF00"/>
              </a:buClr>
              <a:buSzTx/>
              <a:buFont typeface="Wingdings" pitchFamily="2" charset="2"/>
              <a:buNone/>
              <a:tabLst/>
              <a:defRPr/>
            </a:pPr>
            <a:endParaRPr kumimoji="0" lang="en-US" sz="2400" b="0" i="0" u="none" strike="noStrike" kern="1200" cap="none" spc="0" normalizeH="0" baseline="0" noProof="0" dirty="0" smtClean="0">
              <a:ln>
                <a:noFill/>
              </a:ln>
              <a:solidFill>
                <a:schemeClr val="tx2">
                  <a:lumMod val="75000"/>
                </a:schemeClr>
              </a:solidFill>
              <a:effectLst/>
              <a:uLnTx/>
              <a:uFillTx/>
              <a:latin typeface="Times New Roman" pitchFamily="18" charset="0"/>
              <a:ea typeface="+mn-ea"/>
              <a:cs typeface="Times New Roman" pitchFamily="18" charset="0"/>
            </a:endParaRPr>
          </a:p>
          <a:p>
            <a:pPr marL="342900" marR="0" lvl="0" indent="-342900" algn="ctr" defTabSz="914400" rtl="0" eaLnBrk="1" fontAlgn="auto" latinLnBrk="0" hangingPunct="1">
              <a:lnSpc>
                <a:spcPct val="100000"/>
              </a:lnSpc>
              <a:spcBef>
                <a:spcPct val="20000"/>
              </a:spcBef>
              <a:spcAft>
                <a:spcPts val="0"/>
              </a:spcAft>
              <a:buClr>
                <a:srgbClr val="FFFF00"/>
              </a:buClr>
              <a:buSzTx/>
              <a:buFont typeface="Wingdings" pitchFamily="2" charset="2"/>
              <a:buNone/>
              <a:tabLst/>
              <a:defRPr/>
            </a:pPr>
            <a:r>
              <a:rPr kumimoji="0" lang="en-US" sz="2400" b="1" i="1" u="sng" strike="noStrike" kern="1200" cap="none" spc="0" normalizeH="0" baseline="0" noProof="0" dirty="0" smtClean="0">
                <a:ln>
                  <a:noFill/>
                </a:ln>
                <a:solidFill>
                  <a:schemeClr val="tx2">
                    <a:lumMod val="75000"/>
                  </a:schemeClr>
                </a:solidFill>
                <a:effectLst/>
                <a:uLnTx/>
                <a:uFillTx/>
                <a:latin typeface="Times New Roman" pitchFamily="18" charset="0"/>
                <a:ea typeface="+mn-ea"/>
                <a:cs typeface="Times New Roman" pitchFamily="18" charset="0"/>
              </a:rPr>
              <a:t>RUN A QUERY AND REVIEW YOUR CU FOR LARGE ACREAGE IN UNPRODUCTIVE</a:t>
            </a:r>
          </a:p>
          <a:p>
            <a:pPr marL="342900" marR="0" lvl="0" indent="-342900" algn="l" defTabSz="914400" rtl="0" eaLnBrk="1" fontAlgn="auto" latinLnBrk="0" hangingPunct="1">
              <a:lnSpc>
                <a:spcPct val="100000"/>
              </a:lnSpc>
              <a:spcBef>
                <a:spcPct val="20000"/>
              </a:spcBef>
              <a:spcAft>
                <a:spcPts val="0"/>
              </a:spcAft>
              <a:buClr>
                <a:srgbClr val="FFFF00"/>
              </a:buClr>
              <a:buSzTx/>
              <a:buFont typeface="Wingdings" pitchFamily="2" charset="2"/>
              <a:buNone/>
              <a:tabLst/>
              <a:defRPr/>
            </a:pPr>
            <a:endParaRPr kumimoji="0" lang="en-US" sz="2400" b="0" i="0" u="none" strike="noStrike" kern="1200" cap="none" spc="0" normalizeH="0" baseline="0" noProof="0" dirty="0" smtClean="0">
              <a:ln>
                <a:noFill/>
              </a:ln>
              <a:solidFill>
                <a:schemeClr val="tx2">
                  <a:lumMod val="75000"/>
                </a:schemeClr>
              </a:solidFill>
              <a:effectLst/>
              <a:uLnTx/>
              <a:uFillTx/>
              <a:latin typeface="Times New Roman" pitchFamily="18" charset="0"/>
              <a:ea typeface="+mn-ea"/>
              <a:cs typeface="Times New Roman" pitchFamily="18" charset="0"/>
            </a:endParaRPr>
          </a:p>
        </p:txBody>
      </p:sp>
      <p:sp>
        <p:nvSpPr>
          <p:cNvPr id="7" name="TextBox 6"/>
          <p:cNvSpPr txBox="1"/>
          <p:nvPr/>
        </p:nvSpPr>
        <p:spPr>
          <a:xfrm>
            <a:off x="0" y="0"/>
            <a:ext cx="9144000" cy="338554"/>
          </a:xfrm>
          <a:prstGeom prst="rect">
            <a:avLst/>
          </a:prstGeom>
          <a:solidFill>
            <a:schemeClr val="accent1">
              <a:lumMod val="75000"/>
            </a:schemeClr>
          </a:solidFill>
          <a:ln>
            <a:solidFill>
              <a:schemeClr val="accent1">
                <a:lumMod val="50000"/>
              </a:schemeClr>
            </a:solidFill>
          </a:ln>
        </p:spPr>
        <p:txBody>
          <a:bodyPr wrap="square" rtlCol="0">
            <a:spAutoFit/>
          </a:bodyPr>
          <a:lstStyle/>
          <a:p>
            <a:pPr algn="r"/>
            <a:r>
              <a:rPr lang="en-US" sz="1600" dirty="0" smtClean="0">
                <a:solidFill>
                  <a:schemeClr val="bg1"/>
                </a:solidFill>
                <a:latin typeface="Times New Roman" panose="02020603050405020304" pitchFamily="18" charset="0"/>
                <a:cs typeface="Times New Roman" panose="02020603050405020304" pitchFamily="18" charset="0"/>
              </a:rPr>
              <a:t>Sam Greene, Assistant Director, </a:t>
            </a:r>
            <a:r>
              <a:rPr lang="en-US" sz="1600" dirty="0">
                <a:solidFill>
                  <a:schemeClr val="bg1"/>
                </a:solidFill>
                <a:latin typeface="Times New Roman" panose="02020603050405020304" pitchFamily="18" charset="0"/>
                <a:cs typeface="Times New Roman" panose="02020603050405020304" pitchFamily="18" charset="0"/>
              </a:rPr>
              <a:t>Municipal and Property Division</a:t>
            </a:r>
          </a:p>
        </p:txBody>
      </p:sp>
    </p:spTree>
    <p:extLst>
      <p:ext uri="{BB962C8B-B14F-4D97-AF65-F5344CB8AC3E}">
        <p14:creationId xmlns:p14="http://schemas.microsoft.com/office/powerpoint/2010/main" val="373416435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3238"/>
            <a:ext cx="8229600" cy="792162"/>
          </a:xfrm>
        </p:spPr>
        <p:txBody>
          <a:bodyPr>
            <a:normAutofit/>
          </a:bodyPr>
          <a:lstStyle/>
          <a:p>
            <a:pPr lvl="1" algn="ctr">
              <a:lnSpc>
                <a:spcPct val="90000"/>
              </a:lnSpc>
              <a:spcBef>
                <a:spcPct val="20000"/>
              </a:spcBef>
            </a:pPr>
            <a:r>
              <a:rPr lang="en-US" sz="4000" dirty="0" smtClean="0">
                <a:solidFill>
                  <a:schemeClr val="tx2">
                    <a:lumMod val="75000"/>
                  </a:schemeClr>
                </a:solidFill>
                <a:latin typeface="Times New Roman" pitchFamily="18" charset="0"/>
                <a:cs typeface="Times New Roman" pitchFamily="18" charset="0"/>
              </a:rPr>
              <a:t>Common CU Assessing Errors</a:t>
            </a:r>
            <a:endParaRPr lang="en-US" sz="4000" dirty="0">
              <a:solidFill>
                <a:schemeClr val="tx2">
                  <a:lumMod val="75000"/>
                </a:schemeClr>
              </a:solidFill>
              <a:latin typeface="Times New Roman" pitchFamily="18" charset="0"/>
              <a:cs typeface="Times New Roman" pitchFamily="18" charset="0"/>
            </a:endParaRPr>
          </a:p>
        </p:txBody>
      </p:sp>
      <p:sp>
        <p:nvSpPr>
          <p:cNvPr id="5" name="TextBox 4"/>
          <p:cNvSpPr txBox="1"/>
          <p:nvPr/>
        </p:nvSpPr>
        <p:spPr>
          <a:xfrm>
            <a:off x="0" y="6519446"/>
            <a:ext cx="9144000" cy="338554"/>
          </a:xfrm>
          <a:prstGeom prst="rect">
            <a:avLst/>
          </a:prstGeom>
          <a:solidFill>
            <a:schemeClr val="accent1">
              <a:lumMod val="50000"/>
            </a:schemeClr>
          </a:solidFill>
        </p:spPr>
        <p:txBody>
          <a:bodyPr wrap="square" rtlCol="0">
            <a:spAutoFit/>
          </a:bodyPr>
          <a:lstStyle/>
          <a:p>
            <a:pPr algn="ctr"/>
            <a:r>
              <a:rPr lang="en-US" sz="1600" dirty="0" smtClean="0">
                <a:solidFill>
                  <a:schemeClr val="bg1"/>
                </a:solidFill>
                <a:latin typeface="Times New Roman" panose="02020603050405020304" pitchFamily="18" charset="0"/>
                <a:cs typeface="Times New Roman" panose="02020603050405020304" pitchFamily="18" charset="0"/>
              </a:rPr>
              <a:t>Page </a:t>
            </a:r>
            <a:fld id="{B00E4F1D-AFA5-4F93-984F-DA2F40622FEE}" type="slidenum">
              <a:rPr lang="en-US" sz="1600" smtClean="0">
                <a:solidFill>
                  <a:schemeClr val="bg1"/>
                </a:solidFill>
                <a:latin typeface="Times New Roman" panose="02020603050405020304" pitchFamily="18" charset="0"/>
                <a:cs typeface="Times New Roman" panose="02020603050405020304" pitchFamily="18" charset="0"/>
              </a:rPr>
              <a:pPr algn="ctr"/>
              <a:t>72</a:t>
            </a:fld>
            <a:endParaRPr lang="en-US" sz="1600" dirty="0">
              <a:solidFill>
                <a:schemeClr val="bg1"/>
              </a:solidFill>
              <a:latin typeface="Times New Roman" panose="02020603050405020304" pitchFamily="18" charset="0"/>
              <a:cs typeface="Times New Roman" panose="02020603050405020304" pitchFamily="18" charset="0"/>
            </a:endParaRPr>
          </a:p>
        </p:txBody>
      </p:sp>
      <p:sp>
        <p:nvSpPr>
          <p:cNvPr id="6" name="Rectangle 3"/>
          <p:cNvSpPr>
            <a:spLocks noChangeArrowheads="1"/>
          </p:cNvSpPr>
          <p:nvPr/>
        </p:nvSpPr>
        <p:spPr bwMode="auto">
          <a:xfrm>
            <a:off x="533400" y="1295400"/>
            <a:ext cx="8305800" cy="5004447"/>
          </a:xfrm>
          <a:prstGeom prst="rect">
            <a:avLst/>
          </a:prstGeom>
          <a:noFill/>
          <a:ln w="9525">
            <a:noFill/>
            <a:miter lim="800000"/>
            <a:headEnd/>
            <a:tailEnd/>
          </a:ln>
        </p:spPr>
        <p:txBody>
          <a:bodyPr wrap="square">
            <a:spAutoFit/>
          </a:bodyPr>
          <a:lstStyle/>
          <a:p>
            <a:pPr marL="346075" indent="-346075">
              <a:spcBef>
                <a:spcPct val="20000"/>
              </a:spcBef>
              <a:buClr>
                <a:schemeClr val="tx2"/>
              </a:buClr>
              <a:buFont typeface="Arial" pitchFamily="34" charset="0"/>
              <a:buChar char="•"/>
            </a:pPr>
            <a:r>
              <a:rPr lang="en-US" sz="2400" b="0" dirty="0" smtClean="0">
                <a:solidFill>
                  <a:schemeClr val="tx2">
                    <a:lumMod val="75000"/>
                  </a:schemeClr>
                </a:solidFill>
                <a:latin typeface="Times New Roman" pitchFamily="18" charset="0"/>
                <a:cs typeface="Times New Roman" pitchFamily="18" charset="0"/>
              </a:rPr>
              <a:t>Non-CU land annexed </a:t>
            </a:r>
            <a:r>
              <a:rPr lang="en-US" sz="2400" b="0" dirty="0">
                <a:solidFill>
                  <a:schemeClr val="tx2">
                    <a:lumMod val="75000"/>
                  </a:schemeClr>
                </a:solidFill>
                <a:latin typeface="Times New Roman" pitchFamily="18" charset="0"/>
                <a:cs typeface="Times New Roman" pitchFamily="18" charset="0"/>
              </a:rPr>
              <a:t>to </a:t>
            </a:r>
            <a:r>
              <a:rPr lang="en-US" sz="2400" b="0" dirty="0" smtClean="0">
                <a:solidFill>
                  <a:schemeClr val="tx2">
                    <a:lumMod val="75000"/>
                  </a:schemeClr>
                </a:solidFill>
                <a:latin typeface="Times New Roman" pitchFamily="18" charset="0"/>
                <a:cs typeface="Times New Roman" pitchFamily="18" charset="0"/>
              </a:rPr>
              <a:t>CU parcel </a:t>
            </a:r>
            <a:r>
              <a:rPr lang="en-US" sz="2400" b="0" dirty="0">
                <a:solidFill>
                  <a:schemeClr val="tx2">
                    <a:lumMod val="75000"/>
                  </a:schemeClr>
                </a:solidFill>
                <a:latin typeface="Times New Roman" pitchFamily="18" charset="0"/>
                <a:cs typeface="Times New Roman" pitchFamily="18" charset="0"/>
              </a:rPr>
              <a:t>by </a:t>
            </a:r>
            <a:r>
              <a:rPr lang="en-US" sz="2400" b="0" dirty="0" smtClean="0">
                <a:solidFill>
                  <a:schemeClr val="tx2">
                    <a:lumMod val="75000"/>
                  </a:schemeClr>
                </a:solidFill>
                <a:latin typeface="Times New Roman" pitchFamily="18" charset="0"/>
                <a:cs typeface="Times New Roman" pitchFamily="18" charset="0"/>
              </a:rPr>
              <a:t>boundary line </a:t>
            </a:r>
            <a:r>
              <a:rPr lang="en-US" sz="2400" dirty="0">
                <a:solidFill>
                  <a:schemeClr val="tx2">
                    <a:lumMod val="75000"/>
                  </a:schemeClr>
                </a:solidFill>
                <a:latin typeface="Times New Roman" pitchFamily="18" charset="0"/>
                <a:cs typeface="Times New Roman" pitchFamily="18" charset="0"/>
              </a:rPr>
              <a:t> </a:t>
            </a:r>
            <a:r>
              <a:rPr lang="en-US" sz="2400" dirty="0" smtClean="0">
                <a:solidFill>
                  <a:schemeClr val="tx2">
                    <a:lumMod val="75000"/>
                  </a:schemeClr>
                </a:solidFill>
                <a:latin typeface="Times New Roman" pitchFamily="18" charset="0"/>
                <a:cs typeface="Times New Roman" pitchFamily="18" charset="0"/>
              </a:rPr>
              <a:t> </a:t>
            </a:r>
            <a:r>
              <a:rPr lang="en-US" sz="2400" b="0" dirty="0" smtClean="0">
                <a:solidFill>
                  <a:schemeClr val="tx2">
                    <a:lumMod val="75000"/>
                  </a:schemeClr>
                </a:solidFill>
                <a:latin typeface="Times New Roman" pitchFamily="18" charset="0"/>
                <a:cs typeface="Times New Roman" pitchFamily="18" charset="0"/>
              </a:rPr>
              <a:t>adjustment </a:t>
            </a:r>
            <a:r>
              <a:rPr lang="en-US" sz="2400" b="0" dirty="0">
                <a:solidFill>
                  <a:schemeClr val="tx2">
                    <a:lumMod val="75000"/>
                  </a:schemeClr>
                </a:solidFill>
                <a:latin typeface="Times New Roman" pitchFamily="18" charset="0"/>
                <a:cs typeface="Times New Roman" pitchFamily="18" charset="0"/>
              </a:rPr>
              <a:t>- Assessed as </a:t>
            </a:r>
            <a:r>
              <a:rPr lang="en-US" sz="2400" b="0" dirty="0" smtClean="0">
                <a:solidFill>
                  <a:schemeClr val="tx2">
                    <a:lumMod val="75000"/>
                  </a:schemeClr>
                </a:solidFill>
                <a:latin typeface="Times New Roman" pitchFamily="18" charset="0"/>
                <a:cs typeface="Times New Roman" pitchFamily="18" charset="0"/>
              </a:rPr>
              <a:t>CU</a:t>
            </a:r>
            <a:endParaRPr lang="en-US" sz="2400" b="0" dirty="0">
              <a:solidFill>
                <a:schemeClr val="tx2">
                  <a:lumMod val="75000"/>
                </a:schemeClr>
              </a:solidFill>
              <a:latin typeface="Times New Roman" pitchFamily="18" charset="0"/>
              <a:cs typeface="Times New Roman" pitchFamily="18" charset="0"/>
            </a:endParaRPr>
          </a:p>
          <a:p>
            <a:pPr marL="346075" indent="-346075">
              <a:lnSpc>
                <a:spcPct val="90000"/>
              </a:lnSpc>
              <a:spcBef>
                <a:spcPct val="20000"/>
              </a:spcBef>
              <a:buClr>
                <a:schemeClr val="tx2"/>
              </a:buClr>
              <a:buFont typeface="Arial" pitchFamily="34" charset="0"/>
              <a:buChar char="•"/>
            </a:pPr>
            <a:r>
              <a:rPr lang="en-US" sz="2400" b="0" dirty="0" smtClean="0">
                <a:solidFill>
                  <a:schemeClr val="tx2">
                    <a:lumMod val="75000"/>
                  </a:schemeClr>
                </a:solidFill>
                <a:latin typeface="Times New Roman" pitchFamily="18" charset="0"/>
                <a:cs typeface="Times New Roman" pitchFamily="18" charset="0"/>
              </a:rPr>
              <a:t>Buildings </a:t>
            </a:r>
            <a:r>
              <a:rPr lang="en-US" sz="2400" b="0" dirty="0">
                <a:solidFill>
                  <a:schemeClr val="tx2">
                    <a:lumMod val="75000"/>
                  </a:schemeClr>
                </a:solidFill>
                <a:latin typeface="Times New Roman" pitchFamily="18" charset="0"/>
                <a:cs typeface="Times New Roman" pitchFamily="18" charset="0"/>
              </a:rPr>
              <a:t>“Picked Up” – </a:t>
            </a:r>
            <a:r>
              <a:rPr lang="en-US" sz="2400" b="0" dirty="0" smtClean="0">
                <a:solidFill>
                  <a:schemeClr val="tx2">
                    <a:lumMod val="75000"/>
                  </a:schemeClr>
                </a:solidFill>
                <a:latin typeface="Times New Roman" pitchFamily="18" charset="0"/>
                <a:cs typeface="Times New Roman" pitchFamily="18" charset="0"/>
              </a:rPr>
              <a:t>LUCT not assessed</a:t>
            </a:r>
            <a:endParaRPr lang="en-US" sz="2400" b="0" dirty="0">
              <a:solidFill>
                <a:schemeClr val="tx2">
                  <a:lumMod val="75000"/>
                </a:schemeClr>
              </a:solidFill>
              <a:latin typeface="Times New Roman" pitchFamily="18" charset="0"/>
              <a:cs typeface="Times New Roman" pitchFamily="18" charset="0"/>
            </a:endParaRPr>
          </a:p>
          <a:p>
            <a:pPr marL="346075" indent="-346075">
              <a:lnSpc>
                <a:spcPct val="90000"/>
              </a:lnSpc>
              <a:spcBef>
                <a:spcPct val="20000"/>
              </a:spcBef>
              <a:buClr>
                <a:schemeClr val="tx2"/>
              </a:buClr>
              <a:buFont typeface="Arial" pitchFamily="34" charset="0"/>
              <a:buChar char="•"/>
            </a:pPr>
            <a:r>
              <a:rPr lang="en-US" sz="2400" b="0" dirty="0" smtClean="0">
                <a:solidFill>
                  <a:schemeClr val="tx2">
                    <a:lumMod val="75000"/>
                  </a:schemeClr>
                </a:solidFill>
                <a:latin typeface="Times New Roman" pitchFamily="18" charset="0"/>
                <a:cs typeface="Times New Roman" pitchFamily="18" charset="0"/>
              </a:rPr>
              <a:t>Lot conveyed </a:t>
            </a:r>
            <a:r>
              <a:rPr lang="en-US" sz="2400" b="0" dirty="0">
                <a:solidFill>
                  <a:schemeClr val="tx2">
                    <a:lumMod val="75000"/>
                  </a:schemeClr>
                </a:solidFill>
                <a:latin typeface="Times New Roman" pitchFamily="18" charset="0"/>
                <a:cs typeface="Times New Roman" pitchFamily="18" charset="0"/>
              </a:rPr>
              <a:t>– </a:t>
            </a:r>
            <a:r>
              <a:rPr lang="en-US" sz="2400" dirty="0" smtClean="0">
                <a:solidFill>
                  <a:schemeClr val="tx2">
                    <a:lumMod val="75000"/>
                  </a:schemeClr>
                </a:solidFill>
                <a:latin typeface="Times New Roman" pitchFamily="18" charset="0"/>
                <a:cs typeface="Times New Roman" pitchFamily="18" charset="0"/>
              </a:rPr>
              <a:t>o</a:t>
            </a:r>
            <a:r>
              <a:rPr lang="en-US" sz="2400" b="0" dirty="0" smtClean="0">
                <a:solidFill>
                  <a:schemeClr val="tx2">
                    <a:lumMod val="75000"/>
                  </a:schemeClr>
                </a:solidFill>
                <a:latin typeface="Times New Roman" pitchFamily="18" charset="0"/>
                <a:cs typeface="Times New Roman" pitchFamily="18" charset="0"/>
              </a:rPr>
              <a:t>ther lots disqualified </a:t>
            </a:r>
            <a:r>
              <a:rPr lang="en-US" sz="2400" b="0" dirty="0">
                <a:solidFill>
                  <a:schemeClr val="tx2">
                    <a:lumMod val="75000"/>
                  </a:schemeClr>
                </a:solidFill>
                <a:latin typeface="Times New Roman" pitchFamily="18" charset="0"/>
                <a:cs typeface="Times New Roman" pitchFamily="18" charset="0"/>
              </a:rPr>
              <a:t>– </a:t>
            </a:r>
            <a:r>
              <a:rPr lang="en-US" sz="2400" b="0" dirty="0" smtClean="0">
                <a:solidFill>
                  <a:schemeClr val="tx2">
                    <a:lumMod val="75000"/>
                  </a:schemeClr>
                </a:solidFill>
                <a:latin typeface="Times New Roman" pitchFamily="18" charset="0"/>
                <a:cs typeface="Times New Roman" pitchFamily="18" charset="0"/>
              </a:rPr>
              <a:t>LUCT not assessed</a:t>
            </a:r>
            <a:endParaRPr lang="en-US" sz="2400" b="0" dirty="0">
              <a:solidFill>
                <a:schemeClr val="tx2">
                  <a:lumMod val="75000"/>
                </a:schemeClr>
              </a:solidFill>
              <a:latin typeface="Times New Roman" pitchFamily="18" charset="0"/>
              <a:cs typeface="Times New Roman" pitchFamily="18" charset="0"/>
            </a:endParaRPr>
          </a:p>
          <a:p>
            <a:pPr marL="346075" indent="-346075">
              <a:lnSpc>
                <a:spcPct val="90000"/>
              </a:lnSpc>
              <a:spcBef>
                <a:spcPct val="20000"/>
              </a:spcBef>
              <a:buClr>
                <a:schemeClr val="tx2"/>
              </a:buClr>
              <a:buFont typeface="Arial" pitchFamily="34" charset="0"/>
              <a:buChar char="•"/>
            </a:pPr>
            <a:r>
              <a:rPr lang="en-US" sz="2400" b="0" dirty="0" smtClean="0">
                <a:solidFill>
                  <a:schemeClr val="tx2">
                    <a:lumMod val="75000"/>
                  </a:schemeClr>
                </a:solidFill>
                <a:latin typeface="Times New Roman" pitchFamily="18" charset="0"/>
                <a:cs typeface="Times New Roman" pitchFamily="18" charset="0"/>
              </a:rPr>
              <a:t>Excavation sites</a:t>
            </a:r>
            <a:r>
              <a:rPr lang="en-US" sz="2400" b="0" dirty="0">
                <a:solidFill>
                  <a:schemeClr val="tx2">
                    <a:lumMod val="75000"/>
                  </a:schemeClr>
                </a:solidFill>
                <a:latin typeface="Times New Roman" pitchFamily="18" charset="0"/>
                <a:cs typeface="Times New Roman" pitchFamily="18" charset="0"/>
              </a:rPr>
              <a:t>: </a:t>
            </a:r>
            <a:r>
              <a:rPr lang="en-US" sz="2400" b="0" dirty="0" smtClean="0">
                <a:solidFill>
                  <a:schemeClr val="tx2">
                    <a:lumMod val="75000"/>
                  </a:schemeClr>
                </a:solidFill>
                <a:latin typeface="Times New Roman" pitchFamily="18" charset="0"/>
                <a:cs typeface="Times New Roman" pitchFamily="18" charset="0"/>
              </a:rPr>
              <a:t>Assessors using </a:t>
            </a:r>
            <a:r>
              <a:rPr lang="en-US" sz="2400" b="0" dirty="0">
                <a:solidFill>
                  <a:schemeClr val="tx2">
                    <a:lumMod val="75000"/>
                  </a:schemeClr>
                </a:solidFill>
                <a:latin typeface="Times New Roman" pitchFamily="18" charset="0"/>
                <a:cs typeface="Times New Roman" pitchFamily="18" charset="0"/>
              </a:rPr>
              <a:t>the Notice of Intent to </a:t>
            </a:r>
            <a:r>
              <a:rPr lang="en-US" sz="2400" b="0" dirty="0" smtClean="0">
                <a:solidFill>
                  <a:schemeClr val="tx2">
                    <a:lumMod val="75000"/>
                  </a:schemeClr>
                </a:solidFill>
                <a:latin typeface="Times New Roman" pitchFamily="18" charset="0"/>
                <a:cs typeface="Times New Roman" pitchFamily="18" charset="0"/>
              </a:rPr>
              <a:t> Excavate information </a:t>
            </a:r>
            <a:r>
              <a:rPr lang="en-US" sz="2400" b="0" dirty="0">
                <a:solidFill>
                  <a:schemeClr val="tx2">
                    <a:lumMod val="75000"/>
                  </a:schemeClr>
                </a:solidFill>
                <a:latin typeface="Times New Roman" pitchFamily="18" charset="0"/>
                <a:cs typeface="Times New Roman" pitchFamily="18" charset="0"/>
              </a:rPr>
              <a:t>to </a:t>
            </a:r>
            <a:r>
              <a:rPr lang="en-US" sz="2400" b="0" dirty="0" smtClean="0">
                <a:solidFill>
                  <a:schemeClr val="tx2">
                    <a:lumMod val="75000"/>
                  </a:schemeClr>
                </a:solidFill>
                <a:latin typeface="Times New Roman" pitchFamily="18" charset="0"/>
                <a:cs typeface="Times New Roman" pitchFamily="18" charset="0"/>
              </a:rPr>
              <a:t>assess the property</a:t>
            </a:r>
            <a:endParaRPr lang="en-US" sz="2400" b="0" dirty="0">
              <a:solidFill>
                <a:schemeClr val="tx2">
                  <a:lumMod val="75000"/>
                </a:schemeClr>
              </a:solidFill>
              <a:latin typeface="Times New Roman" pitchFamily="18" charset="0"/>
              <a:cs typeface="Times New Roman" pitchFamily="18" charset="0"/>
            </a:endParaRPr>
          </a:p>
          <a:p>
            <a:pPr marL="803275" lvl="1" indent="-346075">
              <a:lnSpc>
                <a:spcPct val="90000"/>
              </a:lnSpc>
              <a:spcBef>
                <a:spcPct val="20000"/>
              </a:spcBef>
              <a:buClr>
                <a:schemeClr val="tx2"/>
              </a:buClr>
              <a:buFont typeface="Arial" pitchFamily="34" charset="0"/>
              <a:buChar char="•"/>
            </a:pPr>
            <a:r>
              <a:rPr lang="en-US" sz="2400" b="0" dirty="0" smtClean="0">
                <a:solidFill>
                  <a:schemeClr val="tx2">
                    <a:lumMod val="75000"/>
                  </a:schemeClr>
                </a:solidFill>
                <a:latin typeface="Times New Roman" pitchFamily="18" charset="0"/>
                <a:cs typeface="Times New Roman" pitchFamily="18" charset="0"/>
              </a:rPr>
              <a:t>The </a:t>
            </a:r>
            <a:r>
              <a:rPr lang="en-US" sz="2400" b="0" dirty="0">
                <a:solidFill>
                  <a:schemeClr val="tx2">
                    <a:lumMod val="75000"/>
                  </a:schemeClr>
                </a:solidFill>
                <a:latin typeface="Times New Roman" pitchFamily="18" charset="0"/>
                <a:cs typeface="Times New Roman" pitchFamily="18" charset="0"/>
              </a:rPr>
              <a:t>information </a:t>
            </a:r>
            <a:r>
              <a:rPr lang="en-US" sz="2400" b="0" dirty="0" smtClean="0">
                <a:solidFill>
                  <a:schemeClr val="tx2">
                    <a:lumMod val="75000"/>
                  </a:schemeClr>
                </a:solidFill>
                <a:latin typeface="Times New Roman" pitchFamily="18" charset="0"/>
                <a:cs typeface="Times New Roman" pitchFamily="18" charset="0"/>
              </a:rPr>
              <a:t>provided </a:t>
            </a:r>
            <a:r>
              <a:rPr lang="en-US" sz="2400" b="0" dirty="0">
                <a:solidFill>
                  <a:schemeClr val="tx2">
                    <a:lumMod val="75000"/>
                  </a:schemeClr>
                </a:solidFill>
                <a:latin typeface="Times New Roman" pitchFamily="18" charset="0"/>
                <a:cs typeface="Times New Roman" pitchFamily="18" charset="0"/>
              </a:rPr>
              <a:t>by the property owner </a:t>
            </a:r>
            <a:r>
              <a:rPr lang="en-US" sz="2400" b="0" dirty="0" smtClean="0">
                <a:solidFill>
                  <a:schemeClr val="tx2">
                    <a:lumMod val="75000"/>
                  </a:schemeClr>
                </a:solidFill>
                <a:latin typeface="Times New Roman" pitchFamily="18" charset="0"/>
                <a:cs typeface="Times New Roman" pitchFamily="18" charset="0"/>
              </a:rPr>
              <a:t>may </a:t>
            </a:r>
            <a:r>
              <a:rPr lang="en-US" sz="2400" b="0" dirty="0">
                <a:solidFill>
                  <a:schemeClr val="tx2">
                    <a:lumMod val="75000"/>
                  </a:schemeClr>
                </a:solidFill>
                <a:latin typeface="Times New Roman" pitchFamily="18" charset="0"/>
                <a:cs typeface="Times New Roman" pitchFamily="18" charset="0"/>
              </a:rPr>
              <a:t>not </a:t>
            </a:r>
            <a:r>
              <a:rPr lang="en-US" sz="2400" b="0" dirty="0" smtClean="0">
                <a:solidFill>
                  <a:schemeClr val="tx2">
                    <a:lumMod val="75000"/>
                  </a:schemeClr>
                </a:solidFill>
                <a:latin typeface="Times New Roman" pitchFamily="18" charset="0"/>
                <a:cs typeface="Times New Roman" pitchFamily="18" charset="0"/>
              </a:rPr>
              <a:t>be accurate</a:t>
            </a:r>
            <a:endParaRPr lang="en-US" sz="2400" b="0" dirty="0">
              <a:solidFill>
                <a:schemeClr val="tx2">
                  <a:lumMod val="75000"/>
                </a:schemeClr>
              </a:solidFill>
              <a:latin typeface="Times New Roman" pitchFamily="18" charset="0"/>
              <a:cs typeface="Times New Roman" pitchFamily="18" charset="0"/>
            </a:endParaRPr>
          </a:p>
          <a:p>
            <a:pPr marL="803275" lvl="1" indent="-346075">
              <a:lnSpc>
                <a:spcPct val="90000"/>
              </a:lnSpc>
              <a:spcBef>
                <a:spcPct val="20000"/>
              </a:spcBef>
              <a:buClr>
                <a:schemeClr val="tx2"/>
              </a:buClr>
              <a:buFont typeface="Arial" pitchFamily="34" charset="0"/>
              <a:buChar char="•"/>
            </a:pPr>
            <a:r>
              <a:rPr lang="en-US" sz="2400" b="0" dirty="0">
                <a:solidFill>
                  <a:schemeClr val="tx2">
                    <a:lumMod val="75000"/>
                  </a:schemeClr>
                </a:solidFill>
                <a:latin typeface="Times New Roman" pitchFamily="18" charset="0"/>
                <a:cs typeface="Times New Roman" pitchFamily="18" charset="0"/>
              </a:rPr>
              <a:t> Excavations are a moving target that need to be </a:t>
            </a:r>
            <a:r>
              <a:rPr lang="en-US" sz="2400" b="0" u="sng" dirty="0">
                <a:solidFill>
                  <a:schemeClr val="tx2">
                    <a:lumMod val="75000"/>
                  </a:schemeClr>
                </a:solidFill>
                <a:latin typeface="Times New Roman" pitchFamily="18" charset="0"/>
                <a:cs typeface="Times New Roman" pitchFamily="18" charset="0"/>
              </a:rPr>
              <a:t>physically reviewed </a:t>
            </a:r>
            <a:r>
              <a:rPr lang="en-US" sz="2400" b="0" u="sng" dirty="0" smtClean="0">
                <a:solidFill>
                  <a:schemeClr val="tx2">
                    <a:lumMod val="75000"/>
                  </a:schemeClr>
                </a:solidFill>
                <a:latin typeface="Times New Roman" pitchFamily="18" charset="0"/>
                <a:cs typeface="Times New Roman" pitchFamily="18" charset="0"/>
              </a:rPr>
              <a:t>yearly</a:t>
            </a:r>
            <a:endParaRPr lang="en-US" sz="2400" b="0" u="sng" dirty="0">
              <a:solidFill>
                <a:schemeClr val="tx2">
                  <a:lumMod val="75000"/>
                </a:schemeClr>
              </a:solidFill>
              <a:latin typeface="Times New Roman" pitchFamily="18" charset="0"/>
              <a:cs typeface="Times New Roman" pitchFamily="18" charset="0"/>
            </a:endParaRPr>
          </a:p>
          <a:p>
            <a:pPr marL="852488" lvl="1" indent="-395288">
              <a:lnSpc>
                <a:spcPct val="90000"/>
              </a:lnSpc>
              <a:spcBef>
                <a:spcPct val="20000"/>
              </a:spcBef>
              <a:buClr>
                <a:schemeClr val="tx2"/>
              </a:buClr>
              <a:buFont typeface="Arial" pitchFamily="34" charset="0"/>
              <a:buChar char="•"/>
            </a:pPr>
            <a:r>
              <a:rPr lang="en-US" sz="2400" b="0" dirty="0" smtClean="0">
                <a:solidFill>
                  <a:schemeClr val="tx2">
                    <a:lumMod val="75000"/>
                  </a:schemeClr>
                </a:solidFill>
                <a:latin typeface="Times New Roman" pitchFamily="18" charset="0"/>
                <a:cs typeface="Times New Roman" pitchFamily="18" charset="0"/>
              </a:rPr>
              <a:t>The LUCT </a:t>
            </a:r>
            <a:r>
              <a:rPr lang="en-US" sz="2400" b="0" dirty="0">
                <a:solidFill>
                  <a:schemeClr val="tx2">
                    <a:lumMod val="75000"/>
                  </a:schemeClr>
                </a:solidFill>
                <a:latin typeface="Times New Roman" pitchFamily="18" charset="0"/>
                <a:cs typeface="Times New Roman" pitchFamily="18" charset="0"/>
              </a:rPr>
              <a:t>is based upon the intent volume, not including the remaining volume </a:t>
            </a:r>
            <a:r>
              <a:rPr lang="en-US" sz="2400" dirty="0" smtClean="0">
                <a:solidFill>
                  <a:schemeClr val="tx2">
                    <a:lumMod val="75000"/>
                  </a:schemeClr>
                </a:solidFill>
                <a:latin typeface="Times New Roman" pitchFamily="18" charset="0"/>
                <a:cs typeface="Times New Roman" pitchFamily="18" charset="0"/>
              </a:rPr>
              <a:t>still </a:t>
            </a:r>
            <a:r>
              <a:rPr lang="en-US" sz="2400" b="0" dirty="0" smtClean="0">
                <a:solidFill>
                  <a:schemeClr val="tx2">
                    <a:lumMod val="75000"/>
                  </a:schemeClr>
                </a:solidFill>
                <a:latin typeface="Times New Roman" pitchFamily="18" charset="0"/>
                <a:cs typeface="Times New Roman" pitchFamily="18" charset="0"/>
              </a:rPr>
              <a:t>in </a:t>
            </a:r>
            <a:r>
              <a:rPr lang="en-US" sz="2400" b="0" dirty="0">
                <a:solidFill>
                  <a:schemeClr val="tx2">
                    <a:lumMod val="75000"/>
                  </a:schemeClr>
                </a:solidFill>
                <a:latin typeface="Times New Roman" pitchFamily="18" charset="0"/>
                <a:cs typeface="Times New Roman" pitchFamily="18" charset="0"/>
              </a:rPr>
              <a:t>the </a:t>
            </a:r>
            <a:r>
              <a:rPr lang="en-US" sz="2400" b="0" dirty="0" smtClean="0">
                <a:solidFill>
                  <a:schemeClr val="tx2">
                    <a:lumMod val="75000"/>
                  </a:schemeClr>
                </a:solidFill>
                <a:latin typeface="Times New Roman" pitchFamily="18" charset="0"/>
                <a:cs typeface="Times New Roman" pitchFamily="18" charset="0"/>
              </a:rPr>
              <a:t>ground</a:t>
            </a:r>
            <a:endParaRPr lang="en-US" sz="2400" b="0" dirty="0">
              <a:solidFill>
                <a:schemeClr val="tx2">
                  <a:lumMod val="75000"/>
                </a:schemeClr>
              </a:solidFill>
              <a:latin typeface="Times New Roman" pitchFamily="18" charset="0"/>
              <a:cs typeface="Times New Roman" pitchFamily="18" charset="0"/>
            </a:endParaRPr>
          </a:p>
          <a:p>
            <a:pPr marL="852488" lvl="1" indent="-395288">
              <a:lnSpc>
                <a:spcPct val="90000"/>
              </a:lnSpc>
              <a:spcBef>
                <a:spcPct val="20000"/>
              </a:spcBef>
              <a:buClr>
                <a:schemeClr val="tx2"/>
              </a:buClr>
              <a:buFont typeface="Arial" pitchFamily="34" charset="0"/>
              <a:buChar char="•"/>
            </a:pPr>
            <a:r>
              <a:rPr lang="en-US" sz="2400" b="0" dirty="0" smtClean="0">
                <a:solidFill>
                  <a:schemeClr val="tx2">
                    <a:lumMod val="75000"/>
                  </a:schemeClr>
                </a:solidFill>
                <a:latin typeface="Times New Roman" pitchFamily="18" charset="0"/>
                <a:cs typeface="Times New Roman" pitchFamily="18" charset="0"/>
              </a:rPr>
              <a:t>The NICU </a:t>
            </a:r>
            <a:r>
              <a:rPr lang="en-US" sz="2400" b="0" dirty="0">
                <a:solidFill>
                  <a:schemeClr val="tx2">
                    <a:lumMod val="75000"/>
                  </a:schemeClr>
                </a:solidFill>
                <a:latin typeface="Times New Roman" pitchFamily="18" charset="0"/>
                <a:cs typeface="Times New Roman" pitchFamily="18" charset="0"/>
              </a:rPr>
              <a:t>land floating around the </a:t>
            </a:r>
            <a:r>
              <a:rPr lang="en-US" sz="2400" b="0" dirty="0" smtClean="0">
                <a:solidFill>
                  <a:schemeClr val="tx2">
                    <a:lumMod val="75000"/>
                  </a:schemeClr>
                </a:solidFill>
                <a:latin typeface="Times New Roman" pitchFamily="18" charset="0"/>
                <a:cs typeface="Times New Roman" pitchFamily="18" charset="0"/>
              </a:rPr>
              <a:t>property</a:t>
            </a:r>
            <a:endParaRPr lang="en-US" sz="2400" b="0" dirty="0">
              <a:solidFill>
                <a:schemeClr val="tx2">
                  <a:lumMod val="75000"/>
                </a:schemeClr>
              </a:solidFill>
              <a:latin typeface="Times New Roman" pitchFamily="18" charset="0"/>
              <a:cs typeface="Times New Roman" pitchFamily="18" charset="0"/>
            </a:endParaRPr>
          </a:p>
        </p:txBody>
      </p:sp>
      <p:sp>
        <p:nvSpPr>
          <p:cNvPr id="7" name="TextBox 6"/>
          <p:cNvSpPr txBox="1"/>
          <p:nvPr/>
        </p:nvSpPr>
        <p:spPr>
          <a:xfrm>
            <a:off x="0" y="0"/>
            <a:ext cx="9144000" cy="338554"/>
          </a:xfrm>
          <a:prstGeom prst="rect">
            <a:avLst/>
          </a:prstGeom>
          <a:solidFill>
            <a:schemeClr val="accent1">
              <a:lumMod val="75000"/>
            </a:schemeClr>
          </a:solidFill>
          <a:ln>
            <a:solidFill>
              <a:schemeClr val="accent1">
                <a:lumMod val="50000"/>
              </a:schemeClr>
            </a:solidFill>
          </a:ln>
        </p:spPr>
        <p:txBody>
          <a:bodyPr wrap="square" rtlCol="0">
            <a:spAutoFit/>
          </a:bodyPr>
          <a:lstStyle/>
          <a:p>
            <a:pPr algn="r"/>
            <a:r>
              <a:rPr lang="en-US" sz="1600" dirty="0" smtClean="0">
                <a:solidFill>
                  <a:schemeClr val="bg1"/>
                </a:solidFill>
                <a:latin typeface="Times New Roman" panose="02020603050405020304" pitchFamily="18" charset="0"/>
                <a:cs typeface="Times New Roman" panose="02020603050405020304" pitchFamily="18" charset="0"/>
              </a:rPr>
              <a:t>Sam Greene, Assistant Director, </a:t>
            </a:r>
            <a:r>
              <a:rPr lang="en-US" sz="1600" dirty="0">
                <a:solidFill>
                  <a:schemeClr val="bg1"/>
                </a:solidFill>
                <a:latin typeface="Times New Roman" panose="02020603050405020304" pitchFamily="18" charset="0"/>
                <a:cs typeface="Times New Roman" panose="02020603050405020304" pitchFamily="18" charset="0"/>
              </a:rPr>
              <a:t>Municipal and Property Division</a:t>
            </a:r>
          </a:p>
        </p:txBody>
      </p:sp>
    </p:spTree>
    <p:extLst>
      <p:ext uri="{BB962C8B-B14F-4D97-AF65-F5344CB8AC3E}">
        <p14:creationId xmlns:p14="http://schemas.microsoft.com/office/powerpoint/2010/main" val="79881767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0218"/>
            <a:ext cx="8686800" cy="990600"/>
          </a:xfrm>
        </p:spPr>
        <p:txBody>
          <a:bodyPr>
            <a:noAutofit/>
          </a:bodyPr>
          <a:lstStyle/>
          <a:p>
            <a:pPr lvl="1" algn="ctr">
              <a:lnSpc>
                <a:spcPct val="90000"/>
              </a:lnSpc>
              <a:spcBef>
                <a:spcPct val="20000"/>
              </a:spcBef>
            </a:pPr>
            <a:r>
              <a:rPr lang="en-US" sz="3600" dirty="0" smtClean="0">
                <a:solidFill>
                  <a:schemeClr val="tx2">
                    <a:lumMod val="75000"/>
                  </a:schemeClr>
                </a:solidFill>
                <a:latin typeface="Times New Roman" pitchFamily="18" charset="0"/>
                <a:cs typeface="Times New Roman" pitchFamily="18" charset="0"/>
              </a:rPr>
              <a:t>RSA 79 – Forest Conservation and Taxation</a:t>
            </a:r>
            <a:endParaRPr lang="en-US" sz="3600" dirty="0">
              <a:solidFill>
                <a:schemeClr val="tx2">
                  <a:lumMod val="75000"/>
                </a:schemeClr>
              </a:solidFill>
              <a:latin typeface="Times New Roman" pitchFamily="18" charset="0"/>
              <a:cs typeface="Times New Roman" pitchFamily="18" charset="0"/>
            </a:endParaRPr>
          </a:p>
        </p:txBody>
      </p:sp>
      <p:sp>
        <p:nvSpPr>
          <p:cNvPr id="5" name="TextBox 4"/>
          <p:cNvSpPr txBox="1"/>
          <p:nvPr/>
        </p:nvSpPr>
        <p:spPr>
          <a:xfrm>
            <a:off x="0" y="6519446"/>
            <a:ext cx="9144000" cy="338554"/>
          </a:xfrm>
          <a:prstGeom prst="rect">
            <a:avLst/>
          </a:prstGeom>
          <a:solidFill>
            <a:schemeClr val="accent1">
              <a:lumMod val="50000"/>
            </a:schemeClr>
          </a:solidFill>
        </p:spPr>
        <p:txBody>
          <a:bodyPr wrap="square" rtlCol="0">
            <a:spAutoFit/>
          </a:bodyPr>
          <a:lstStyle/>
          <a:p>
            <a:pPr algn="ctr"/>
            <a:r>
              <a:rPr lang="en-US" sz="1600" dirty="0" smtClean="0">
                <a:solidFill>
                  <a:schemeClr val="bg1"/>
                </a:solidFill>
                <a:latin typeface="Times New Roman" panose="02020603050405020304" pitchFamily="18" charset="0"/>
                <a:cs typeface="Times New Roman" panose="02020603050405020304" pitchFamily="18" charset="0"/>
              </a:rPr>
              <a:t>Page </a:t>
            </a:r>
            <a:fld id="{B00E4F1D-AFA5-4F93-984F-DA2F40622FEE}" type="slidenum">
              <a:rPr lang="en-US" sz="1600" smtClean="0">
                <a:solidFill>
                  <a:schemeClr val="bg1"/>
                </a:solidFill>
                <a:latin typeface="Times New Roman" panose="02020603050405020304" pitchFamily="18" charset="0"/>
                <a:cs typeface="Times New Roman" panose="02020603050405020304" pitchFamily="18" charset="0"/>
              </a:rPr>
              <a:pPr algn="ctr"/>
              <a:t>73</a:t>
            </a:fld>
            <a:endParaRPr lang="en-US" sz="1600" dirty="0">
              <a:solidFill>
                <a:schemeClr val="bg1"/>
              </a:solidFill>
              <a:latin typeface="Times New Roman" panose="02020603050405020304" pitchFamily="18" charset="0"/>
              <a:cs typeface="Times New Roman" panose="02020603050405020304" pitchFamily="18" charset="0"/>
            </a:endParaRPr>
          </a:p>
        </p:txBody>
      </p:sp>
      <p:sp>
        <p:nvSpPr>
          <p:cNvPr id="7" name="Rectangle 3"/>
          <p:cNvSpPr>
            <a:spLocks noChangeArrowheads="1"/>
          </p:cNvSpPr>
          <p:nvPr/>
        </p:nvSpPr>
        <p:spPr bwMode="auto">
          <a:xfrm>
            <a:off x="548951" y="1295400"/>
            <a:ext cx="8305800" cy="5004447"/>
          </a:xfrm>
          <a:prstGeom prst="rect">
            <a:avLst/>
          </a:prstGeom>
          <a:noFill/>
          <a:ln w="9525">
            <a:noFill/>
            <a:miter lim="800000"/>
            <a:headEnd/>
            <a:tailEnd/>
          </a:ln>
        </p:spPr>
        <p:txBody>
          <a:bodyPr wrap="square">
            <a:spAutoFit/>
          </a:bodyPr>
          <a:lstStyle/>
          <a:p>
            <a:pPr marL="346075" indent="-346075">
              <a:lnSpc>
                <a:spcPct val="90000"/>
              </a:lnSpc>
              <a:spcBef>
                <a:spcPct val="20000"/>
              </a:spcBef>
              <a:buClrTx/>
              <a:buFont typeface="Arial" pitchFamily="34" charset="0"/>
              <a:buChar char="•"/>
            </a:pPr>
            <a:r>
              <a:rPr lang="en-US" sz="2400" b="0" dirty="0" smtClean="0">
                <a:solidFill>
                  <a:schemeClr val="tx2">
                    <a:lumMod val="75000"/>
                  </a:schemeClr>
                </a:solidFill>
                <a:latin typeface="Times New Roman" pitchFamily="18" charset="0"/>
                <a:cs typeface="Times New Roman" pitchFamily="18" charset="0"/>
              </a:rPr>
              <a:t>Timber </a:t>
            </a:r>
            <a:r>
              <a:rPr lang="en-US" sz="2400" b="0" dirty="0">
                <a:solidFill>
                  <a:schemeClr val="tx2">
                    <a:lumMod val="75000"/>
                  </a:schemeClr>
                </a:solidFill>
                <a:latin typeface="Times New Roman" pitchFamily="18" charset="0"/>
                <a:cs typeface="Times New Roman" pitchFamily="18" charset="0"/>
              </a:rPr>
              <a:t>is taxed at the time it is cut: </a:t>
            </a:r>
            <a:r>
              <a:rPr lang="en-US" sz="2400" b="0" dirty="0" smtClean="0">
                <a:solidFill>
                  <a:schemeClr val="tx2">
                    <a:lumMod val="75000"/>
                  </a:schemeClr>
                </a:solidFill>
                <a:latin typeface="Times New Roman" pitchFamily="18" charset="0"/>
                <a:cs typeface="Times New Roman" pitchFamily="18" charset="0"/>
              </a:rPr>
              <a:t>“Yield Tax” is 10</a:t>
            </a:r>
            <a:r>
              <a:rPr lang="en-US" sz="2400" b="0" dirty="0">
                <a:solidFill>
                  <a:schemeClr val="tx2">
                    <a:lumMod val="75000"/>
                  </a:schemeClr>
                </a:solidFill>
                <a:latin typeface="Times New Roman" pitchFamily="18" charset="0"/>
                <a:cs typeface="Times New Roman" pitchFamily="18" charset="0"/>
              </a:rPr>
              <a:t>% of stumpage value. (Value of timber standing on the stump</a:t>
            </a:r>
            <a:r>
              <a:rPr lang="en-US" sz="2400" b="0" dirty="0" smtClean="0">
                <a:solidFill>
                  <a:schemeClr val="tx2">
                    <a:lumMod val="75000"/>
                  </a:schemeClr>
                </a:solidFill>
                <a:latin typeface="Times New Roman" pitchFamily="18" charset="0"/>
                <a:cs typeface="Times New Roman" pitchFamily="18" charset="0"/>
              </a:rPr>
              <a:t>)</a:t>
            </a:r>
            <a:endParaRPr lang="en-US" sz="2400" b="0" dirty="0">
              <a:solidFill>
                <a:schemeClr val="tx2">
                  <a:lumMod val="75000"/>
                </a:schemeClr>
              </a:solidFill>
              <a:latin typeface="Times New Roman" pitchFamily="18" charset="0"/>
              <a:cs typeface="Times New Roman" pitchFamily="18" charset="0"/>
            </a:endParaRPr>
          </a:p>
          <a:p>
            <a:pPr marL="346075" indent="-346075">
              <a:lnSpc>
                <a:spcPct val="90000"/>
              </a:lnSpc>
              <a:spcBef>
                <a:spcPct val="20000"/>
              </a:spcBef>
              <a:buClrTx/>
              <a:buFont typeface="Arial" pitchFamily="34" charset="0"/>
              <a:buChar char="•"/>
            </a:pPr>
            <a:r>
              <a:rPr lang="en-US" sz="2400" b="0" dirty="0" smtClean="0">
                <a:solidFill>
                  <a:schemeClr val="tx2">
                    <a:lumMod val="75000"/>
                  </a:schemeClr>
                </a:solidFill>
                <a:latin typeface="Times New Roman" pitchFamily="18" charset="0"/>
                <a:cs typeface="Times New Roman" pitchFamily="18" charset="0"/>
              </a:rPr>
              <a:t>Prior </a:t>
            </a:r>
            <a:r>
              <a:rPr lang="en-US" sz="2400" b="0" dirty="0">
                <a:solidFill>
                  <a:schemeClr val="tx2">
                    <a:lumMod val="75000"/>
                  </a:schemeClr>
                </a:solidFill>
                <a:latin typeface="Times New Roman" pitchFamily="18" charset="0"/>
                <a:cs typeface="Times New Roman" pitchFamily="18" charset="0"/>
              </a:rPr>
              <a:t>to cutting wood, a </a:t>
            </a:r>
            <a:r>
              <a:rPr lang="en-US" sz="2400" b="0" dirty="0" smtClean="0">
                <a:solidFill>
                  <a:schemeClr val="tx2">
                    <a:lumMod val="75000"/>
                  </a:schemeClr>
                </a:solidFill>
                <a:latin typeface="Times New Roman" pitchFamily="18" charset="0"/>
                <a:cs typeface="Times New Roman" pitchFamily="18" charset="0"/>
              </a:rPr>
              <a:t>PA-7, Notice </a:t>
            </a:r>
            <a:r>
              <a:rPr lang="en-US" sz="2400" b="0" dirty="0">
                <a:solidFill>
                  <a:schemeClr val="tx2">
                    <a:lumMod val="75000"/>
                  </a:schemeClr>
                </a:solidFill>
                <a:latin typeface="Times New Roman" pitchFamily="18" charset="0"/>
                <a:cs typeface="Times New Roman" pitchFamily="18" charset="0"/>
              </a:rPr>
              <a:t>of </a:t>
            </a:r>
            <a:r>
              <a:rPr lang="en-US" sz="2400" b="0" dirty="0" smtClean="0">
                <a:solidFill>
                  <a:schemeClr val="tx2">
                    <a:lumMod val="75000"/>
                  </a:schemeClr>
                </a:solidFill>
                <a:latin typeface="Times New Roman" pitchFamily="18" charset="0"/>
                <a:cs typeface="Times New Roman" pitchFamily="18" charset="0"/>
              </a:rPr>
              <a:t>Intent </a:t>
            </a:r>
            <a:r>
              <a:rPr lang="en-US" sz="2400" b="0" dirty="0">
                <a:solidFill>
                  <a:schemeClr val="tx2">
                    <a:lumMod val="75000"/>
                  </a:schemeClr>
                </a:solidFill>
                <a:latin typeface="Times New Roman" pitchFamily="18" charset="0"/>
                <a:cs typeface="Times New Roman" pitchFamily="18" charset="0"/>
              </a:rPr>
              <a:t>to </a:t>
            </a:r>
            <a:r>
              <a:rPr lang="en-US" sz="2400" b="0" dirty="0" smtClean="0">
                <a:solidFill>
                  <a:schemeClr val="tx2">
                    <a:lumMod val="75000"/>
                  </a:schemeClr>
                </a:solidFill>
                <a:latin typeface="Times New Roman" pitchFamily="18" charset="0"/>
                <a:cs typeface="Times New Roman" pitchFamily="18" charset="0"/>
              </a:rPr>
              <a:t>Cut </a:t>
            </a:r>
            <a:r>
              <a:rPr lang="en-US" sz="2400" b="0" dirty="0">
                <a:solidFill>
                  <a:schemeClr val="tx2">
                    <a:lumMod val="75000"/>
                  </a:schemeClr>
                </a:solidFill>
                <a:latin typeface="Times New Roman" pitchFamily="18" charset="0"/>
                <a:cs typeface="Times New Roman" pitchFamily="18" charset="0"/>
              </a:rPr>
              <a:t>must be signed by the assessing </a:t>
            </a:r>
            <a:r>
              <a:rPr lang="en-US" sz="2400" b="0" dirty="0" smtClean="0">
                <a:solidFill>
                  <a:schemeClr val="tx2">
                    <a:lumMod val="75000"/>
                  </a:schemeClr>
                </a:solidFill>
                <a:latin typeface="Times New Roman" pitchFamily="18" charset="0"/>
                <a:cs typeface="Times New Roman" pitchFamily="18" charset="0"/>
              </a:rPr>
              <a:t>officials</a:t>
            </a:r>
            <a:endParaRPr lang="en-US" sz="2400" b="0" dirty="0">
              <a:solidFill>
                <a:schemeClr val="tx2">
                  <a:lumMod val="75000"/>
                </a:schemeClr>
              </a:solidFill>
              <a:latin typeface="Times New Roman" pitchFamily="18" charset="0"/>
              <a:cs typeface="Times New Roman" pitchFamily="18" charset="0"/>
            </a:endParaRPr>
          </a:p>
          <a:p>
            <a:pPr marL="346075" indent="-346075">
              <a:lnSpc>
                <a:spcPct val="90000"/>
              </a:lnSpc>
              <a:spcBef>
                <a:spcPct val="20000"/>
              </a:spcBef>
              <a:buClrTx/>
              <a:buFont typeface="Arial" pitchFamily="34" charset="0"/>
              <a:buChar char="•"/>
            </a:pPr>
            <a:r>
              <a:rPr lang="en-US" sz="2400" b="0" dirty="0" smtClean="0">
                <a:solidFill>
                  <a:schemeClr val="tx2">
                    <a:lumMod val="75000"/>
                  </a:schemeClr>
                </a:solidFill>
                <a:latin typeface="Times New Roman" pitchFamily="18" charset="0"/>
                <a:cs typeface="Times New Roman" pitchFamily="18" charset="0"/>
              </a:rPr>
              <a:t>Assessing </a:t>
            </a:r>
            <a:r>
              <a:rPr lang="en-US" sz="2400" b="0" dirty="0">
                <a:solidFill>
                  <a:schemeClr val="tx2">
                    <a:lumMod val="75000"/>
                  </a:schemeClr>
                </a:solidFill>
                <a:latin typeface="Times New Roman" pitchFamily="18" charset="0"/>
                <a:cs typeface="Times New Roman" pitchFamily="18" charset="0"/>
              </a:rPr>
              <a:t>officials have </a:t>
            </a:r>
            <a:r>
              <a:rPr lang="en-US" sz="2400" b="0" u="sng" dirty="0">
                <a:solidFill>
                  <a:schemeClr val="tx2">
                    <a:lumMod val="75000"/>
                  </a:schemeClr>
                </a:solidFill>
                <a:latin typeface="Times New Roman" pitchFamily="18" charset="0"/>
                <a:cs typeface="Times New Roman" pitchFamily="18" charset="0"/>
              </a:rPr>
              <a:t>30 days </a:t>
            </a:r>
            <a:r>
              <a:rPr lang="en-US" sz="2400" b="0" dirty="0">
                <a:solidFill>
                  <a:schemeClr val="tx2">
                    <a:lumMod val="75000"/>
                  </a:schemeClr>
                </a:solidFill>
                <a:latin typeface="Times New Roman" pitchFamily="18" charset="0"/>
                <a:cs typeface="Times New Roman" pitchFamily="18" charset="0"/>
              </a:rPr>
              <a:t>to sign the intent and forward it to the </a:t>
            </a:r>
            <a:r>
              <a:rPr lang="en-US" sz="2400" b="0" dirty="0" smtClean="0">
                <a:solidFill>
                  <a:schemeClr val="tx2">
                    <a:lumMod val="75000"/>
                  </a:schemeClr>
                </a:solidFill>
                <a:latin typeface="Times New Roman" pitchFamily="18" charset="0"/>
                <a:cs typeface="Times New Roman" pitchFamily="18" charset="0"/>
              </a:rPr>
              <a:t>DRA</a:t>
            </a:r>
          </a:p>
          <a:p>
            <a:pPr marL="346075" indent="-346075">
              <a:lnSpc>
                <a:spcPct val="90000"/>
              </a:lnSpc>
              <a:spcBef>
                <a:spcPct val="20000"/>
              </a:spcBef>
              <a:buClrTx/>
              <a:buFont typeface="Arial" pitchFamily="34" charset="0"/>
              <a:buChar char="•"/>
            </a:pPr>
            <a:r>
              <a:rPr lang="en-US" sz="2400" dirty="0" smtClean="0">
                <a:solidFill>
                  <a:schemeClr val="tx2">
                    <a:lumMod val="75000"/>
                  </a:schemeClr>
                </a:solidFill>
                <a:latin typeface="Times New Roman" pitchFamily="18" charset="0"/>
                <a:cs typeface="Times New Roman" pitchFamily="18" charset="0"/>
              </a:rPr>
              <a:t>Assessing officials must notify the tax collector of the signed intent </a:t>
            </a:r>
            <a:endParaRPr lang="en-US" sz="2400" b="0" dirty="0">
              <a:solidFill>
                <a:schemeClr val="tx2">
                  <a:lumMod val="75000"/>
                </a:schemeClr>
              </a:solidFill>
              <a:latin typeface="Times New Roman" pitchFamily="18" charset="0"/>
              <a:cs typeface="Times New Roman" pitchFamily="18" charset="0"/>
            </a:endParaRPr>
          </a:p>
          <a:p>
            <a:pPr marL="346075" indent="-346075">
              <a:lnSpc>
                <a:spcPct val="90000"/>
              </a:lnSpc>
              <a:spcBef>
                <a:spcPct val="20000"/>
              </a:spcBef>
              <a:buClrTx/>
              <a:buFont typeface="Arial" pitchFamily="34" charset="0"/>
              <a:buChar char="•"/>
            </a:pPr>
            <a:r>
              <a:rPr lang="en-US" sz="2400" b="0" dirty="0" smtClean="0">
                <a:solidFill>
                  <a:schemeClr val="tx2">
                    <a:lumMod val="75000"/>
                  </a:schemeClr>
                </a:solidFill>
                <a:latin typeface="Times New Roman" pitchFamily="18" charset="0"/>
                <a:cs typeface="Times New Roman" pitchFamily="18" charset="0"/>
              </a:rPr>
              <a:t>Assessing </a:t>
            </a:r>
            <a:r>
              <a:rPr lang="en-US" sz="2400" b="0" dirty="0">
                <a:solidFill>
                  <a:schemeClr val="tx2">
                    <a:lumMod val="75000"/>
                  </a:schemeClr>
                </a:solidFill>
                <a:latin typeface="Times New Roman" pitchFamily="18" charset="0"/>
                <a:cs typeface="Times New Roman" pitchFamily="18" charset="0"/>
              </a:rPr>
              <a:t>officials may decline to sign due to:</a:t>
            </a:r>
          </a:p>
          <a:p>
            <a:pPr lvl="1">
              <a:lnSpc>
                <a:spcPct val="90000"/>
              </a:lnSpc>
              <a:spcBef>
                <a:spcPct val="20000"/>
              </a:spcBef>
              <a:buClrTx/>
              <a:buFont typeface="Arial" pitchFamily="34" charset="0"/>
              <a:buChar char="•"/>
            </a:pPr>
            <a:r>
              <a:rPr lang="en-US" sz="2400" b="0" dirty="0" smtClean="0">
                <a:solidFill>
                  <a:schemeClr val="tx2">
                    <a:lumMod val="75000"/>
                  </a:schemeClr>
                </a:solidFill>
                <a:latin typeface="Times New Roman" pitchFamily="18" charset="0"/>
                <a:cs typeface="Times New Roman" pitchFamily="18" charset="0"/>
              </a:rPr>
              <a:t>  Improper </a:t>
            </a:r>
            <a:r>
              <a:rPr lang="en-US" sz="2400" b="0" dirty="0">
                <a:solidFill>
                  <a:schemeClr val="tx2">
                    <a:lumMod val="75000"/>
                  </a:schemeClr>
                </a:solidFill>
                <a:latin typeface="Times New Roman" pitchFamily="18" charset="0"/>
                <a:cs typeface="Times New Roman" pitchFamily="18" charset="0"/>
              </a:rPr>
              <a:t>or incomplete form</a:t>
            </a:r>
          </a:p>
          <a:p>
            <a:pPr lvl="1">
              <a:lnSpc>
                <a:spcPct val="90000"/>
              </a:lnSpc>
              <a:spcBef>
                <a:spcPct val="20000"/>
              </a:spcBef>
              <a:buClrTx/>
              <a:buFont typeface="Arial" pitchFamily="34" charset="0"/>
              <a:buChar char="•"/>
            </a:pPr>
            <a:r>
              <a:rPr lang="en-US" sz="2400" b="0" dirty="0" smtClean="0">
                <a:solidFill>
                  <a:schemeClr val="tx2">
                    <a:lumMod val="75000"/>
                  </a:schemeClr>
                </a:solidFill>
                <a:latin typeface="Times New Roman" pitchFamily="18" charset="0"/>
                <a:cs typeface="Times New Roman" pitchFamily="18" charset="0"/>
              </a:rPr>
              <a:t>  Land to be cut is </a:t>
            </a:r>
            <a:r>
              <a:rPr lang="en-US" sz="2400" b="0" dirty="0">
                <a:solidFill>
                  <a:schemeClr val="tx2">
                    <a:lumMod val="75000"/>
                  </a:schemeClr>
                </a:solidFill>
                <a:latin typeface="Times New Roman" pitchFamily="18" charset="0"/>
                <a:cs typeface="Times New Roman" pitchFamily="18" charset="0"/>
              </a:rPr>
              <a:t>in CU unproductive</a:t>
            </a:r>
          </a:p>
          <a:p>
            <a:pPr lvl="1">
              <a:lnSpc>
                <a:spcPct val="90000"/>
              </a:lnSpc>
              <a:spcBef>
                <a:spcPct val="20000"/>
              </a:spcBef>
              <a:buClrTx/>
              <a:buFont typeface="Arial" pitchFamily="34" charset="0"/>
              <a:buChar char="•"/>
            </a:pPr>
            <a:r>
              <a:rPr lang="en-US" sz="2400" b="0" dirty="0" smtClean="0">
                <a:solidFill>
                  <a:schemeClr val="tx2">
                    <a:lumMod val="75000"/>
                  </a:schemeClr>
                </a:solidFill>
                <a:latin typeface="Times New Roman" pitchFamily="18" charset="0"/>
                <a:cs typeface="Times New Roman" pitchFamily="18" charset="0"/>
              </a:rPr>
              <a:t>  No </a:t>
            </a:r>
            <a:r>
              <a:rPr lang="en-US" sz="2400" b="0" dirty="0">
                <a:solidFill>
                  <a:schemeClr val="tx2">
                    <a:lumMod val="75000"/>
                  </a:schemeClr>
                </a:solidFill>
                <a:latin typeface="Times New Roman" pitchFamily="18" charset="0"/>
                <a:cs typeface="Times New Roman" pitchFamily="18" charset="0"/>
              </a:rPr>
              <a:t>timber bond posted “if required”</a:t>
            </a:r>
          </a:p>
          <a:p>
            <a:pPr lvl="1">
              <a:lnSpc>
                <a:spcPct val="90000"/>
              </a:lnSpc>
              <a:spcBef>
                <a:spcPct val="20000"/>
              </a:spcBef>
              <a:buClrTx/>
              <a:buFont typeface="Arial" pitchFamily="34" charset="0"/>
              <a:buChar char="•"/>
            </a:pPr>
            <a:r>
              <a:rPr lang="en-US" sz="2400" b="0" dirty="0" smtClean="0">
                <a:solidFill>
                  <a:schemeClr val="tx2">
                    <a:lumMod val="75000"/>
                  </a:schemeClr>
                </a:solidFill>
                <a:latin typeface="Times New Roman" pitchFamily="18" charset="0"/>
                <a:cs typeface="Times New Roman" pitchFamily="18" charset="0"/>
              </a:rPr>
              <a:t>  All </a:t>
            </a:r>
            <a:r>
              <a:rPr lang="en-US" sz="2400" b="0" dirty="0">
                <a:solidFill>
                  <a:schemeClr val="tx2">
                    <a:lumMod val="75000"/>
                  </a:schemeClr>
                </a:solidFill>
                <a:latin typeface="Times New Roman" pitchFamily="18" charset="0"/>
                <a:cs typeface="Times New Roman" pitchFamily="18" charset="0"/>
              </a:rPr>
              <a:t>owners of record have not </a:t>
            </a:r>
            <a:r>
              <a:rPr lang="en-US" sz="2400" b="0" dirty="0" smtClean="0">
                <a:solidFill>
                  <a:schemeClr val="tx2">
                    <a:lumMod val="75000"/>
                  </a:schemeClr>
                </a:solidFill>
                <a:latin typeface="Times New Roman" pitchFamily="18" charset="0"/>
                <a:cs typeface="Times New Roman" pitchFamily="18" charset="0"/>
              </a:rPr>
              <a:t>signed</a:t>
            </a:r>
          </a:p>
        </p:txBody>
      </p:sp>
      <p:sp>
        <p:nvSpPr>
          <p:cNvPr id="6" name="TextBox 5"/>
          <p:cNvSpPr txBox="1"/>
          <p:nvPr/>
        </p:nvSpPr>
        <p:spPr>
          <a:xfrm>
            <a:off x="0" y="0"/>
            <a:ext cx="9144000" cy="338554"/>
          </a:xfrm>
          <a:prstGeom prst="rect">
            <a:avLst/>
          </a:prstGeom>
          <a:solidFill>
            <a:schemeClr val="accent1">
              <a:lumMod val="75000"/>
            </a:schemeClr>
          </a:solidFill>
          <a:ln>
            <a:solidFill>
              <a:schemeClr val="accent1">
                <a:lumMod val="50000"/>
              </a:schemeClr>
            </a:solidFill>
          </a:ln>
        </p:spPr>
        <p:txBody>
          <a:bodyPr wrap="square" rtlCol="0">
            <a:spAutoFit/>
          </a:bodyPr>
          <a:lstStyle/>
          <a:p>
            <a:pPr algn="r"/>
            <a:r>
              <a:rPr lang="en-US" sz="1600" dirty="0" smtClean="0">
                <a:solidFill>
                  <a:schemeClr val="bg1"/>
                </a:solidFill>
                <a:latin typeface="Times New Roman" panose="02020603050405020304" pitchFamily="18" charset="0"/>
                <a:cs typeface="Times New Roman" panose="02020603050405020304" pitchFamily="18" charset="0"/>
              </a:rPr>
              <a:t>Sam Greene, Assistant Director, </a:t>
            </a:r>
            <a:r>
              <a:rPr lang="en-US" sz="1600" dirty="0">
                <a:solidFill>
                  <a:schemeClr val="bg1"/>
                </a:solidFill>
                <a:latin typeface="Times New Roman" panose="02020603050405020304" pitchFamily="18" charset="0"/>
                <a:cs typeface="Times New Roman" panose="02020603050405020304" pitchFamily="18" charset="0"/>
              </a:rPr>
              <a:t>Municipal and Property Division</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fontScale="90000"/>
          </a:bodyPr>
          <a:lstStyle/>
          <a:p>
            <a:pPr lvl="1" algn="ctr">
              <a:lnSpc>
                <a:spcPct val="90000"/>
              </a:lnSpc>
              <a:spcBef>
                <a:spcPct val="20000"/>
              </a:spcBef>
            </a:pPr>
            <a:r>
              <a:rPr lang="en-US" sz="4000" dirty="0" smtClean="0">
                <a:solidFill>
                  <a:schemeClr val="tx2">
                    <a:lumMod val="75000"/>
                  </a:schemeClr>
                </a:solidFill>
                <a:latin typeface="Times New Roman" pitchFamily="18" charset="0"/>
                <a:cs typeface="Times New Roman" pitchFamily="18" charset="0"/>
              </a:rPr>
              <a:t>RSA 79 – Forest Conservation and Taxation </a:t>
            </a:r>
            <a:r>
              <a:rPr lang="en-US" sz="2700" dirty="0" smtClean="0">
                <a:solidFill>
                  <a:schemeClr val="tx2">
                    <a:lumMod val="75000"/>
                  </a:schemeClr>
                </a:solidFill>
                <a:latin typeface="Times New Roman" pitchFamily="18" charset="0"/>
                <a:cs typeface="Times New Roman" pitchFamily="18" charset="0"/>
              </a:rPr>
              <a:t>(Cont’d.)</a:t>
            </a:r>
            <a:endParaRPr lang="en-US" sz="2700" dirty="0">
              <a:solidFill>
                <a:schemeClr val="tx2">
                  <a:lumMod val="75000"/>
                </a:schemeClr>
              </a:solidFill>
              <a:latin typeface="Times New Roman" pitchFamily="18" charset="0"/>
              <a:cs typeface="Times New Roman" pitchFamily="18" charset="0"/>
            </a:endParaRPr>
          </a:p>
        </p:txBody>
      </p:sp>
      <p:sp>
        <p:nvSpPr>
          <p:cNvPr id="5" name="TextBox 4"/>
          <p:cNvSpPr txBox="1"/>
          <p:nvPr/>
        </p:nvSpPr>
        <p:spPr>
          <a:xfrm>
            <a:off x="0" y="6519446"/>
            <a:ext cx="9144000" cy="338554"/>
          </a:xfrm>
          <a:prstGeom prst="rect">
            <a:avLst/>
          </a:prstGeom>
          <a:solidFill>
            <a:schemeClr val="accent1">
              <a:lumMod val="50000"/>
            </a:schemeClr>
          </a:solidFill>
        </p:spPr>
        <p:txBody>
          <a:bodyPr wrap="square" rtlCol="0">
            <a:spAutoFit/>
          </a:bodyPr>
          <a:lstStyle/>
          <a:p>
            <a:pPr algn="ctr"/>
            <a:r>
              <a:rPr lang="en-US" sz="1600" dirty="0" smtClean="0">
                <a:solidFill>
                  <a:schemeClr val="bg1"/>
                </a:solidFill>
                <a:latin typeface="Times New Roman" panose="02020603050405020304" pitchFamily="18" charset="0"/>
                <a:cs typeface="Times New Roman" panose="02020603050405020304" pitchFamily="18" charset="0"/>
              </a:rPr>
              <a:t>Page </a:t>
            </a:r>
            <a:fld id="{B00E4F1D-AFA5-4F93-984F-DA2F40622FEE}" type="slidenum">
              <a:rPr lang="en-US" sz="1600" smtClean="0">
                <a:solidFill>
                  <a:schemeClr val="bg1"/>
                </a:solidFill>
                <a:latin typeface="Times New Roman" panose="02020603050405020304" pitchFamily="18" charset="0"/>
                <a:cs typeface="Times New Roman" panose="02020603050405020304" pitchFamily="18" charset="0"/>
              </a:rPr>
              <a:pPr algn="ctr"/>
              <a:t>74</a:t>
            </a:fld>
            <a:endParaRPr lang="en-US" sz="1600" dirty="0">
              <a:solidFill>
                <a:schemeClr val="bg1"/>
              </a:solidFill>
              <a:latin typeface="Times New Roman" panose="02020603050405020304" pitchFamily="18" charset="0"/>
              <a:cs typeface="Times New Roman" panose="02020603050405020304" pitchFamily="18" charset="0"/>
            </a:endParaRPr>
          </a:p>
        </p:txBody>
      </p:sp>
      <p:sp>
        <p:nvSpPr>
          <p:cNvPr id="6" name="Rectangle 3"/>
          <p:cNvSpPr>
            <a:spLocks noChangeArrowheads="1"/>
          </p:cNvSpPr>
          <p:nvPr/>
        </p:nvSpPr>
        <p:spPr bwMode="auto">
          <a:xfrm>
            <a:off x="228600" y="1614874"/>
            <a:ext cx="8534400" cy="4247317"/>
          </a:xfrm>
          <a:prstGeom prst="rect">
            <a:avLst/>
          </a:prstGeom>
          <a:noFill/>
          <a:ln w="9525">
            <a:noFill/>
            <a:miter lim="800000"/>
            <a:headEnd/>
            <a:tailEnd/>
          </a:ln>
          <a:effectLst/>
        </p:spPr>
        <p:txBody>
          <a:bodyPr wrap="square">
            <a:spAutoFit/>
          </a:bodyPr>
          <a:lstStyle/>
          <a:p>
            <a:pPr>
              <a:spcAft>
                <a:spcPts val="600"/>
              </a:spcAft>
              <a:buClrTx/>
              <a:buNone/>
              <a:defRPr/>
            </a:pPr>
            <a:r>
              <a:rPr lang="en-US" sz="2400" b="0" dirty="0" smtClean="0">
                <a:solidFill>
                  <a:schemeClr val="tx2">
                    <a:lumMod val="75000"/>
                  </a:schemeClr>
                </a:solidFill>
                <a:latin typeface="Times New Roman" pitchFamily="18" charset="0"/>
                <a:cs typeface="Times New Roman" pitchFamily="18" charset="0"/>
              </a:rPr>
              <a:t>Exemptions </a:t>
            </a:r>
            <a:r>
              <a:rPr lang="en-US" sz="2400" b="0" dirty="0">
                <a:solidFill>
                  <a:schemeClr val="tx2">
                    <a:lumMod val="75000"/>
                  </a:schemeClr>
                </a:solidFill>
                <a:latin typeface="Times New Roman" pitchFamily="18" charset="0"/>
                <a:cs typeface="Times New Roman" pitchFamily="18" charset="0"/>
              </a:rPr>
              <a:t>from the intent to cut</a:t>
            </a:r>
            <a:r>
              <a:rPr lang="en-US" sz="2400" b="0" dirty="0" smtClean="0">
                <a:solidFill>
                  <a:schemeClr val="tx2">
                    <a:lumMod val="75000"/>
                  </a:schemeClr>
                </a:solidFill>
                <a:latin typeface="Times New Roman" pitchFamily="18" charset="0"/>
                <a:cs typeface="Times New Roman" pitchFamily="18" charset="0"/>
              </a:rPr>
              <a:t>:</a:t>
            </a:r>
          </a:p>
          <a:p>
            <a:pPr marL="803275" lvl="1" indent="-346075">
              <a:spcAft>
                <a:spcPts val="600"/>
              </a:spcAft>
              <a:buClrTx/>
              <a:buFont typeface="Arial" pitchFamily="34" charset="0"/>
              <a:buChar char="•"/>
              <a:defRPr/>
            </a:pPr>
            <a:r>
              <a:rPr lang="en-US" sz="2400" b="0" dirty="0" smtClean="0">
                <a:solidFill>
                  <a:schemeClr val="tx2">
                    <a:lumMod val="75000"/>
                  </a:schemeClr>
                </a:solidFill>
                <a:latin typeface="Times New Roman" pitchFamily="18" charset="0"/>
                <a:cs typeface="Times New Roman" pitchFamily="18" charset="0"/>
              </a:rPr>
              <a:t>10 MBF saw logs and 20 cords fuel wood for personal use by the owner.</a:t>
            </a:r>
          </a:p>
          <a:p>
            <a:pPr marL="803275" lvl="1" indent="-346075">
              <a:spcAft>
                <a:spcPts val="600"/>
              </a:spcAft>
              <a:buClrTx/>
              <a:buFont typeface="Arial" pitchFamily="34" charset="0"/>
              <a:buChar char="•"/>
              <a:defRPr/>
            </a:pPr>
            <a:r>
              <a:rPr lang="en-US" sz="2400" b="0" dirty="0" smtClean="0">
                <a:solidFill>
                  <a:schemeClr val="tx2">
                    <a:lumMod val="75000"/>
                  </a:schemeClr>
                </a:solidFill>
                <a:latin typeface="Times New Roman" pitchFamily="18" charset="0"/>
                <a:cs typeface="Times New Roman" pitchFamily="18" charset="0"/>
              </a:rPr>
              <a:t>10 </a:t>
            </a:r>
            <a:r>
              <a:rPr lang="en-US" sz="2400" b="0" dirty="0">
                <a:solidFill>
                  <a:schemeClr val="tx2">
                    <a:lumMod val="75000"/>
                  </a:schemeClr>
                </a:solidFill>
                <a:latin typeface="Times New Roman" pitchFamily="18" charset="0"/>
                <a:cs typeface="Times New Roman" pitchFamily="18" charset="0"/>
              </a:rPr>
              <a:t>MBF saw logs and 20 cords of wood or equivalent  in tree chips for land conversion when all permits are in place.</a:t>
            </a:r>
          </a:p>
          <a:p>
            <a:pPr marL="803275" lvl="1" indent="-346075">
              <a:spcAft>
                <a:spcPts val="600"/>
              </a:spcAft>
              <a:buClrTx/>
              <a:buFont typeface="Arial" pitchFamily="34" charset="0"/>
              <a:buChar char="•"/>
              <a:defRPr/>
            </a:pPr>
            <a:r>
              <a:rPr lang="en-US" sz="2400" b="0" dirty="0" smtClean="0">
                <a:solidFill>
                  <a:schemeClr val="tx2">
                    <a:lumMod val="75000"/>
                  </a:schemeClr>
                </a:solidFill>
                <a:latin typeface="Times New Roman" pitchFamily="18" charset="0"/>
                <a:cs typeface="Times New Roman" pitchFamily="18" charset="0"/>
              </a:rPr>
              <a:t>Shade </a:t>
            </a:r>
            <a:r>
              <a:rPr lang="en-US" sz="2400" b="0" dirty="0">
                <a:solidFill>
                  <a:schemeClr val="tx2">
                    <a:lumMod val="75000"/>
                  </a:schemeClr>
                </a:solidFill>
                <a:latin typeface="Times New Roman" pitchFamily="18" charset="0"/>
                <a:cs typeface="Times New Roman" pitchFamily="18" charset="0"/>
              </a:rPr>
              <a:t>and ornamental </a:t>
            </a:r>
            <a:r>
              <a:rPr lang="en-US" sz="2400" b="0" dirty="0" smtClean="0">
                <a:solidFill>
                  <a:schemeClr val="tx2">
                    <a:lumMod val="75000"/>
                  </a:schemeClr>
                </a:solidFill>
                <a:latin typeface="Times New Roman" pitchFamily="18" charset="0"/>
                <a:cs typeface="Times New Roman" pitchFamily="18" charset="0"/>
              </a:rPr>
              <a:t>trees</a:t>
            </a:r>
            <a:endParaRPr lang="en-US" sz="2400" b="0" dirty="0">
              <a:solidFill>
                <a:schemeClr val="tx2">
                  <a:lumMod val="75000"/>
                </a:schemeClr>
              </a:solidFill>
              <a:latin typeface="Times New Roman" pitchFamily="18" charset="0"/>
              <a:cs typeface="Times New Roman" pitchFamily="18" charset="0"/>
            </a:endParaRPr>
          </a:p>
          <a:p>
            <a:pPr marL="803275" lvl="1" indent="-346075">
              <a:spcAft>
                <a:spcPts val="600"/>
              </a:spcAft>
              <a:buClrTx/>
              <a:buFont typeface="Arial" pitchFamily="34" charset="0"/>
              <a:buChar char="•"/>
              <a:defRPr/>
            </a:pPr>
            <a:r>
              <a:rPr lang="en-US" sz="2400" b="0" dirty="0" smtClean="0">
                <a:solidFill>
                  <a:schemeClr val="tx2">
                    <a:lumMod val="75000"/>
                  </a:schemeClr>
                </a:solidFill>
                <a:latin typeface="Times New Roman" pitchFamily="18" charset="0"/>
                <a:cs typeface="Times New Roman" pitchFamily="18" charset="0"/>
              </a:rPr>
              <a:t>Christmas </a:t>
            </a:r>
            <a:r>
              <a:rPr lang="en-US" sz="2400" b="0" dirty="0">
                <a:solidFill>
                  <a:schemeClr val="tx2">
                    <a:lumMod val="75000"/>
                  </a:schemeClr>
                </a:solidFill>
                <a:latin typeface="Times New Roman" pitchFamily="18" charset="0"/>
                <a:cs typeface="Times New Roman" pitchFamily="18" charset="0"/>
              </a:rPr>
              <a:t>trees, fruit trees, nursery stock and short rotation tree fiber.</a:t>
            </a:r>
          </a:p>
          <a:p>
            <a:pPr marL="803275" lvl="1" indent="-346075">
              <a:spcAft>
                <a:spcPts val="600"/>
              </a:spcAft>
              <a:buClrTx/>
              <a:buFont typeface="Arial" pitchFamily="34" charset="0"/>
              <a:buChar char="•"/>
              <a:defRPr/>
            </a:pPr>
            <a:r>
              <a:rPr lang="en-US" sz="2400" b="0" dirty="0" smtClean="0">
                <a:solidFill>
                  <a:schemeClr val="tx2">
                    <a:lumMod val="75000"/>
                  </a:schemeClr>
                </a:solidFill>
                <a:latin typeface="Times New Roman" pitchFamily="18" charset="0"/>
                <a:cs typeface="Times New Roman" pitchFamily="18" charset="0"/>
              </a:rPr>
              <a:t>Any </a:t>
            </a:r>
            <a:r>
              <a:rPr lang="en-US" sz="2400" b="0" dirty="0">
                <a:solidFill>
                  <a:schemeClr val="tx2">
                    <a:lumMod val="75000"/>
                  </a:schemeClr>
                </a:solidFill>
                <a:latin typeface="Times New Roman" pitchFamily="18" charset="0"/>
                <a:cs typeface="Times New Roman" pitchFamily="18" charset="0"/>
              </a:rPr>
              <a:t>amount of firewood for maple syrup production.</a:t>
            </a:r>
          </a:p>
          <a:p>
            <a:pPr marL="803275" lvl="1" indent="-346075">
              <a:spcAft>
                <a:spcPts val="600"/>
              </a:spcAft>
              <a:buClrTx/>
              <a:buFont typeface="Arial" pitchFamily="34" charset="0"/>
              <a:buChar char="•"/>
              <a:defRPr/>
            </a:pPr>
            <a:r>
              <a:rPr lang="en-US" sz="2400" b="0" dirty="0" smtClean="0">
                <a:solidFill>
                  <a:schemeClr val="tx2">
                    <a:lumMod val="75000"/>
                  </a:schemeClr>
                </a:solidFill>
                <a:latin typeface="Times New Roman" pitchFamily="18" charset="0"/>
                <a:cs typeface="Times New Roman" pitchFamily="18" charset="0"/>
              </a:rPr>
              <a:t>Any </a:t>
            </a:r>
            <a:r>
              <a:rPr lang="en-US" sz="2400" b="0" dirty="0">
                <a:solidFill>
                  <a:schemeClr val="tx2">
                    <a:lumMod val="75000"/>
                  </a:schemeClr>
                </a:solidFill>
                <a:latin typeface="Times New Roman" pitchFamily="18" charset="0"/>
                <a:cs typeface="Times New Roman" pitchFamily="18" charset="0"/>
              </a:rPr>
              <a:t>government or utilities </a:t>
            </a:r>
            <a:r>
              <a:rPr lang="en-US" sz="2400" i="1" u="sng" dirty="0">
                <a:solidFill>
                  <a:schemeClr val="tx2">
                    <a:lumMod val="75000"/>
                  </a:schemeClr>
                </a:solidFill>
                <a:latin typeface="Times New Roman" pitchFamily="18" charset="0"/>
                <a:cs typeface="Times New Roman" pitchFamily="18" charset="0"/>
              </a:rPr>
              <a:t>not selling</a:t>
            </a:r>
            <a:r>
              <a:rPr lang="en-US" sz="2400" dirty="0">
                <a:solidFill>
                  <a:schemeClr val="tx2">
                    <a:lumMod val="75000"/>
                  </a:schemeClr>
                </a:solidFill>
                <a:latin typeface="Times New Roman" pitchFamily="18" charset="0"/>
                <a:cs typeface="Times New Roman" pitchFamily="18" charset="0"/>
              </a:rPr>
              <a:t> </a:t>
            </a:r>
            <a:r>
              <a:rPr lang="en-US" sz="2400" b="0" dirty="0">
                <a:solidFill>
                  <a:schemeClr val="tx2">
                    <a:lumMod val="75000"/>
                  </a:schemeClr>
                </a:solidFill>
                <a:latin typeface="Times New Roman" pitchFamily="18" charset="0"/>
                <a:cs typeface="Times New Roman" pitchFamily="18" charset="0"/>
              </a:rPr>
              <a:t>the wood</a:t>
            </a:r>
            <a:r>
              <a:rPr lang="en-US" sz="2400" b="0" dirty="0" smtClean="0">
                <a:solidFill>
                  <a:schemeClr val="tx2">
                    <a:lumMod val="75000"/>
                  </a:schemeClr>
                </a:solidFill>
                <a:latin typeface="Times New Roman" pitchFamily="18" charset="0"/>
                <a:cs typeface="Times New Roman" pitchFamily="18" charset="0"/>
              </a:rPr>
              <a:t>.</a:t>
            </a:r>
            <a:endParaRPr lang="en-US" sz="2400" b="0" dirty="0">
              <a:solidFill>
                <a:schemeClr val="tx2">
                  <a:lumMod val="75000"/>
                </a:schemeClr>
              </a:solidFill>
              <a:latin typeface="Times New Roman" pitchFamily="18" charset="0"/>
              <a:cs typeface="Times New Roman" pitchFamily="18" charset="0"/>
            </a:endParaRPr>
          </a:p>
        </p:txBody>
      </p:sp>
      <p:sp>
        <p:nvSpPr>
          <p:cNvPr id="7" name="TextBox 6"/>
          <p:cNvSpPr txBox="1"/>
          <p:nvPr/>
        </p:nvSpPr>
        <p:spPr>
          <a:xfrm>
            <a:off x="0" y="0"/>
            <a:ext cx="9144000" cy="338554"/>
          </a:xfrm>
          <a:prstGeom prst="rect">
            <a:avLst/>
          </a:prstGeom>
          <a:solidFill>
            <a:schemeClr val="accent1">
              <a:lumMod val="75000"/>
            </a:schemeClr>
          </a:solidFill>
          <a:ln>
            <a:solidFill>
              <a:schemeClr val="accent1">
                <a:lumMod val="50000"/>
              </a:schemeClr>
            </a:solidFill>
          </a:ln>
        </p:spPr>
        <p:txBody>
          <a:bodyPr wrap="square" rtlCol="0">
            <a:spAutoFit/>
          </a:bodyPr>
          <a:lstStyle/>
          <a:p>
            <a:pPr algn="r"/>
            <a:r>
              <a:rPr lang="en-US" sz="1600" dirty="0" smtClean="0">
                <a:solidFill>
                  <a:schemeClr val="bg1"/>
                </a:solidFill>
                <a:latin typeface="Times New Roman" panose="02020603050405020304" pitchFamily="18" charset="0"/>
                <a:cs typeface="Times New Roman" panose="02020603050405020304" pitchFamily="18" charset="0"/>
              </a:rPr>
              <a:t>Sam Greene, Assistant Director, </a:t>
            </a:r>
            <a:r>
              <a:rPr lang="en-US" sz="1600" dirty="0">
                <a:solidFill>
                  <a:schemeClr val="bg1"/>
                </a:solidFill>
                <a:latin typeface="Times New Roman" panose="02020603050405020304" pitchFamily="18" charset="0"/>
                <a:cs typeface="Times New Roman" panose="02020603050405020304" pitchFamily="18" charset="0"/>
              </a:rPr>
              <a:t>Municipal and Property Division</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14400"/>
          </a:xfrm>
        </p:spPr>
        <p:txBody>
          <a:bodyPr>
            <a:normAutofit fontScale="90000"/>
          </a:bodyPr>
          <a:lstStyle/>
          <a:p>
            <a:pPr lvl="1" algn="ctr">
              <a:lnSpc>
                <a:spcPct val="90000"/>
              </a:lnSpc>
              <a:spcBef>
                <a:spcPct val="20000"/>
              </a:spcBef>
            </a:pPr>
            <a:r>
              <a:rPr lang="en-US" sz="4000" dirty="0" smtClean="0">
                <a:solidFill>
                  <a:schemeClr val="tx2">
                    <a:lumMod val="75000"/>
                  </a:schemeClr>
                </a:solidFill>
                <a:latin typeface="Times New Roman" pitchFamily="18" charset="0"/>
                <a:cs typeface="Times New Roman" pitchFamily="18" charset="0"/>
              </a:rPr>
              <a:t>RSA 79 – Forest Conservation and Taxation </a:t>
            </a:r>
            <a:r>
              <a:rPr lang="en-US" sz="2700" dirty="0" smtClean="0">
                <a:solidFill>
                  <a:schemeClr val="tx2">
                    <a:lumMod val="75000"/>
                  </a:schemeClr>
                </a:solidFill>
                <a:latin typeface="Times New Roman" pitchFamily="18" charset="0"/>
                <a:cs typeface="Times New Roman" pitchFamily="18" charset="0"/>
              </a:rPr>
              <a:t>(Cont’d.)</a:t>
            </a:r>
            <a:endParaRPr lang="en-US" sz="4400" dirty="0">
              <a:solidFill>
                <a:schemeClr val="tx2">
                  <a:lumMod val="75000"/>
                </a:schemeClr>
              </a:solidFill>
              <a:latin typeface="Times New Roman" pitchFamily="18" charset="0"/>
              <a:cs typeface="Times New Roman" pitchFamily="18" charset="0"/>
            </a:endParaRPr>
          </a:p>
        </p:txBody>
      </p:sp>
      <p:sp>
        <p:nvSpPr>
          <p:cNvPr id="5" name="TextBox 4"/>
          <p:cNvSpPr txBox="1"/>
          <p:nvPr/>
        </p:nvSpPr>
        <p:spPr>
          <a:xfrm>
            <a:off x="0" y="6519446"/>
            <a:ext cx="9144000" cy="338554"/>
          </a:xfrm>
          <a:prstGeom prst="rect">
            <a:avLst/>
          </a:prstGeom>
          <a:solidFill>
            <a:schemeClr val="accent1">
              <a:lumMod val="50000"/>
            </a:schemeClr>
          </a:solidFill>
        </p:spPr>
        <p:txBody>
          <a:bodyPr wrap="square" rtlCol="0">
            <a:spAutoFit/>
          </a:bodyPr>
          <a:lstStyle/>
          <a:p>
            <a:pPr algn="ctr"/>
            <a:r>
              <a:rPr lang="en-US" sz="1600" dirty="0" smtClean="0">
                <a:solidFill>
                  <a:schemeClr val="bg1"/>
                </a:solidFill>
                <a:latin typeface="Times New Roman" panose="02020603050405020304" pitchFamily="18" charset="0"/>
                <a:cs typeface="Times New Roman" panose="02020603050405020304" pitchFamily="18" charset="0"/>
              </a:rPr>
              <a:t>Page </a:t>
            </a:r>
            <a:fld id="{B00E4F1D-AFA5-4F93-984F-DA2F40622FEE}" type="slidenum">
              <a:rPr lang="en-US" sz="1600" smtClean="0">
                <a:solidFill>
                  <a:schemeClr val="bg1"/>
                </a:solidFill>
                <a:latin typeface="Times New Roman" panose="02020603050405020304" pitchFamily="18" charset="0"/>
                <a:cs typeface="Times New Roman" panose="02020603050405020304" pitchFamily="18" charset="0"/>
              </a:rPr>
              <a:pPr algn="ctr"/>
              <a:t>75</a:t>
            </a:fld>
            <a:endParaRPr lang="en-US" sz="1600" dirty="0">
              <a:solidFill>
                <a:schemeClr val="bg1"/>
              </a:solidFill>
              <a:latin typeface="Times New Roman" panose="02020603050405020304" pitchFamily="18" charset="0"/>
              <a:cs typeface="Times New Roman" panose="02020603050405020304" pitchFamily="18" charset="0"/>
            </a:endParaRPr>
          </a:p>
        </p:txBody>
      </p:sp>
      <p:sp>
        <p:nvSpPr>
          <p:cNvPr id="6" name="Rectangle 3"/>
          <p:cNvSpPr>
            <a:spLocks noChangeArrowheads="1"/>
          </p:cNvSpPr>
          <p:nvPr/>
        </p:nvSpPr>
        <p:spPr bwMode="auto">
          <a:xfrm>
            <a:off x="457200" y="1583353"/>
            <a:ext cx="8305800" cy="4893647"/>
          </a:xfrm>
          <a:prstGeom prst="rect">
            <a:avLst/>
          </a:prstGeom>
          <a:noFill/>
          <a:ln w="9525">
            <a:noFill/>
            <a:miter lim="800000"/>
            <a:headEnd/>
            <a:tailEnd/>
          </a:ln>
        </p:spPr>
        <p:txBody>
          <a:bodyPr wrap="square">
            <a:spAutoFit/>
          </a:bodyPr>
          <a:lstStyle/>
          <a:p>
            <a:pPr>
              <a:spcBef>
                <a:spcPts val="600"/>
              </a:spcBef>
              <a:buClrTx/>
            </a:pPr>
            <a:r>
              <a:rPr lang="en-US" sz="2400" b="0" dirty="0" smtClean="0">
                <a:solidFill>
                  <a:schemeClr val="tx2">
                    <a:lumMod val="75000"/>
                  </a:schemeClr>
                </a:solidFill>
                <a:latin typeface="Times New Roman" pitchFamily="18" charset="0"/>
                <a:cs typeface="Times New Roman" pitchFamily="18" charset="0"/>
              </a:rPr>
              <a:t>  Upon </a:t>
            </a:r>
            <a:r>
              <a:rPr lang="en-US" sz="2400" b="0" dirty="0">
                <a:solidFill>
                  <a:schemeClr val="tx2">
                    <a:lumMod val="75000"/>
                  </a:schemeClr>
                </a:solidFill>
                <a:latin typeface="Times New Roman" pitchFamily="18" charset="0"/>
                <a:cs typeface="Times New Roman" pitchFamily="18" charset="0"/>
              </a:rPr>
              <a:t>receipt of the report of timber cut, the assessing officials </a:t>
            </a:r>
            <a:r>
              <a:rPr lang="en-US" sz="2400" b="0" dirty="0" smtClean="0">
                <a:solidFill>
                  <a:schemeClr val="tx2">
                    <a:lumMod val="75000"/>
                  </a:schemeClr>
                </a:solidFill>
                <a:latin typeface="Times New Roman" pitchFamily="18" charset="0"/>
                <a:cs typeface="Times New Roman" pitchFamily="18" charset="0"/>
              </a:rPr>
              <a:t>have </a:t>
            </a:r>
            <a:r>
              <a:rPr lang="en-US" sz="2400" b="0" u="sng" dirty="0" smtClean="0">
                <a:solidFill>
                  <a:schemeClr val="tx2">
                    <a:lumMod val="75000"/>
                  </a:schemeClr>
                </a:solidFill>
                <a:latin typeface="Times New Roman" pitchFamily="18" charset="0"/>
                <a:cs typeface="Times New Roman" pitchFamily="18" charset="0"/>
              </a:rPr>
              <a:t>30 days</a:t>
            </a:r>
            <a:r>
              <a:rPr lang="en-US" sz="2400" b="0" dirty="0" smtClean="0">
                <a:solidFill>
                  <a:schemeClr val="tx2">
                    <a:lumMod val="75000"/>
                  </a:schemeClr>
                </a:solidFill>
                <a:latin typeface="Times New Roman" pitchFamily="18" charset="0"/>
                <a:cs typeface="Times New Roman" pitchFamily="18" charset="0"/>
              </a:rPr>
              <a:t> to assess the yield tax</a:t>
            </a:r>
            <a:endParaRPr lang="en-US" sz="2400" b="0" dirty="0">
              <a:solidFill>
                <a:schemeClr val="tx2">
                  <a:lumMod val="75000"/>
                </a:schemeClr>
              </a:solidFill>
              <a:latin typeface="Times New Roman" pitchFamily="18" charset="0"/>
              <a:cs typeface="Times New Roman" pitchFamily="18" charset="0"/>
            </a:endParaRPr>
          </a:p>
          <a:p>
            <a:pPr marL="346075" indent="-346075">
              <a:spcBef>
                <a:spcPts val="600"/>
              </a:spcBef>
              <a:buClrTx/>
              <a:buFont typeface="Arial" pitchFamily="34" charset="0"/>
              <a:buChar char="•"/>
            </a:pPr>
            <a:r>
              <a:rPr lang="en-US" sz="2200" b="0" dirty="0" smtClean="0">
                <a:solidFill>
                  <a:schemeClr val="tx2">
                    <a:lumMod val="75000"/>
                  </a:schemeClr>
                </a:solidFill>
                <a:latin typeface="Times New Roman" pitchFamily="18" charset="0"/>
                <a:cs typeface="Times New Roman" pitchFamily="18" charset="0"/>
              </a:rPr>
              <a:t>The </a:t>
            </a:r>
            <a:r>
              <a:rPr lang="en-US" sz="2200" b="0" dirty="0">
                <a:solidFill>
                  <a:schemeClr val="tx2">
                    <a:lumMod val="75000"/>
                  </a:schemeClr>
                </a:solidFill>
                <a:latin typeface="Times New Roman" pitchFamily="18" charset="0"/>
                <a:cs typeface="Times New Roman" pitchFamily="18" charset="0"/>
              </a:rPr>
              <a:t>DRA sends out surveys to establish the stumpage value ranges.  The stumpage value sheets are published twice per year.  They are available on the DRA </a:t>
            </a:r>
            <a:r>
              <a:rPr lang="en-US" sz="2200" b="0" dirty="0" smtClean="0">
                <a:solidFill>
                  <a:schemeClr val="tx2">
                    <a:lumMod val="75000"/>
                  </a:schemeClr>
                </a:solidFill>
                <a:latin typeface="Times New Roman" pitchFamily="18" charset="0"/>
                <a:cs typeface="Times New Roman" pitchFamily="18" charset="0"/>
              </a:rPr>
              <a:t>website </a:t>
            </a:r>
            <a:endParaRPr lang="en-US" sz="2200" b="0" dirty="0">
              <a:solidFill>
                <a:schemeClr val="tx2">
                  <a:lumMod val="75000"/>
                </a:schemeClr>
              </a:solidFill>
              <a:latin typeface="Times New Roman" pitchFamily="18" charset="0"/>
              <a:cs typeface="Times New Roman" pitchFamily="18" charset="0"/>
            </a:endParaRPr>
          </a:p>
          <a:p>
            <a:pPr marL="346075" indent="-346075">
              <a:spcBef>
                <a:spcPts val="600"/>
              </a:spcBef>
              <a:buClrTx/>
              <a:buFont typeface="Arial" pitchFamily="34" charset="0"/>
              <a:buChar char="•"/>
            </a:pPr>
            <a:r>
              <a:rPr lang="en-US" sz="2200" b="0" dirty="0" smtClean="0">
                <a:solidFill>
                  <a:schemeClr val="tx2">
                    <a:lumMod val="75000"/>
                  </a:schemeClr>
                </a:solidFill>
                <a:latin typeface="Times New Roman" pitchFamily="18" charset="0"/>
                <a:cs typeface="Times New Roman" pitchFamily="18" charset="0"/>
              </a:rPr>
              <a:t>The </a:t>
            </a:r>
            <a:r>
              <a:rPr lang="en-US" sz="2200" b="0" dirty="0">
                <a:solidFill>
                  <a:schemeClr val="tx2">
                    <a:lumMod val="75000"/>
                  </a:schemeClr>
                </a:solidFill>
                <a:latin typeface="Times New Roman" pitchFamily="18" charset="0"/>
                <a:cs typeface="Times New Roman" pitchFamily="18" charset="0"/>
              </a:rPr>
              <a:t>report of timber cut indicates when the cutting ended.  This will assist in determining which stumpage price sheet to </a:t>
            </a:r>
            <a:r>
              <a:rPr lang="en-US" sz="2200" b="0" dirty="0" smtClean="0">
                <a:solidFill>
                  <a:schemeClr val="tx2">
                    <a:lumMod val="75000"/>
                  </a:schemeClr>
                </a:solidFill>
                <a:latin typeface="Times New Roman" pitchFamily="18" charset="0"/>
                <a:cs typeface="Times New Roman" pitchFamily="18" charset="0"/>
              </a:rPr>
              <a:t>use</a:t>
            </a:r>
          </a:p>
          <a:p>
            <a:pPr marL="346075" indent="-346075">
              <a:spcBef>
                <a:spcPts val="600"/>
              </a:spcBef>
              <a:buClrTx/>
              <a:buFont typeface="Arial" pitchFamily="34" charset="0"/>
              <a:buChar char="•"/>
            </a:pPr>
            <a:r>
              <a:rPr lang="en-US" sz="2200" dirty="0" smtClean="0">
                <a:solidFill>
                  <a:schemeClr val="tx2">
                    <a:lumMod val="75000"/>
                  </a:schemeClr>
                </a:solidFill>
                <a:latin typeface="Times New Roman" pitchFamily="18" charset="0"/>
                <a:cs typeface="Times New Roman" pitchFamily="18" charset="0"/>
              </a:rPr>
              <a:t>The assessing officials are not required to use the stumpage value sheets if they have other evidence of value</a:t>
            </a:r>
            <a:endParaRPr lang="en-US" sz="2200" b="0" dirty="0">
              <a:solidFill>
                <a:schemeClr val="tx2">
                  <a:lumMod val="75000"/>
                </a:schemeClr>
              </a:solidFill>
              <a:latin typeface="Times New Roman" pitchFamily="18" charset="0"/>
              <a:cs typeface="Times New Roman" pitchFamily="18" charset="0"/>
            </a:endParaRPr>
          </a:p>
          <a:p>
            <a:pPr marL="346075" indent="-346075">
              <a:spcBef>
                <a:spcPts val="600"/>
              </a:spcBef>
              <a:buClrTx/>
              <a:buFont typeface="Arial" pitchFamily="34" charset="0"/>
              <a:buChar char="•"/>
            </a:pPr>
            <a:r>
              <a:rPr lang="en-US" sz="2200" b="0" dirty="0">
                <a:solidFill>
                  <a:schemeClr val="tx2">
                    <a:lumMod val="75000"/>
                  </a:schemeClr>
                </a:solidFill>
                <a:latin typeface="Times New Roman" pitchFamily="18" charset="0"/>
                <a:cs typeface="Times New Roman" pitchFamily="18" charset="0"/>
              </a:rPr>
              <a:t> </a:t>
            </a:r>
            <a:r>
              <a:rPr lang="en-US" sz="2200" b="0" dirty="0" smtClean="0">
                <a:solidFill>
                  <a:schemeClr val="tx2">
                    <a:lumMod val="75000"/>
                  </a:schemeClr>
                </a:solidFill>
                <a:latin typeface="Times New Roman" pitchFamily="18" charset="0"/>
                <a:cs typeface="Times New Roman" pitchFamily="18" charset="0"/>
              </a:rPr>
              <a:t>If </a:t>
            </a:r>
            <a:r>
              <a:rPr lang="en-US" sz="2200" b="0" dirty="0">
                <a:solidFill>
                  <a:schemeClr val="tx2">
                    <a:lumMod val="75000"/>
                  </a:schemeClr>
                </a:solidFill>
                <a:latin typeface="Times New Roman" pitchFamily="18" charset="0"/>
                <a:cs typeface="Times New Roman" pitchFamily="18" charset="0"/>
              </a:rPr>
              <a:t>the stumpage price sheets are being used, a straight 50% of the value estimate is </a:t>
            </a:r>
            <a:r>
              <a:rPr lang="en-US" sz="2200" b="0" u="sng" dirty="0">
                <a:solidFill>
                  <a:schemeClr val="tx2">
                    <a:lumMod val="75000"/>
                  </a:schemeClr>
                </a:solidFill>
                <a:latin typeface="Times New Roman" pitchFamily="18" charset="0"/>
                <a:cs typeface="Times New Roman" pitchFamily="18" charset="0"/>
              </a:rPr>
              <a:t>not</a:t>
            </a:r>
            <a:r>
              <a:rPr lang="en-US" sz="2200" b="0" dirty="0">
                <a:solidFill>
                  <a:schemeClr val="tx2">
                    <a:lumMod val="75000"/>
                  </a:schemeClr>
                </a:solidFill>
                <a:latin typeface="Times New Roman" pitchFamily="18" charset="0"/>
                <a:cs typeface="Times New Roman" pitchFamily="18" charset="0"/>
              </a:rPr>
              <a:t> appropriate.  </a:t>
            </a:r>
            <a:r>
              <a:rPr lang="en-US" sz="2200" b="0" dirty="0" smtClean="0">
                <a:solidFill>
                  <a:schemeClr val="tx2">
                    <a:lumMod val="75000"/>
                  </a:schemeClr>
                </a:solidFill>
                <a:latin typeface="Times New Roman" pitchFamily="18" charset="0"/>
                <a:cs typeface="Times New Roman" pitchFamily="18" charset="0"/>
              </a:rPr>
              <a:t>The percentage used shoul</a:t>
            </a:r>
            <a:r>
              <a:rPr lang="en-US" sz="2200" dirty="0" smtClean="0">
                <a:solidFill>
                  <a:schemeClr val="tx2">
                    <a:lumMod val="75000"/>
                  </a:schemeClr>
                </a:solidFill>
                <a:latin typeface="Times New Roman" pitchFamily="18" charset="0"/>
                <a:cs typeface="Times New Roman" pitchFamily="18" charset="0"/>
              </a:rPr>
              <a:t>d be based upon quality,  location, size of cut, and other factors that may affect value</a:t>
            </a:r>
            <a:endParaRPr lang="en-US" sz="2200" b="0" dirty="0">
              <a:solidFill>
                <a:schemeClr val="tx2">
                  <a:lumMod val="75000"/>
                </a:schemeClr>
              </a:solidFill>
              <a:latin typeface="Times New Roman" pitchFamily="18" charset="0"/>
              <a:cs typeface="Times New Roman" pitchFamily="18" charset="0"/>
            </a:endParaRPr>
          </a:p>
        </p:txBody>
      </p:sp>
      <p:sp>
        <p:nvSpPr>
          <p:cNvPr id="7" name="TextBox 6"/>
          <p:cNvSpPr txBox="1"/>
          <p:nvPr/>
        </p:nvSpPr>
        <p:spPr>
          <a:xfrm>
            <a:off x="0" y="0"/>
            <a:ext cx="9144000" cy="338554"/>
          </a:xfrm>
          <a:prstGeom prst="rect">
            <a:avLst/>
          </a:prstGeom>
          <a:solidFill>
            <a:schemeClr val="accent1">
              <a:lumMod val="75000"/>
            </a:schemeClr>
          </a:solidFill>
          <a:ln>
            <a:solidFill>
              <a:schemeClr val="accent1">
                <a:lumMod val="50000"/>
              </a:schemeClr>
            </a:solidFill>
          </a:ln>
        </p:spPr>
        <p:txBody>
          <a:bodyPr wrap="square" rtlCol="0">
            <a:spAutoFit/>
          </a:bodyPr>
          <a:lstStyle/>
          <a:p>
            <a:pPr algn="r"/>
            <a:r>
              <a:rPr lang="en-US" sz="1600" dirty="0" smtClean="0">
                <a:solidFill>
                  <a:schemeClr val="bg1"/>
                </a:solidFill>
                <a:latin typeface="Times New Roman" panose="02020603050405020304" pitchFamily="18" charset="0"/>
                <a:cs typeface="Times New Roman" panose="02020603050405020304" pitchFamily="18" charset="0"/>
              </a:rPr>
              <a:t>Sam Greene, Assistant Director, </a:t>
            </a:r>
            <a:r>
              <a:rPr lang="en-US" sz="1600" dirty="0">
                <a:solidFill>
                  <a:schemeClr val="bg1"/>
                </a:solidFill>
                <a:latin typeface="Times New Roman" panose="02020603050405020304" pitchFamily="18" charset="0"/>
                <a:cs typeface="Times New Roman" panose="02020603050405020304" pitchFamily="18" charset="0"/>
              </a:rPr>
              <a:t>Municipal and Property Division</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90600"/>
          </a:xfrm>
        </p:spPr>
        <p:txBody>
          <a:bodyPr>
            <a:normAutofit fontScale="90000"/>
          </a:bodyPr>
          <a:lstStyle/>
          <a:p>
            <a:pPr lvl="1" algn="ctr">
              <a:lnSpc>
                <a:spcPct val="90000"/>
              </a:lnSpc>
              <a:spcBef>
                <a:spcPct val="20000"/>
              </a:spcBef>
            </a:pPr>
            <a:r>
              <a:rPr lang="en-US" sz="4000" dirty="0" smtClean="0">
                <a:solidFill>
                  <a:schemeClr val="tx2">
                    <a:lumMod val="75000"/>
                  </a:schemeClr>
                </a:solidFill>
                <a:latin typeface="Times New Roman" pitchFamily="18" charset="0"/>
                <a:cs typeface="Times New Roman" pitchFamily="18" charset="0"/>
              </a:rPr>
              <a:t>RSA 79 – Forest Conservation and Taxation </a:t>
            </a:r>
            <a:r>
              <a:rPr lang="en-US" sz="2700" dirty="0" smtClean="0">
                <a:solidFill>
                  <a:schemeClr val="tx2">
                    <a:lumMod val="75000"/>
                  </a:schemeClr>
                </a:solidFill>
                <a:latin typeface="Times New Roman" pitchFamily="18" charset="0"/>
                <a:cs typeface="Times New Roman" pitchFamily="18" charset="0"/>
              </a:rPr>
              <a:t>(Cont’d.)</a:t>
            </a:r>
            <a:endParaRPr lang="en-US" sz="4400" dirty="0">
              <a:solidFill>
                <a:schemeClr val="tx2">
                  <a:lumMod val="75000"/>
                </a:schemeClr>
              </a:solidFill>
              <a:latin typeface="Times New Roman" pitchFamily="18" charset="0"/>
              <a:cs typeface="Times New Roman" pitchFamily="18" charset="0"/>
            </a:endParaRPr>
          </a:p>
        </p:txBody>
      </p:sp>
      <p:sp>
        <p:nvSpPr>
          <p:cNvPr id="5" name="TextBox 4"/>
          <p:cNvSpPr txBox="1"/>
          <p:nvPr/>
        </p:nvSpPr>
        <p:spPr>
          <a:xfrm>
            <a:off x="0" y="6519446"/>
            <a:ext cx="9144000" cy="338554"/>
          </a:xfrm>
          <a:prstGeom prst="rect">
            <a:avLst/>
          </a:prstGeom>
          <a:solidFill>
            <a:schemeClr val="accent1">
              <a:lumMod val="50000"/>
            </a:schemeClr>
          </a:solidFill>
        </p:spPr>
        <p:txBody>
          <a:bodyPr wrap="square" rtlCol="0">
            <a:spAutoFit/>
          </a:bodyPr>
          <a:lstStyle/>
          <a:p>
            <a:pPr algn="ctr"/>
            <a:r>
              <a:rPr lang="en-US" sz="1600" dirty="0" smtClean="0">
                <a:solidFill>
                  <a:schemeClr val="bg1"/>
                </a:solidFill>
                <a:latin typeface="Times New Roman" panose="02020603050405020304" pitchFamily="18" charset="0"/>
                <a:cs typeface="Times New Roman" panose="02020603050405020304" pitchFamily="18" charset="0"/>
              </a:rPr>
              <a:t>Page </a:t>
            </a:r>
            <a:fld id="{B00E4F1D-AFA5-4F93-984F-DA2F40622FEE}" type="slidenum">
              <a:rPr lang="en-US" sz="1600" smtClean="0">
                <a:solidFill>
                  <a:schemeClr val="bg1"/>
                </a:solidFill>
                <a:latin typeface="Times New Roman" panose="02020603050405020304" pitchFamily="18" charset="0"/>
                <a:cs typeface="Times New Roman" panose="02020603050405020304" pitchFamily="18" charset="0"/>
              </a:rPr>
              <a:pPr algn="ctr"/>
              <a:t>76</a:t>
            </a:fld>
            <a:endParaRPr lang="en-US" sz="1600" dirty="0">
              <a:solidFill>
                <a:schemeClr val="bg1"/>
              </a:solidFill>
              <a:latin typeface="Times New Roman" panose="02020603050405020304" pitchFamily="18" charset="0"/>
              <a:cs typeface="Times New Roman" panose="02020603050405020304" pitchFamily="18" charset="0"/>
            </a:endParaRPr>
          </a:p>
        </p:txBody>
      </p:sp>
      <p:sp>
        <p:nvSpPr>
          <p:cNvPr id="6" name="Rectangle 3"/>
          <p:cNvSpPr>
            <a:spLocks noChangeArrowheads="1"/>
          </p:cNvSpPr>
          <p:nvPr/>
        </p:nvSpPr>
        <p:spPr bwMode="auto">
          <a:xfrm>
            <a:off x="492211" y="1676400"/>
            <a:ext cx="8305800" cy="3964162"/>
          </a:xfrm>
          <a:prstGeom prst="rect">
            <a:avLst/>
          </a:prstGeom>
          <a:noFill/>
          <a:ln w="9525">
            <a:noFill/>
            <a:miter lim="800000"/>
            <a:headEnd/>
            <a:tailEnd/>
          </a:ln>
          <a:effectLst/>
        </p:spPr>
        <p:txBody>
          <a:bodyPr wrap="square">
            <a:spAutoFit/>
          </a:bodyPr>
          <a:lstStyle/>
          <a:p>
            <a:pPr marL="346075" indent="-346075">
              <a:spcBef>
                <a:spcPts val="1200"/>
              </a:spcBef>
              <a:buClrTx/>
              <a:buFont typeface="Arial" pitchFamily="34" charset="0"/>
              <a:buChar char="•"/>
              <a:defRPr/>
            </a:pPr>
            <a:r>
              <a:rPr lang="en-US" sz="2400" b="0" dirty="0" smtClean="0">
                <a:solidFill>
                  <a:schemeClr val="tx2">
                    <a:lumMod val="75000"/>
                  </a:schemeClr>
                </a:solidFill>
                <a:latin typeface="Times New Roman" pitchFamily="18" charset="0"/>
                <a:cs typeface="Times New Roman" pitchFamily="18" charset="0"/>
              </a:rPr>
              <a:t>“</a:t>
            </a:r>
            <a:r>
              <a:rPr lang="en-US" sz="2400" u="sng" dirty="0">
                <a:solidFill>
                  <a:schemeClr val="tx2">
                    <a:lumMod val="75000"/>
                  </a:schemeClr>
                </a:solidFill>
                <a:latin typeface="Times New Roman" pitchFamily="18" charset="0"/>
                <a:cs typeface="Times New Roman" pitchFamily="18" charset="0"/>
              </a:rPr>
              <a:t>TIMBER </a:t>
            </a:r>
            <a:r>
              <a:rPr lang="en-US" sz="2400" u="sng" dirty="0" smtClean="0">
                <a:solidFill>
                  <a:schemeClr val="tx2">
                    <a:lumMod val="75000"/>
                  </a:schemeClr>
                </a:solidFill>
                <a:latin typeface="Times New Roman" pitchFamily="18" charset="0"/>
                <a:cs typeface="Times New Roman" pitchFamily="18" charset="0"/>
              </a:rPr>
              <a:t>MATRIX</a:t>
            </a:r>
            <a:r>
              <a:rPr lang="en-US" sz="2400" b="0" dirty="0" smtClean="0">
                <a:solidFill>
                  <a:schemeClr val="tx2">
                    <a:lumMod val="75000"/>
                  </a:schemeClr>
                </a:solidFill>
                <a:latin typeface="Times New Roman" pitchFamily="18" charset="0"/>
                <a:cs typeface="Times New Roman" pitchFamily="18" charset="0"/>
              </a:rPr>
              <a:t>” - DRA </a:t>
            </a:r>
            <a:r>
              <a:rPr lang="en-US" sz="2400" b="0" dirty="0">
                <a:solidFill>
                  <a:schemeClr val="tx2">
                    <a:lumMod val="75000"/>
                  </a:schemeClr>
                </a:solidFill>
                <a:latin typeface="Times New Roman" pitchFamily="18" charset="0"/>
                <a:cs typeface="Times New Roman" pitchFamily="18" charset="0"/>
              </a:rPr>
              <a:t>has a sample matrix to use for timber </a:t>
            </a:r>
            <a:r>
              <a:rPr lang="en-US" sz="2400" b="0" dirty="0" smtClean="0">
                <a:solidFill>
                  <a:schemeClr val="tx2">
                    <a:lumMod val="75000"/>
                  </a:schemeClr>
                </a:solidFill>
                <a:latin typeface="Times New Roman" pitchFamily="18" charset="0"/>
                <a:cs typeface="Times New Roman" pitchFamily="18" charset="0"/>
              </a:rPr>
              <a:t>valuation</a:t>
            </a:r>
          </a:p>
          <a:p>
            <a:pPr marL="346075" indent="-346075">
              <a:spcBef>
                <a:spcPts val="1200"/>
              </a:spcBef>
              <a:buClrTx/>
              <a:buFont typeface="Arial" pitchFamily="34" charset="0"/>
              <a:buChar char="•"/>
              <a:defRPr/>
            </a:pPr>
            <a:r>
              <a:rPr lang="en-US" sz="2400" b="0" dirty="0" smtClean="0">
                <a:solidFill>
                  <a:schemeClr val="tx2">
                    <a:lumMod val="75000"/>
                  </a:schemeClr>
                </a:solidFill>
                <a:latin typeface="Times New Roman" pitchFamily="18" charset="0"/>
                <a:cs typeface="Times New Roman" pitchFamily="18" charset="0"/>
              </a:rPr>
              <a:t>“</a:t>
            </a:r>
            <a:r>
              <a:rPr lang="en-US" sz="2400" u="sng" dirty="0">
                <a:solidFill>
                  <a:schemeClr val="tx2">
                    <a:lumMod val="75000"/>
                  </a:schemeClr>
                </a:solidFill>
                <a:latin typeface="Times New Roman" pitchFamily="18" charset="0"/>
                <a:cs typeface="Times New Roman" pitchFamily="18" charset="0"/>
              </a:rPr>
              <a:t>YIELD TAX </a:t>
            </a:r>
            <a:r>
              <a:rPr lang="en-US" sz="2400" u="sng" dirty="0" smtClean="0">
                <a:solidFill>
                  <a:schemeClr val="tx2">
                    <a:lumMod val="75000"/>
                  </a:schemeClr>
                </a:solidFill>
                <a:latin typeface="Times New Roman" pitchFamily="18" charset="0"/>
                <a:cs typeface="Times New Roman" pitchFamily="18" charset="0"/>
              </a:rPr>
              <a:t>BILLING</a:t>
            </a:r>
            <a:r>
              <a:rPr lang="en-US" sz="2400" b="0" dirty="0" smtClean="0">
                <a:solidFill>
                  <a:schemeClr val="tx2">
                    <a:lumMod val="75000"/>
                  </a:schemeClr>
                </a:solidFill>
                <a:latin typeface="Times New Roman" pitchFamily="18" charset="0"/>
                <a:cs typeface="Times New Roman" pitchFamily="18" charset="0"/>
              </a:rPr>
              <a:t>” - DRA </a:t>
            </a:r>
            <a:r>
              <a:rPr lang="en-US" sz="2400" b="0" dirty="0">
                <a:solidFill>
                  <a:schemeClr val="tx2">
                    <a:lumMod val="75000"/>
                  </a:schemeClr>
                </a:solidFill>
                <a:latin typeface="Times New Roman" pitchFamily="18" charset="0"/>
                <a:cs typeface="Times New Roman" pitchFamily="18" charset="0"/>
              </a:rPr>
              <a:t>has a “spreadsheet” that can assist the municipality in the billing process.  The same spreadsheet can be utilized in the estimate of a timber bond.  </a:t>
            </a:r>
            <a:r>
              <a:rPr lang="en-US" sz="2400" b="0" dirty="0" smtClean="0">
                <a:solidFill>
                  <a:schemeClr val="tx2">
                    <a:lumMod val="75000"/>
                  </a:schemeClr>
                </a:solidFill>
                <a:latin typeface="Times New Roman" pitchFamily="18" charset="0"/>
                <a:cs typeface="Times New Roman" pitchFamily="18" charset="0"/>
              </a:rPr>
              <a:t>Now available </a:t>
            </a:r>
            <a:r>
              <a:rPr lang="en-US" sz="2400" b="0" dirty="0">
                <a:solidFill>
                  <a:schemeClr val="tx2">
                    <a:lumMod val="75000"/>
                  </a:schemeClr>
                </a:solidFill>
                <a:latin typeface="Times New Roman" pitchFamily="18" charset="0"/>
                <a:cs typeface="Times New Roman" pitchFamily="18" charset="0"/>
              </a:rPr>
              <a:t>on our </a:t>
            </a:r>
            <a:r>
              <a:rPr lang="en-US" sz="2400" b="0" dirty="0" smtClean="0">
                <a:solidFill>
                  <a:schemeClr val="tx2">
                    <a:lumMod val="75000"/>
                  </a:schemeClr>
                </a:solidFill>
                <a:latin typeface="Times New Roman" pitchFamily="18" charset="0"/>
                <a:cs typeface="Times New Roman" pitchFamily="18" charset="0"/>
              </a:rPr>
              <a:t>website</a:t>
            </a:r>
            <a:endParaRPr lang="en-US" sz="2400" b="0" dirty="0">
              <a:solidFill>
                <a:schemeClr val="tx2">
                  <a:lumMod val="75000"/>
                </a:schemeClr>
              </a:solidFill>
              <a:latin typeface="Times New Roman" pitchFamily="18" charset="0"/>
              <a:cs typeface="Times New Roman" pitchFamily="18" charset="0"/>
            </a:endParaRPr>
          </a:p>
          <a:p>
            <a:pPr marL="346075" indent="-346075">
              <a:spcBef>
                <a:spcPts val="1200"/>
              </a:spcBef>
              <a:buClrTx/>
              <a:buFont typeface="Arial" pitchFamily="34" charset="0"/>
              <a:buChar char="•"/>
              <a:defRPr/>
            </a:pPr>
            <a:r>
              <a:rPr lang="en-US" sz="2400" b="0" dirty="0" smtClean="0">
                <a:solidFill>
                  <a:schemeClr val="tx2">
                    <a:lumMod val="75000"/>
                  </a:schemeClr>
                </a:solidFill>
                <a:latin typeface="Times New Roman" pitchFamily="18" charset="0"/>
                <a:cs typeface="Times New Roman" pitchFamily="18" charset="0"/>
              </a:rPr>
              <a:t>“</a:t>
            </a:r>
            <a:r>
              <a:rPr lang="en-US" sz="2400" u="sng" dirty="0">
                <a:solidFill>
                  <a:schemeClr val="tx2">
                    <a:lumMod val="75000"/>
                  </a:schemeClr>
                </a:solidFill>
                <a:latin typeface="Times New Roman" pitchFamily="18" charset="0"/>
                <a:cs typeface="Times New Roman" pitchFamily="18" charset="0"/>
              </a:rPr>
              <a:t>CERTIFICATION OF YIELD </a:t>
            </a:r>
            <a:r>
              <a:rPr lang="en-US" sz="2400" u="sng" dirty="0" smtClean="0">
                <a:solidFill>
                  <a:schemeClr val="tx2">
                    <a:lumMod val="75000"/>
                  </a:schemeClr>
                </a:solidFill>
                <a:latin typeface="Times New Roman" pitchFamily="18" charset="0"/>
                <a:cs typeface="Times New Roman" pitchFamily="18" charset="0"/>
              </a:rPr>
              <a:t>TAX</a:t>
            </a:r>
            <a:r>
              <a:rPr lang="en-US" sz="2400" b="0" dirty="0" smtClean="0">
                <a:solidFill>
                  <a:schemeClr val="tx2">
                    <a:lumMod val="75000"/>
                  </a:schemeClr>
                </a:solidFill>
                <a:latin typeface="Times New Roman" pitchFamily="18" charset="0"/>
                <a:cs typeface="Times New Roman" pitchFamily="18" charset="0"/>
              </a:rPr>
              <a:t>” - The </a:t>
            </a:r>
            <a:r>
              <a:rPr lang="en-US" sz="2400" b="0" dirty="0">
                <a:solidFill>
                  <a:schemeClr val="tx2">
                    <a:lumMod val="75000"/>
                  </a:schemeClr>
                </a:solidFill>
                <a:latin typeface="Times New Roman" pitchFamily="18" charset="0"/>
                <a:cs typeface="Times New Roman" pitchFamily="18" charset="0"/>
              </a:rPr>
              <a:t>assessing officials are required to certify to the DRA the amount of timber </a:t>
            </a:r>
            <a:r>
              <a:rPr lang="en-US" sz="2400" b="0" dirty="0" smtClean="0">
                <a:solidFill>
                  <a:schemeClr val="tx2">
                    <a:lumMod val="75000"/>
                  </a:schemeClr>
                </a:solidFill>
                <a:latin typeface="Times New Roman" pitchFamily="18" charset="0"/>
                <a:cs typeface="Times New Roman" pitchFamily="18" charset="0"/>
              </a:rPr>
              <a:t>billed</a:t>
            </a:r>
          </a:p>
          <a:p>
            <a:pPr marL="346075" indent="-346075">
              <a:lnSpc>
                <a:spcPct val="90000"/>
              </a:lnSpc>
              <a:spcBef>
                <a:spcPct val="20000"/>
              </a:spcBef>
              <a:buClrTx/>
              <a:defRPr/>
            </a:pPr>
            <a:endParaRPr lang="en-US" sz="1200" b="0" dirty="0">
              <a:solidFill>
                <a:schemeClr val="tx2">
                  <a:lumMod val="75000"/>
                </a:schemeClr>
              </a:solidFill>
              <a:latin typeface="Times New Roman" pitchFamily="18" charset="0"/>
              <a:cs typeface="Times New Roman" pitchFamily="18" charset="0"/>
            </a:endParaRPr>
          </a:p>
          <a:p>
            <a:pPr>
              <a:lnSpc>
                <a:spcPct val="90000"/>
              </a:lnSpc>
              <a:spcBef>
                <a:spcPct val="20000"/>
              </a:spcBef>
              <a:buClrTx/>
              <a:defRPr/>
            </a:pPr>
            <a:r>
              <a:rPr lang="en-US" sz="2400" b="0" dirty="0" smtClean="0">
                <a:solidFill>
                  <a:schemeClr val="tx2">
                    <a:lumMod val="75000"/>
                  </a:schemeClr>
                </a:solidFill>
                <a:latin typeface="Times New Roman" pitchFamily="18" charset="0"/>
                <a:cs typeface="Times New Roman" pitchFamily="18" charset="0"/>
              </a:rPr>
              <a:t> </a:t>
            </a:r>
            <a:r>
              <a:rPr lang="en-US" sz="2400" b="1" u="sng" dirty="0" smtClean="0">
                <a:solidFill>
                  <a:schemeClr val="tx2">
                    <a:lumMod val="75000"/>
                  </a:schemeClr>
                </a:solidFill>
                <a:latin typeface="Times New Roman" pitchFamily="18" charset="0"/>
                <a:cs typeface="Times New Roman" pitchFamily="18" charset="0"/>
              </a:rPr>
              <a:t>NEW TIMBER RULES !!!</a:t>
            </a:r>
            <a:r>
              <a:rPr lang="en-US" sz="2400" b="1" dirty="0" smtClean="0">
                <a:solidFill>
                  <a:schemeClr val="tx2">
                    <a:lumMod val="75000"/>
                  </a:schemeClr>
                </a:solidFill>
                <a:latin typeface="Times New Roman" pitchFamily="18" charset="0"/>
                <a:cs typeface="Times New Roman" pitchFamily="18" charset="0"/>
              </a:rPr>
              <a:t>  </a:t>
            </a:r>
            <a:r>
              <a:rPr lang="en-US" sz="2400" b="0" dirty="0" smtClean="0">
                <a:solidFill>
                  <a:schemeClr val="tx2">
                    <a:lumMod val="75000"/>
                  </a:schemeClr>
                </a:solidFill>
                <a:latin typeface="Times New Roman" pitchFamily="18" charset="0"/>
                <a:cs typeface="Times New Roman" pitchFamily="18" charset="0"/>
              </a:rPr>
              <a:t>Rev. 3400. </a:t>
            </a:r>
            <a:r>
              <a:rPr lang="en-US" sz="2000" b="0" i="1" dirty="0" smtClean="0">
                <a:solidFill>
                  <a:schemeClr val="tx2">
                    <a:lumMod val="75000"/>
                  </a:schemeClr>
                </a:solidFill>
                <a:latin typeface="Times New Roman" pitchFamily="18" charset="0"/>
                <a:cs typeface="Times New Roman" pitchFamily="18" charset="0"/>
              </a:rPr>
              <a:t>Effective 8-21-2019</a:t>
            </a:r>
            <a:endParaRPr lang="en-US" sz="2000" b="0" i="1" dirty="0">
              <a:solidFill>
                <a:schemeClr val="tx2">
                  <a:lumMod val="75000"/>
                </a:schemeClr>
              </a:solidFill>
              <a:latin typeface="Times New Roman" pitchFamily="18" charset="0"/>
              <a:cs typeface="Times New Roman" pitchFamily="18" charset="0"/>
            </a:endParaRPr>
          </a:p>
        </p:txBody>
      </p:sp>
      <p:sp>
        <p:nvSpPr>
          <p:cNvPr id="7" name="TextBox 6"/>
          <p:cNvSpPr txBox="1"/>
          <p:nvPr/>
        </p:nvSpPr>
        <p:spPr>
          <a:xfrm>
            <a:off x="0" y="0"/>
            <a:ext cx="9144000" cy="338554"/>
          </a:xfrm>
          <a:prstGeom prst="rect">
            <a:avLst/>
          </a:prstGeom>
          <a:solidFill>
            <a:schemeClr val="accent1">
              <a:lumMod val="75000"/>
            </a:schemeClr>
          </a:solidFill>
          <a:ln>
            <a:solidFill>
              <a:schemeClr val="accent1">
                <a:lumMod val="50000"/>
              </a:schemeClr>
            </a:solidFill>
          </a:ln>
        </p:spPr>
        <p:txBody>
          <a:bodyPr wrap="square" rtlCol="0">
            <a:spAutoFit/>
          </a:bodyPr>
          <a:lstStyle/>
          <a:p>
            <a:pPr algn="r"/>
            <a:r>
              <a:rPr lang="en-US" sz="1600" dirty="0" smtClean="0">
                <a:solidFill>
                  <a:schemeClr val="bg1"/>
                </a:solidFill>
                <a:latin typeface="Times New Roman" panose="02020603050405020304" pitchFamily="18" charset="0"/>
                <a:cs typeface="Times New Roman" panose="02020603050405020304" pitchFamily="18" charset="0"/>
              </a:rPr>
              <a:t>Sam Greene, Assistant Director, </a:t>
            </a:r>
            <a:r>
              <a:rPr lang="en-US" sz="1600" dirty="0">
                <a:solidFill>
                  <a:schemeClr val="bg1"/>
                </a:solidFill>
                <a:latin typeface="Times New Roman" panose="02020603050405020304" pitchFamily="18" charset="0"/>
                <a:cs typeface="Times New Roman" panose="02020603050405020304" pitchFamily="18" charset="0"/>
              </a:rPr>
              <a:t>Municipal and Property Division</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90600"/>
          </a:xfrm>
        </p:spPr>
        <p:txBody>
          <a:bodyPr>
            <a:normAutofit/>
          </a:bodyPr>
          <a:lstStyle/>
          <a:p>
            <a:pPr lvl="1" algn="ctr">
              <a:lnSpc>
                <a:spcPct val="90000"/>
              </a:lnSpc>
              <a:spcBef>
                <a:spcPct val="20000"/>
              </a:spcBef>
            </a:pPr>
            <a:r>
              <a:rPr lang="en-US" sz="4000" dirty="0" smtClean="0">
                <a:solidFill>
                  <a:schemeClr val="tx2">
                    <a:lumMod val="75000"/>
                  </a:schemeClr>
                </a:solidFill>
                <a:latin typeface="Times New Roman" pitchFamily="18" charset="0"/>
                <a:cs typeface="Times New Roman" pitchFamily="18" charset="0"/>
              </a:rPr>
              <a:t>RSA 72-B – Excavation Tax</a:t>
            </a:r>
            <a:endParaRPr lang="en-US" sz="4000" dirty="0">
              <a:solidFill>
                <a:schemeClr val="tx2">
                  <a:lumMod val="75000"/>
                </a:schemeClr>
              </a:solidFill>
              <a:latin typeface="Times New Roman" pitchFamily="18" charset="0"/>
              <a:cs typeface="Times New Roman" pitchFamily="18" charset="0"/>
            </a:endParaRPr>
          </a:p>
        </p:txBody>
      </p:sp>
      <p:sp>
        <p:nvSpPr>
          <p:cNvPr id="5" name="TextBox 4"/>
          <p:cNvSpPr txBox="1"/>
          <p:nvPr/>
        </p:nvSpPr>
        <p:spPr>
          <a:xfrm>
            <a:off x="0" y="6519446"/>
            <a:ext cx="9144000" cy="338554"/>
          </a:xfrm>
          <a:prstGeom prst="rect">
            <a:avLst/>
          </a:prstGeom>
          <a:solidFill>
            <a:schemeClr val="accent1">
              <a:lumMod val="50000"/>
            </a:schemeClr>
          </a:solidFill>
        </p:spPr>
        <p:txBody>
          <a:bodyPr wrap="square" rtlCol="0">
            <a:spAutoFit/>
          </a:bodyPr>
          <a:lstStyle/>
          <a:p>
            <a:pPr algn="ctr"/>
            <a:r>
              <a:rPr lang="en-US" sz="1600" dirty="0" smtClean="0">
                <a:solidFill>
                  <a:schemeClr val="bg1"/>
                </a:solidFill>
                <a:latin typeface="Times New Roman" panose="02020603050405020304" pitchFamily="18" charset="0"/>
                <a:cs typeface="Times New Roman" panose="02020603050405020304" pitchFamily="18" charset="0"/>
              </a:rPr>
              <a:t>Page </a:t>
            </a:r>
            <a:fld id="{B00E4F1D-AFA5-4F93-984F-DA2F40622FEE}" type="slidenum">
              <a:rPr lang="en-US" sz="1600" smtClean="0">
                <a:solidFill>
                  <a:schemeClr val="bg1"/>
                </a:solidFill>
                <a:latin typeface="Times New Roman" panose="02020603050405020304" pitchFamily="18" charset="0"/>
                <a:cs typeface="Times New Roman" panose="02020603050405020304" pitchFamily="18" charset="0"/>
              </a:rPr>
              <a:pPr algn="ctr"/>
              <a:t>77</a:t>
            </a:fld>
            <a:endParaRPr lang="en-US" sz="1600" dirty="0">
              <a:solidFill>
                <a:schemeClr val="bg1"/>
              </a:solidFill>
              <a:latin typeface="Times New Roman" panose="02020603050405020304" pitchFamily="18" charset="0"/>
              <a:cs typeface="Times New Roman" panose="02020603050405020304" pitchFamily="18" charset="0"/>
            </a:endParaRPr>
          </a:p>
        </p:txBody>
      </p:sp>
      <p:sp>
        <p:nvSpPr>
          <p:cNvPr id="7" name="Rectangle 3"/>
          <p:cNvSpPr>
            <a:spLocks noChangeArrowheads="1"/>
          </p:cNvSpPr>
          <p:nvPr/>
        </p:nvSpPr>
        <p:spPr bwMode="auto">
          <a:xfrm>
            <a:off x="533400" y="1219200"/>
            <a:ext cx="8305800" cy="5201424"/>
          </a:xfrm>
          <a:prstGeom prst="rect">
            <a:avLst/>
          </a:prstGeom>
          <a:noFill/>
          <a:ln w="9525">
            <a:noFill/>
            <a:miter lim="800000"/>
            <a:headEnd/>
            <a:tailEnd/>
          </a:ln>
        </p:spPr>
        <p:txBody>
          <a:bodyPr wrap="square">
            <a:spAutoFit/>
          </a:bodyPr>
          <a:lstStyle/>
          <a:p>
            <a:pPr marL="346075" indent="-346075">
              <a:spcAft>
                <a:spcPts val="600"/>
              </a:spcAft>
              <a:buClrTx/>
              <a:buFont typeface="Arial" pitchFamily="34" charset="0"/>
              <a:buChar char="•"/>
            </a:pPr>
            <a:r>
              <a:rPr lang="en-US" sz="2400" b="0" dirty="0" smtClean="0">
                <a:solidFill>
                  <a:schemeClr val="tx2">
                    <a:lumMod val="75000"/>
                  </a:schemeClr>
                </a:solidFill>
                <a:latin typeface="Times New Roman" pitchFamily="18" charset="0"/>
                <a:cs typeface="Times New Roman" pitchFamily="18" charset="0"/>
              </a:rPr>
              <a:t>Law effective </a:t>
            </a:r>
            <a:r>
              <a:rPr lang="en-US" sz="2400" b="0" dirty="0">
                <a:solidFill>
                  <a:schemeClr val="tx2">
                    <a:lumMod val="75000"/>
                  </a:schemeClr>
                </a:solidFill>
                <a:latin typeface="Times New Roman" pitchFamily="18" charset="0"/>
                <a:cs typeface="Times New Roman" pitchFamily="18" charset="0"/>
              </a:rPr>
              <a:t>January 1, 1998</a:t>
            </a:r>
            <a:r>
              <a:rPr lang="en-US" sz="2400" b="0" dirty="0" smtClean="0">
                <a:solidFill>
                  <a:schemeClr val="tx2">
                    <a:lumMod val="75000"/>
                  </a:schemeClr>
                </a:solidFill>
                <a:latin typeface="Times New Roman" pitchFamily="18" charset="0"/>
                <a:cs typeface="Times New Roman" pitchFamily="18" charset="0"/>
              </a:rPr>
              <a:t>. </a:t>
            </a:r>
            <a:r>
              <a:rPr lang="en-US" sz="2400" dirty="0" smtClean="0">
                <a:solidFill>
                  <a:schemeClr val="tx2">
                    <a:lumMod val="75000"/>
                  </a:schemeClr>
                </a:solidFill>
                <a:latin typeface="Times New Roman" pitchFamily="18" charset="0"/>
                <a:cs typeface="Times New Roman" pitchFamily="18" charset="0"/>
              </a:rPr>
              <a:t>$.02 (cents) per cubic yard.</a:t>
            </a:r>
            <a:endParaRPr lang="en-US" sz="2400" b="0" dirty="0">
              <a:solidFill>
                <a:schemeClr val="tx2">
                  <a:lumMod val="75000"/>
                </a:schemeClr>
              </a:solidFill>
              <a:latin typeface="Times New Roman" pitchFamily="18" charset="0"/>
              <a:cs typeface="Times New Roman" pitchFamily="18" charset="0"/>
            </a:endParaRPr>
          </a:p>
          <a:p>
            <a:pPr marL="346075" indent="-346075">
              <a:spcAft>
                <a:spcPts val="600"/>
              </a:spcAft>
              <a:buClrTx/>
              <a:buFont typeface="Arial" pitchFamily="34" charset="0"/>
              <a:buChar char="•"/>
            </a:pPr>
            <a:r>
              <a:rPr lang="en-US" sz="2400" b="0" dirty="0" smtClean="0">
                <a:solidFill>
                  <a:schemeClr val="tx2">
                    <a:lumMod val="75000"/>
                  </a:schemeClr>
                </a:solidFill>
                <a:latin typeface="Times New Roman" pitchFamily="18" charset="0"/>
                <a:cs typeface="Times New Roman" pitchFamily="18" charset="0"/>
              </a:rPr>
              <a:t>The </a:t>
            </a:r>
            <a:r>
              <a:rPr lang="en-US" sz="2400" b="0" dirty="0">
                <a:solidFill>
                  <a:schemeClr val="tx2">
                    <a:lumMod val="75000"/>
                  </a:schemeClr>
                </a:solidFill>
                <a:latin typeface="Times New Roman" pitchFamily="18" charset="0"/>
                <a:cs typeface="Times New Roman" pitchFamily="18" charset="0"/>
              </a:rPr>
              <a:t>legislature stated that RSA 72-B must be read in conjunction with RSA 155-E</a:t>
            </a:r>
            <a:r>
              <a:rPr lang="en-US" sz="2400" b="0" dirty="0" smtClean="0">
                <a:solidFill>
                  <a:schemeClr val="tx2">
                    <a:lumMod val="75000"/>
                  </a:schemeClr>
                </a:solidFill>
                <a:latin typeface="Times New Roman" pitchFamily="18" charset="0"/>
                <a:cs typeface="Times New Roman" pitchFamily="18" charset="0"/>
              </a:rPr>
              <a:t>.  </a:t>
            </a:r>
            <a:r>
              <a:rPr lang="en-US" sz="2400" b="0" dirty="0">
                <a:solidFill>
                  <a:schemeClr val="tx2">
                    <a:lumMod val="75000"/>
                  </a:schemeClr>
                </a:solidFill>
                <a:latin typeface="Times New Roman" pitchFamily="18" charset="0"/>
                <a:cs typeface="Times New Roman" pitchFamily="18" charset="0"/>
              </a:rPr>
              <a:t>Land area that is used for commercial excavation must have all local and state permits in </a:t>
            </a:r>
            <a:r>
              <a:rPr lang="en-US" sz="2400" b="0" dirty="0" smtClean="0">
                <a:solidFill>
                  <a:schemeClr val="tx2">
                    <a:lumMod val="75000"/>
                  </a:schemeClr>
                </a:solidFill>
                <a:latin typeface="Times New Roman" pitchFamily="18" charset="0"/>
                <a:cs typeface="Times New Roman" pitchFamily="18" charset="0"/>
              </a:rPr>
              <a:t>place</a:t>
            </a:r>
            <a:endParaRPr lang="en-US" sz="2400" b="0" dirty="0">
              <a:solidFill>
                <a:schemeClr val="tx2">
                  <a:lumMod val="75000"/>
                </a:schemeClr>
              </a:solidFill>
              <a:latin typeface="Times New Roman" pitchFamily="18" charset="0"/>
              <a:cs typeface="Times New Roman" pitchFamily="18" charset="0"/>
            </a:endParaRPr>
          </a:p>
          <a:p>
            <a:pPr marL="346075" indent="-346075">
              <a:spcAft>
                <a:spcPts val="600"/>
              </a:spcAft>
              <a:buClrTx/>
              <a:buFont typeface="Arial" pitchFamily="34" charset="0"/>
              <a:buChar char="•"/>
            </a:pPr>
            <a:r>
              <a:rPr lang="en-US" sz="2400" b="0" dirty="0" smtClean="0">
                <a:solidFill>
                  <a:schemeClr val="tx2">
                    <a:lumMod val="75000"/>
                  </a:schemeClr>
                </a:solidFill>
                <a:latin typeface="Times New Roman" pitchFamily="18" charset="0"/>
                <a:cs typeface="Times New Roman" pitchFamily="18" charset="0"/>
              </a:rPr>
              <a:t>Excavation </a:t>
            </a:r>
            <a:r>
              <a:rPr lang="en-US" sz="2400" b="0" dirty="0">
                <a:solidFill>
                  <a:schemeClr val="tx2">
                    <a:lumMod val="75000"/>
                  </a:schemeClr>
                </a:solidFill>
                <a:latin typeface="Times New Roman" pitchFamily="18" charset="0"/>
                <a:cs typeface="Times New Roman" pitchFamily="18" charset="0"/>
              </a:rPr>
              <a:t>of earth for incidental projects </a:t>
            </a:r>
            <a:r>
              <a:rPr lang="en-US" sz="2400" b="0" dirty="0" smtClean="0">
                <a:solidFill>
                  <a:schemeClr val="tx2">
                    <a:lumMod val="75000"/>
                  </a:schemeClr>
                </a:solidFill>
                <a:latin typeface="Times New Roman" pitchFamily="18" charset="0"/>
                <a:cs typeface="Times New Roman" pitchFamily="18" charset="0"/>
              </a:rPr>
              <a:t>are subject </a:t>
            </a:r>
            <a:r>
              <a:rPr lang="en-US" sz="2400" b="0" dirty="0">
                <a:solidFill>
                  <a:schemeClr val="tx2">
                    <a:lumMod val="75000"/>
                  </a:schemeClr>
                </a:solidFill>
                <a:latin typeface="Times New Roman" pitchFamily="18" charset="0"/>
                <a:cs typeface="Times New Roman" pitchFamily="18" charset="0"/>
              </a:rPr>
              <a:t>to RSA </a:t>
            </a:r>
            <a:r>
              <a:rPr lang="en-US" sz="2400" b="0" dirty="0" smtClean="0">
                <a:solidFill>
                  <a:schemeClr val="tx2">
                    <a:lumMod val="75000"/>
                  </a:schemeClr>
                </a:solidFill>
                <a:latin typeface="Times New Roman" pitchFamily="18" charset="0"/>
                <a:cs typeface="Times New Roman" pitchFamily="18" charset="0"/>
              </a:rPr>
              <a:t>72-B if more than 1,000 cubic yards will leave the property</a:t>
            </a:r>
            <a:endParaRPr lang="en-US" sz="2400" b="0" dirty="0">
              <a:solidFill>
                <a:schemeClr val="tx2">
                  <a:lumMod val="75000"/>
                </a:schemeClr>
              </a:solidFill>
              <a:latin typeface="Times New Roman" pitchFamily="18" charset="0"/>
              <a:cs typeface="Times New Roman" pitchFamily="18" charset="0"/>
            </a:endParaRPr>
          </a:p>
          <a:p>
            <a:pPr marL="346075" indent="-346075">
              <a:spcAft>
                <a:spcPts val="600"/>
              </a:spcAft>
              <a:buClrTx/>
              <a:buFont typeface="Arial" pitchFamily="34" charset="0"/>
              <a:buChar char="•"/>
            </a:pPr>
            <a:r>
              <a:rPr lang="en-US" sz="2400" b="0" dirty="0" smtClean="0">
                <a:solidFill>
                  <a:schemeClr val="tx2">
                    <a:lumMod val="75000"/>
                  </a:schemeClr>
                </a:solidFill>
                <a:latin typeface="Times New Roman" pitchFamily="18" charset="0"/>
                <a:cs typeface="Times New Roman" pitchFamily="18" charset="0"/>
              </a:rPr>
              <a:t>The </a:t>
            </a:r>
            <a:r>
              <a:rPr lang="en-US" sz="2400" b="0" dirty="0">
                <a:solidFill>
                  <a:schemeClr val="tx2">
                    <a:lumMod val="75000"/>
                  </a:schemeClr>
                </a:solidFill>
                <a:latin typeface="Times New Roman" pitchFamily="18" charset="0"/>
                <a:cs typeface="Times New Roman" pitchFamily="18" charset="0"/>
              </a:rPr>
              <a:t>assessing officials may decline to sign the intent for non-compliance with RSA 155-E, RSA 485-A:17, RSA 72-B:5 or RSA 79-A </a:t>
            </a:r>
            <a:r>
              <a:rPr lang="en-US" sz="2400" b="0" u="sng" dirty="0">
                <a:solidFill>
                  <a:schemeClr val="tx2">
                    <a:lumMod val="75000"/>
                  </a:schemeClr>
                </a:solidFill>
                <a:latin typeface="Times New Roman" pitchFamily="18" charset="0"/>
                <a:cs typeface="Times New Roman" pitchFamily="18" charset="0"/>
              </a:rPr>
              <a:t>within 30 days of receipt of the intent</a:t>
            </a:r>
            <a:r>
              <a:rPr lang="en-US" sz="2400" b="0" dirty="0" smtClean="0">
                <a:solidFill>
                  <a:schemeClr val="tx2">
                    <a:lumMod val="75000"/>
                  </a:schemeClr>
                </a:solidFill>
                <a:latin typeface="Times New Roman" pitchFamily="18" charset="0"/>
                <a:cs typeface="Times New Roman" pitchFamily="18" charset="0"/>
              </a:rPr>
              <a:t>.  Must follow Rev. 503.01</a:t>
            </a:r>
            <a:endParaRPr lang="en-US" sz="2400" b="0" dirty="0">
              <a:solidFill>
                <a:schemeClr val="tx2">
                  <a:lumMod val="75000"/>
                </a:schemeClr>
              </a:solidFill>
              <a:latin typeface="Times New Roman" pitchFamily="18" charset="0"/>
              <a:cs typeface="Times New Roman" pitchFamily="18" charset="0"/>
            </a:endParaRPr>
          </a:p>
          <a:p>
            <a:pPr marL="346075" indent="-346075">
              <a:spcAft>
                <a:spcPts val="600"/>
              </a:spcAft>
              <a:buClrTx/>
              <a:buFont typeface="Arial" pitchFamily="34" charset="0"/>
              <a:buChar char="•"/>
            </a:pPr>
            <a:r>
              <a:rPr lang="en-US" sz="2400" b="0" dirty="0" smtClean="0">
                <a:solidFill>
                  <a:schemeClr val="tx2">
                    <a:lumMod val="75000"/>
                  </a:schemeClr>
                </a:solidFill>
                <a:latin typeface="Times New Roman" pitchFamily="18" charset="0"/>
                <a:cs typeface="Times New Roman" pitchFamily="18" charset="0"/>
              </a:rPr>
              <a:t>The Notice of Intent to Excavate is </a:t>
            </a:r>
            <a:r>
              <a:rPr lang="en-US" sz="2400" b="0" u="sng" dirty="0" smtClean="0">
                <a:solidFill>
                  <a:schemeClr val="tx2">
                    <a:lumMod val="75000"/>
                  </a:schemeClr>
                </a:solidFill>
                <a:latin typeface="Times New Roman" pitchFamily="18" charset="0"/>
                <a:cs typeface="Times New Roman" pitchFamily="18" charset="0"/>
              </a:rPr>
              <a:t>not</a:t>
            </a:r>
            <a:r>
              <a:rPr lang="en-US" sz="2400" b="0" dirty="0" smtClean="0">
                <a:solidFill>
                  <a:schemeClr val="tx2">
                    <a:lumMod val="75000"/>
                  </a:schemeClr>
                </a:solidFill>
                <a:latin typeface="Times New Roman" pitchFamily="18" charset="0"/>
                <a:cs typeface="Times New Roman" pitchFamily="18" charset="0"/>
              </a:rPr>
              <a:t> an excavation permit.  It is a tax document. It is </a:t>
            </a:r>
            <a:r>
              <a:rPr lang="en-US" sz="2400" b="0" u="sng" dirty="0" smtClean="0">
                <a:solidFill>
                  <a:schemeClr val="tx2">
                    <a:lumMod val="75000"/>
                  </a:schemeClr>
                </a:solidFill>
                <a:latin typeface="Times New Roman" pitchFamily="18" charset="0"/>
                <a:cs typeface="Times New Roman" pitchFamily="18" charset="0"/>
              </a:rPr>
              <a:t>not</a:t>
            </a:r>
            <a:r>
              <a:rPr lang="en-US" sz="2400" b="0" dirty="0" smtClean="0">
                <a:solidFill>
                  <a:schemeClr val="tx2">
                    <a:lumMod val="75000"/>
                  </a:schemeClr>
                </a:solidFill>
                <a:latin typeface="Times New Roman" pitchFamily="18" charset="0"/>
                <a:cs typeface="Times New Roman" pitchFamily="18" charset="0"/>
              </a:rPr>
              <a:t> a RSA 155-E enforcement tool</a:t>
            </a:r>
            <a:endParaRPr lang="en-US" sz="2400" b="0" dirty="0">
              <a:solidFill>
                <a:schemeClr val="tx2">
                  <a:lumMod val="75000"/>
                </a:schemeClr>
              </a:solidFill>
              <a:latin typeface="Times New Roman" pitchFamily="18" charset="0"/>
              <a:cs typeface="Times New Roman" pitchFamily="18" charset="0"/>
            </a:endParaRPr>
          </a:p>
        </p:txBody>
      </p:sp>
      <p:sp>
        <p:nvSpPr>
          <p:cNvPr id="6" name="TextBox 5"/>
          <p:cNvSpPr txBox="1"/>
          <p:nvPr/>
        </p:nvSpPr>
        <p:spPr>
          <a:xfrm>
            <a:off x="0" y="0"/>
            <a:ext cx="9144000" cy="338554"/>
          </a:xfrm>
          <a:prstGeom prst="rect">
            <a:avLst/>
          </a:prstGeom>
          <a:solidFill>
            <a:schemeClr val="accent1">
              <a:lumMod val="75000"/>
            </a:schemeClr>
          </a:solidFill>
          <a:ln>
            <a:solidFill>
              <a:schemeClr val="accent1">
                <a:lumMod val="50000"/>
              </a:schemeClr>
            </a:solidFill>
          </a:ln>
        </p:spPr>
        <p:txBody>
          <a:bodyPr wrap="square" rtlCol="0">
            <a:spAutoFit/>
          </a:bodyPr>
          <a:lstStyle/>
          <a:p>
            <a:pPr algn="r"/>
            <a:r>
              <a:rPr lang="en-US" sz="1600" dirty="0" smtClean="0">
                <a:solidFill>
                  <a:schemeClr val="bg1"/>
                </a:solidFill>
                <a:latin typeface="Times New Roman" panose="02020603050405020304" pitchFamily="18" charset="0"/>
                <a:cs typeface="Times New Roman" panose="02020603050405020304" pitchFamily="18" charset="0"/>
              </a:rPr>
              <a:t>Sam Greene, Assistant Director, </a:t>
            </a:r>
            <a:r>
              <a:rPr lang="en-US" sz="1600" dirty="0">
                <a:solidFill>
                  <a:schemeClr val="bg1"/>
                </a:solidFill>
                <a:latin typeface="Times New Roman" panose="02020603050405020304" pitchFamily="18" charset="0"/>
                <a:cs typeface="Times New Roman" panose="02020603050405020304" pitchFamily="18" charset="0"/>
              </a:rPr>
              <a:t>Municipal and Property Division</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90600"/>
          </a:xfrm>
        </p:spPr>
        <p:txBody>
          <a:bodyPr>
            <a:normAutofit/>
          </a:bodyPr>
          <a:lstStyle/>
          <a:p>
            <a:pPr lvl="1" algn="ctr">
              <a:lnSpc>
                <a:spcPct val="90000"/>
              </a:lnSpc>
              <a:spcBef>
                <a:spcPct val="20000"/>
              </a:spcBef>
            </a:pPr>
            <a:r>
              <a:rPr lang="en-US" sz="4000" dirty="0" smtClean="0">
                <a:solidFill>
                  <a:schemeClr val="tx2">
                    <a:lumMod val="75000"/>
                  </a:schemeClr>
                </a:solidFill>
                <a:latin typeface="Times New Roman" pitchFamily="18" charset="0"/>
                <a:cs typeface="Times New Roman" pitchFamily="18" charset="0"/>
              </a:rPr>
              <a:t>RSA 72-B – Excavation Tax </a:t>
            </a:r>
            <a:r>
              <a:rPr lang="en-US" sz="2400" dirty="0" smtClean="0">
                <a:solidFill>
                  <a:schemeClr val="tx2">
                    <a:lumMod val="75000"/>
                  </a:schemeClr>
                </a:solidFill>
                <a:latin typeface="Times New Roman" pitchFamily="18" charset="0"/>
                <a:cs typeface="Times New Roman" pitchFamily="18" charset="0"/>
              </a:rPr>
              <a:t>(Cont’d.)</a:t>
            </a:r>
            <a:endParaRPr lang="en-US" sz="2400" dirty="0">
              <a:solidFill>
                <a:schemeClr val="tx2">
                  <a:lumMod val="75000"/>
                </a:schemeClr>
              </a:solidFill>
              <a:latin typeface="Times New Roman" pitchFamily="18" charset="0"/>
              <a:cs typeface="Times New Roman" pitchFamily="18" charset="0"/>
            </a:endParaRPr>
          </a:p>
        </p:txBody>
      </p:sp>
      <p:sp>
        <p:nvSpPr>
          <p:cNvPr id="5" name="TextBox 4"/>
          <p:cNvSpPr txBox="1"/>
          <p:nvPr/>
        </p:nvSpPr>
        <p:spPr>
          <a:xfrm>
            <a:off x="0" y="6519446"/>
            <a:ext cx="9144000" cy="338554"/>
          </a:xfrm>
          <a:prstGeom prst="rect">
            <a:avLst/>
          </a:prstGeom>
          <a:solidFill>
            <a:schemeClr val="accent1">
              <a:lumMod val="50000"/>
            </a:schemeClr>
          </a:solidFill>
        </p:spPr>
        <p:txBody>
          <a:bodyPr wrap="square" rtlCol="0">
            <a:spAutoFit/>
          </a:bodyPr>
          <a:lstStyle/>
          <a:p>
            <a:pPr algn="ctr"/>
            <a:r>
              <a:rPr lang="en-US" sz="1600" dirty="0" smtClean="0">
                <a:solidFill>
                  <a:schemeClr val="bg1"/>
                </a:solidFill>
                <a:latin typeface="Times New Roman" panose="02020603050405020304" pitchFamily="18" charset="0"/>
                <a:cs typeface="Times New Roman" panose="02020603050405020304" pitchFamily="18" charset="0"/>
              </a:rPr>
              <a:t>Page </a:t>
            </a:r>
            <a:fld id="{B00E4F1D-AFA5-4F93-984F-DA2F40622FEE}" type="slidenum">
              <a:rPr lang="en-US" sz="1600" smtClean="0">
                <a:solidFill>
                  <a:schemeClr val="bg1"/>
                </a:solidFill>
                <a:latin typeface="Times New Roman" panose="02020603050405020304" pitchFamily="18" charset="0"/>
                <a:cs typeface="Times New Roman" panose="02020603050405020304" pitchFamily="18" charset="0"/>
              </a:rPr>
              <a:pPr algn="ctr"/>
              <a:t>78</a:t>
            </a:fld>
            <a:endParaRPr lang="en-US" sz="1600" dirty="0">
              <a:solidFill>
                <a:schemeClr val="bg1"/>
              </a:solidFill>
              <a:latin typeface="Times New Roman" panose="02020603050405020304" pitchFamily="18" charset="0"/>
              <a:cs typeface="Times New Roman" panose="02020603050405020304" pitchFamily="18" charset="0"/>
            </a:endParaRPr>
          </a:p>
        </p:txBody>
      </p:sp>
      <p:sp>
        <p:nvSpPr>
          <p:cNvPr id="6" name="Rectangle 3"/>
          <p:cNvSpPr>
            <a:spLocks noChangeArrowheads="1"/>
          </p:cNvSpPr>
          <p:nvPr/>
        </p:nvSpPr>
        <p:spPr bwMode="auto">
          <a:xfrm>
            <a:off x="475735" y="1219200"/>
            <a:ext cx="8534400" cy="5278368"/>
          </a:xfrm>
          <a:prstGeom prst="rect">
            <a:avLst/>
          </a:prstGeom>
          <a:noFill/>
          <a:ln w="9525">
            <a:noFill/>
            <a:miter lim="800000"/>
            <a:headEnd/>
            <a:tailEnd/>
          </a:ln>
        </p:spPr>
        <p:txBody>
          <a:bodyPr wrap="square">
            <a:spAutoFit/>
          </a:bodyPr>
          <a:lstStyle/>
          <a:p>
            <a:pPr marL="346075" indent="-346075">
              <a:spcAft>
                <a:spcPts val="600"/>
              </a:spcAft>
              <a:buClrTx/>
              <a:buFont typeface="Arial" pitchFamily="34" charset="0"/>
              <a:buChar char="•"/>
            </a:pPr>
            <a:r>
              <a:rPr lang="en-US" sz="2400" b="0" dirty="0" smtClean="0">
                <a:solidFill>
                  <a:schemeClr val="tx2">
                    <a:lumMod val="75000"/>
                  </a:schemeClr>
                </a:solidFill>
                <a:latin typeface="Times New Roman" pitchFamily="18" charset="0"/>
                <a:cs typeface="Times New Roman" pitchFamily="18" charset="0"/>
              </a:rPr>
              <a:t>If a property for which an Intent has been filed is sold, the previous owner needs to file Report of Excavated Material and the new owner needs a new Intent and administration fee</a:t>
            </a:r>
            <a:endParaRPr lang="en-US" sz="2400" b="0" dirty="0">
              <a:solidFill>
                <a:schemeClr val="tx2">
                  <a:lumMod val="75000"/>
                </a:schemeClr>
              </a:solidFill>
              <a:latin typeface="Times New Roman" pitchFamily="18" charset="0"/>
              <a:cs typeface="Times New Roman" pitchFamily="18" charset="0"/>
            </a:endParaRPr>
          </a:p>
          <a:p>
            <a:pPr marL="346075" indent="-346075">
              <a:spcAft>
                <a:spcPts val="600"/>
              </a:spcAft>
              <a:buClrTx/>
              <a:buFont typeface="Arial" pitchFamily="34" charset="0"/>
              <a:buChar char="•"/>
            </a:pPr>
            <a:r>
              <a:rPr lang="en-US" sz="2400" b="0" dirty="0" smtClean="0">
                <a:solidFill>
                  <a:schemeClr val="tx2">
                    <a:lumMod val="75000"/>
                  </a:schemeClr>
                </a:solidFill>
                <a:latin typeface="Times New Roman" pitchFamily="18" charset="0"/>
                <a:cs typeface="Times New Roman" pitchFamily="18" charset="0"/>
              </a:rPr>
              <a:t>Upon receipt of the Report, assessing officials have 30 days in which to assess the tax</a:t>
            </a:r>
            <a:endParaRPr lang="en-US" sz="2400" b="0" dirty="0">
              <a:solidFill>
                <a:schemeClr val="tx2">
                  <a:lumMod val="75000"/>
                </a:schemeClr>
              </a:solidFill>
              <a:latin typeface="Times New Roman" pitchFamily="18" charset="0"/>
              <a:cs typeface="Times New Roman" pitchFamily="18" charset="0"/>
            </a:endParaRPr>
          </a:p>
          <a:p>
            <a:pPr marL="346075" indent="-346075">
              <a:spcAft>
                <a:spcPts val="600"/>
              </a:spcAft>
              <a:buClrTx/>
              <a:buFont typeface="Arial" pitchFamily="34" charset="0"/>
              <a:buChar char="•"/>
            </a:pPr>
            <a:r>
              <a:rPr lang="en-US" sz="2400" b="0" dirty="0" smtClean="0">
                <a:solidFill>
                  <a:schemeClr val="tx2">
                    <a:lumMod val="75000"/>
                  </a:schemeClr>
                </a:solidFill>
                <a:latin typeface="Times New Roman" pitchFamily="18" charset="0"/>
                <a:cs typeface="Times New Roman" pitchFamily="18" charset="0"/>
              </a:rPr>
              <a:t>Tax Collector needs to be notified that the Intent has been filed. Contingent lien on property for Excavation Tax</a:t>
            </a:r>
            <a:endParaRPr lang="en-US" sz="2400" b="0" dirty="0">
              <a:solidFill>
                <a:schemeClr val="tx2">
                  <a:lumMod val="75000"/>
                </a:schemeClr>
              </a:solidFill>
              <a:latin typeface="Times New Roman" pitchFamily="18" charset="0"/>
              <a:cs typeface="Times New Roman" pitchFamily="18" charset="0"/>
            </a:endParaRPr>
          </a:p>
          <a:p>
            <a:pPr marL="346075" indent="-346075">
              <a:spcAft>
                <a:spcPts val="600"/>
              </a:spcAft>
              <a:buClrTx/>
              <a:buFont typeface="Arial" pitchFamily="34" charset="0"/>
              <a:buChar char="•"/>
            </a:pPr>
            <a:r>
              <a:rPr lang="en-US" sz="2400" b="0" dirty="0" smtClean="0">
                <a:solidFill>
                  <a:schemeClr val="tx2">
                    <a:lumMod val="75000"/>
                  </a:schemeClr>
                </a:solidFill>
                <a:latin typeface="Times New Roman" pitchFamily="18" charset="0"/>
                <a:cs typeface="Times New Roman" pitchFamily="18" charset="0"/>
              </a:rPr>
              <a:t>The Report of Excavated Material is </a:t>
            </a:r>
            <a:r>
              <a:rPr lang="en-US" sz="2400" b="0" u="sng" dirty="0" smtClean="0">
                <a:solidFill>
                  <a:schemeClr val="tx2">
                    <a:lumMod val="75000"/>
                  </a:schemeClr>
                </a:solidFill>
                <a:latin typeface="Times New Roman" pitchFamily="18" charset="0"/>
                <a:cs typeface="Times New Roman" pitchFamily="18" charset="0"/>
              </a:rPr>
              <a:t>not</a:t>
            </a:r>
            <a:r>
              <a:rPr lang="en-US" sz="2400" b="0" dirty="0" smtClean="0">
                <a:solidFill>
                  <a:schemeClr val="tx2">
                    <a:lumMod val="75000"/>
                  </a:schemeClr>
                </a:solidFill>
                <a:latin typeface="Times New Roman" pitchFamily="18" charset="0"/>
                <a:cs typeface="Times New Roman" pitchFamily="18" charset="0"/>
              </a:rPr>
              <a:t> available on the DRA website. They must contact DRA for a duplicate copy</a:t>
            </a:r>
            <a:endParaRPr lang="en-US" sz="2400" b="0" dirty="0">
              <a:solidFill>
                <a:schemeClr val="tx2">
                  <a:lumMod val="75000"/>
                </a:schemeClr>
              </a:solidFill>
              <a:latin typeface="Times New Roman" pitchFamily="18" charset="0"/>
              <a:cs typeface="Times New Roman" pitchFamily="18" charset="0"/>
            </a:endParaRPr>
          </a:p>
          <a:p>
            <a:pPr marL="346075" indent="-346075">
              <a:spcAft>
                <a:spcPts val="600"/>
              </a:spcAft>
              <a:buClrTx/>
              <a:buFont typeface="Arial" pitchFamily="34" charset="0"/>
              <a:buChar char="•"/>
            </a:pPr>
            <a:r>
              <a:rPr lang="en-US" sz="2400" b="0" u="sng" dirty="0" smtClean="0">
                <a:solidFill>
                  <a:schemeClr val="tx2">
                    <a:lumMod val="75000"/>
                  </a:schemeClr>
                </a:solidFill>
                <a:latin typeface="Times New Roman" pitchFamily="18" charset="0"/>
                <a:cs typeface="Times New Roman" pitchFamily="18" charset="0"/>
              </a:rPr>
              <a:t>RULES</a:t>
            </a:r>
            <a:r>
              <a:rPr lang="en-US" sz="2400" b="0" u="sng" dirty="0">
                <a:solidFill>
                  <a:schemeClr val="tx2">
                    <a:lumMod val="75000"/>
                  </a:schemeClr>
                </a:solidFill>
                <a:latin typeface="Times New Roman" pitchFamily="18" charset="0"/>
                <a:cs typeface="Times New Roman" pitchFamily="18" charset="0"/>
              </a:rPr>
              <a:t>:</a:t>
            </a:r>
            <a:r>
              <a:rPr lang="en-US" sz="2400" b="0" dirty="0">
                <a:solidFill>
                  <a:schemeClr val="tx2">
                    <a:lumMod val="75000"/>
                  </a:schemeClr>
                </a:solidFill>
                <a:latin typeface="Times New Roman" pitchFamily="18" charset="0"/>
                <a:cs typeface="Times New Roman" pitchFamily="18" charset="0"/>
              </a:rPr>
              <a:t> </a:t>
            </a:r>
            <a:r>
              <a:rPr lang="en-US" sz="2400" b="0" dirty="0" smtClean="0">
                <a:solidFill>
                  <a:schemeClr val="tx2">
                    <a:lumMod val="75000"/>
                  </a:schemeClr>
                </a:solidFill>
                <a:latin typeface="Times New Roman" pitchFamily="18" charset="0"/>
                <a:cs typeface="Times New Roman" pitchFamily="18" charset="0"/>
              </a:rPr>
              <a:t> Rev. 500</a:t>
            </a:r>
          </a:p>
          <a:p>
            <a:pPr marL="346075" indent="-346075">
              <a:spcAft>
                <a:spcPts val="600"/>
              </a:spcAft>
              <a:buClrTx/>
              <a:buFont typeface="Arial" pitchFamily="34" charset="0"/>
              <a:buChar char="•"/>
            </a:pPr>
            <a:r>
              <a:rPr lang="en-US" sz="2400" dirty="0" smtClean="0">
                <a:solidFill>
                  <a:schemeClr val="tx2">
                    <a:lumMod val="75000"/>
                  </a:schemeClr>
                </a:solidFill>
                <a:latin typeface="Times New Roman" pitchFamily="18" charset="0"/>
                <a:cs typeface="Times New Roman" pitchFamily="18" charset="0"/>
              </a:rPr>
              <a:t>Dimension Stone – not the same as earth.  This type of quarry is taxed under RSA 72:13.  Assessment can contain the value for the minerals contained in the ground</a:t>
            </a:r>
            <a:endParaRPr lang="en-US" sz="2400" b="0" dirty="0">
              <a:solidFill>
                <a:schemeClr val="tx2">
                  <a:lumMod val="75000"/>
                </a:schemeClr>
              </a:solidFill>
              <a:latin typeface="Times New Roman" pitchFamily="18" charset="0"/>
              <a:cs typeface="Times New Roman" pitchFamily="18" charset="0"/>
            </a:endParaRPr>
          </a:p>
        </p:txBody>
      </p:sp>
      <p:sp>
        <p:nvSpPr>
          <p:cNvPr id="7" name="TextBox 6"/>
          <p:cNvSpPr txBox="1"/>
          <p:nvPr/>
        </p:nvSpPr>
        <p:spPr>
          <a:xfrm>
            <a:off x="0" y="0"/>
            <a:ext cx="9144000" cy="338554"/>
          </a:xfrm>
          <a:prstGeom prst="rect">
            <a:avLst/>
          </a:prstGeom>
          <a:solidFill>
            <a:schemeClr val="accent1">
              <a:lumMod val="75000"/>
            </a:schemeClr>
          </a:solidFill>
          <a:ln>
            <a:solidFill>
              <a:schemeClr val="accent1">
                <a:lumMod val="50000"/>
              </a:schemeClr>
            </a:solidFill>
          </a:ln>
        </p:spPr>
        <p:txBody>
          <a:bodyPr wrap="square" rtlCol="0">
            <a:spAutoFit/>
          </a:bodyPr>
          <a:lstStyle/>
          <a:p>
            <a:pPr algn="r"/>
            <a:r>
              <a:rPr lang="en-US" sz="1600" dirty="0" smtClean="0">
                <a:solidFill>
                  <a:schemeClr val="bg1"/>
                </a:solidFill>
                <a:latin typeface="Times New Roman" panose="02020603050405020304" pitchFamily="18" charset="0"/>
                <a:cs typeface="Times New Roman" panose="02020603050405020304" pitchFamily="18" charset="0"/>
              </a:rPr>
              <a:t>Sam Greene, Assistant Director, </a:t>
            </a:r>
            <a:r>
              <a:rPr lang="en-US" sz="1600" dirty="0">
                <a:solidFill>
                  <a:schemeClr val="bg1"/>
                </a:solidFill>
                <a:latin typeface="Times New Roman" panose="02020603050405020304" pitchFamily="18" charset="0"/>
                <a:cs typeface="Times New Roman" panose="02020603050405020304" pitchFamily="18" charset="0"/>
              </a:rPr>
              <a:t>Municipal and Property Division</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90600"/>
          </a:xfrm>
        </p:spPr>
        <p:txBody>
          <a:bodyPr>
            <a:normAutofit/>
          </a:bodyPr>
          <a:lstStyle/>
          <a:p>
            <a:pPr lvl="1" algn="ctr">
              <a:lnSpc>
                <a:spcPct val="90000"/>
              </a:lnSpc>
              <a:spcBef>
                <a:spcPct val="20000"/>
              </a:spcBef>
            </a:pPr>
            <a:r>
              <a:rPr lang="en-US" sz="4000" dirty="0" smtClean="0">
                <a:solidFill>
                  <a:schemeClr val="tx2">
                    <a:lumMod val="75000"/>
                  </a:schemeClr>
                </a:solidFill>
                <a:latin typeface="Times New Roman" pitchFamily="18" charset="0"/>
                <a:cs typeface="Times New Roman" pitchFamily="18" charset="0"/>
              </a:rPr>
              <a:t>RSA 72-B – Excavation Tax </a:t>
            </a:r>
            <a:r>
              <a:rPr lang="en-US" sz="2400" dirty="0" smtClean="0">
                <a:solidFill>
                  <a:schemeClr val="tx2">
                    <a:lumMod val="75000"/>
                  </a:schemeClr>
                </a:solidFill>
                <a:latin typeface="Times New Roman" pitchFamily="18" charset="0"/>
                <a:cs typeface="Times New Roman" pitchFamily="18" charset="0"/>
              </a:rPr>
              <a:t>(Cont’d.)</a:t>
            </a:r>
            <a:endParaRPr lang="en-US" sz="2400" dirty="0">
              <a:solidFill>
                <a:schemeClr val="tx2">
                  <a:lumMod val="75000"/>
                </a:schemeClr>
              </a:solidFill>
              <a:latin typeface="Times New Roman" pitchFamily="18" charset="0"/>
              <a:cs typeface="Times New Roman" pitchFamily="18" charset="0"/>
            </a:endParaRPr>
          </a:p>
        </p:txBody>
      </p:sp>
      <p:sp>
        <p:nvSpPr>
          <p:cNvPr id="5" name="TextBox 4"/>
          <p:cNvSpPr txBox="1"/>
          <p:nvPr/>
        </p:nvSpPr>
        <p:spPr>
          <a:xfrm>
            <a:off x="0" y="6519446"/>
            <a:ext cx="9144000" cy="338554"/>
          </a:xfrm>
          <a:prstGeom prst="rect">
            <a:avLst/>
          </a:prstGeom>
          <a:solidFill>
            <a:schemeClr val="accent1">
              <a:lumMod val="50000"/>
            </a:schemeClr>
          </a:solidFill>
        </p:spPr>
        <p:txBody>
          <a:bodyPr wrap="square" rtlCol="0">
            <a:spAutoFit/>
          </a:bodyPr>
          <a:lstStyle/>
          <a:p>
            <a:pPr algn="ctr"/>
            <a:r>
              <a:rPr lang="en-US" sz="1600" dirty="0" smtClean="0">
                <a:solidFill>
                  <a:schemeClr val="bg1"/>
                </a:solidFill>
                <a:latin typeface="Times New Roman" panose="02020603050405020304" pitchFamily="18" charset="0"/>
                <a:cs typeface="Times New Roman" panose="02020603050405020304" pitchFamily="18" charset="0"/>
              </a:rPr>
              <a:t>Page </a:t>
            </a:r>
            <a:fld id="{B00E4F1D-AFA5-4F93-984F-DA2F40622FEE}" type="slidenum">
              <a:rPr lang="en-US" sz="1600" smtClean="0">
                <a:solidFill>
                  <a:schemeClr val="bg1"/>
                </a:solidFill>
                <a:latin typeface="Times New Roman" panose="02020603050405020304" pitchFamily="18" charset="0"/>
                <a:cs typeface="Times New Roman" panose="02020603050405020304" pitchFamily="18" charset="0"/>
              </a:rPr>
              <a:pPr algn="ctr"/>
              <a:t>79</a:t>
            </a:fld>
            <a:endParaRPr lang="en-US" sz="1600" dirty="0">
              <a:solidFill>
                <a:schemeClr val="bg1"/>
              </a:solidFill>
              <a:latin typeface="Times New Roman" panose="02020603050405020304" pitchFamily="18" charset="0"/>
              <a:cs typeface="Times New Roman" panose="02020603050405020304" pitchFamily="18" charset="0"/>
            </a:endParaRPr>
          </a:p>
        </p:txBody>
      </p:sp>
      <p:sp>
        <p:nvSpPr>
          <p:cNvPr id="7" name="Rectangle 3"/>
          <p:cNvSpPr>
            <a:spLocks noChangeArrowheads="1"/>
          </p:cNvSpPr>
          <p:nvPr/>
        </p:nvSpPr>
        <p:spPr bwMode="auto">
          <a:xfrm>
            <a:off x="475735" y="1229951"/>
            <a:ext cx="8534400" cy="5062924"/>
          </a:xfrm>
          <a:prstGeom prst="rect">
            <a:avLst/>
          </a:prstGeom>
          <a:noFill/>
          <a:ln w="9525">
            <a:noFill/>
            <a:miter lim="800000"/>
            <a:headEnd/>
            <a:tailEnd/>
          </a:ln>
          <a:effectLst/>
        </p:spPr>
        <p:txBody>
          <a:bodyPr>
            <a:spAutoFit/>
          </a:bodyPr>
          <a:lstStyle/>
          <a:p>
            <a:pPr marL="346075" indent="-346075">
              <a:spcAft>
                <a:spcPts val="600"/>
              </a:spcAft>
              <a:buClrTx/>
              <a:buFont typeface="Arial" pitchFamily="34" charset="0"/>
              <a:buChar char="•"/>
              <a:defRPr/>
            </a:pPr>
            <a:r>
              <a:rPr lang="en-US" sz="2200" b="0" dirty="0" smtClean="0">
                <a:solidFill>
                  <a:schemeClr val="tx2">
                    <a:lumMod val="75000"/>
                  </a:schemeClr>
                </a:solidFill>
                <a:latin typeface="Times New Roman" pitchFamily="18" charset="0"/>
                <a:cs typeface="Times New Roman" pitchFamily="18" charset="0"/>
              </a:rPr>
              <a:t>The </a:t>
            </a:r>
            <a:r>
              <a:rPr lang="en-US" sz="2200" b="0" dirty="0">
                <a:solidFill>
                  <a:schemeClr val="tx2">
                    <a:lumMod val="75000"/>
                  </a:schemeClr>
                </a:solidFill>
                <a:latin typeface="Times New Roman" pitchFamily="18" charset="0"/>
                <a:cs typeface="Times New Roman" pitchFamily="18" charset="0"/>
              </a:rPr>
              <a:t>property tax assessment for the land area utilized for a commercial excavation </a:t>
            </a:r>
            <a:r>
              <a:rPr lang="en-US" sz="2200" i="1" u="sng" dirty="0">
                <a:solidFill>
                  <a:schemeClr val="tx2">
                    <a:lumMod val="75000"/>
                  </a:schemeClr>
                </a:solidFill>
                <a:latin typeface="Times New Roman" pitchFamily="18" charset="0"/>
                <a:cs typeface="Times New Roman" pitchFamily="18" charset="0"/>
              </a:rPr>
              <a:t>shall not</a:t>
            </a:r>
            <a:r>
              <a:rPr lang="en-US" sz="2200" dirty="0">
                <a:solidFill>
                  <a:schemeClr val="tx2">
                    <a:lumMod val="75000"/>
                  </a:schemeClr>
                </a:solidFill>
                <a:latin typeface="Times New Roman" pitchFamily="18" charset="0"/>
                <a:cs typeface="Times New Roman" pitchFamily="18" charset="0"/>
              </a:rPr>
              <a:t> </a:t>
            </a:r>
            <a:r>
              <a:rPr lang="en-US" sz="2200" b="0" dirty="0">
                <a:solidFill>
                  <a:schemeClr val="tx2">
                    <a:lumMod val="75000"/>
                  </a:schemeClr>
                </a:solidFill>
                <a:latin typeface="Times New Roman" pitchFamily="18" charset="0"/>
                <a:cs typeface="Times New Roman" pitchFamily="18" charset="0"/>
              </a:rPr>
              <a:t>contain the value of the earth.  It should be noted that the excavation and processing of earth is a highly regulated commercial/industrial activity.  In assessing the property, it must be a legal and permitted use.  The assessor needs to know the amount of “permitted” land area in determining the assessment of the property. </a:t>
            </a:r>
          </a:p>
          <a:p>
            <a:pPr marL="346075" indent="-346075">
              <a:spcAft>
                <a:spcPts val="600"/>
              </a:spcAft>
              <a:buClrTx/>
              <a:buFont typeface="Arial" pitchFamily="34" charset="0"/>
              <a:buChar char="•"/>
              <a:defRPr/>
            </a:pPr>
            <a:r>
              <a:rPr lang="en-US" sz="2200" b="0" dirty="0" smtClean="0">
                <a:solidFill>
                  <a:schemeClr val="tx2">
                    <a:lumMod val="75000"/>
                  </a:schemeClr>
                </a:solidFill>
                <a:latin typeface="Times New Roman" pitchFamily="18" charset="0"/>
                <a:cs typeface="Times New Roman" pitchFamily="18" charset="0"/>
              </a:rPr>
              <a:t>The </a:t>
            </a:r>
            <a:r>
              <a:rPr lang="en-US" sz="2200" b="0" dirty="0">
                <a:solidFill>
                  <a:schemeClr val="tx2">
                    <a:lumMod val="75000"/>
                  </a:schemeClr>
                </a:solidFill>
                <a:latin typeface="Times New Roman" pitchFamily="18" charset="0"/>
                <a:cs typeface="Times New Roman" pitchFamily="18" charset="0"/>
              </a:rPr>
              <a:t>assessor </a:t>
            </a:r>
            <a:r>
              <a:rPr lang="en-US" sz="2200" b="0" u="sng" dirty="0">
                <a:solidFill>
                  <a:schemeClr val="tx2">
                    <a:lumMod val="75000"/>
                  </a:schemeClr>
                </a:solidFill>
                <a:latin typeface="Times New Roman" pitchFamily="18" charset="0"/>
                <a:cs typeface="Times New Roman" pitchFamily="18" charset="0"/>
              </a:rPr>
              <a:t>cannot determine </a:t>
            </a:r>
            <a:r>
              <a:rPr lang="en-US" sz="2200" b="0" dirty="0">
                <a:solidFill>
                  <a:schemeClr val="tx2">
                    <a:lumMod val="75000"/>
                  </a:schemeClr>
                </a:solidFill>
                <a:latin typeface="Times New Roman" pitchFamily="18" charset="0"/>
                <a:cs typeface="Times New Roman" pitchFamily="18" charset="0"/>
              </a:rPr>
              <a:t>the value or excavated area of the property </a:t>
            </a:r>
            <a:r>
              <a:rPr lang="en-US" sz="2200" b="0" u="sng" dirty="0">
                <a:solidFill>
                  <a:schemeClr val="tx2">
                    <a:lumMod val="75000"/>
                  </a:schemeClr>
                </a:solidFill>
                <a:latin typeface="Times New Roman" pitchFamily="18" charset="0"/>
                <a:cs typeface="Times New Roman" pitchFamily="18" charset="0"/>
              </a:rPr>
              <a:t>from the office</a:t>
            </a:r>
            <a:r>
              <a:rPr lang="en-US" sz="2200" b="0" dirty="0">
                <a:solidFill>
                  <a:schemeClr val="tx2">
                    <a:lumMod val="75000"/>
                  </a:schemeClr>
                </a:solidFill>
                <a:latin typeface="Times New Roman" pitchFamily="18" charset="0"/>
                <a:cs typeface="Times New Roman" pitchFamily="18" charset="0"/>
              </a:rPr>
              <a:t> using the intent to excavate form.  </a:t>
            </a:r>
            <a:r>
              <a:rPr lang="en-US" sz="2200" b="0" u="sng" dirty="0">
                <a:solidFill>
                  <a:schemeClr val="tx2">
                    <a:lumMod val="75000"/>
                  </a:schemeClr>
                </a:solidFill>
                <a:latin typeface="Times New Roman" pitchFamily="18" charset="0"/>
                <a:cs typeface="Times New Roman" pitchFamily="18" charset="0"/>
              </a:rPr>
              <a:t>Yearly physical inspections are a must.</a:t>
            </a:r>
            <a:r>
              <a:rPr lang="en-US" sz="2200" b="0" dirty="0">
                <a:solidFill>
                  <a:schemeClr val="tx2">
                    <a:lumMod val="75000"/>
                  </a:schemeClr>
                </a:solidFill>
                <a:latin typeface="Times New Roman" pitchFamily="18" charset="0"/>
                <a:cs typeface="Times New Roman" pitchFamily="18" charset="0"/>
              </a:rPr>
              <a:t> </a:t>
            </a:r>
          </a:p>
          <a:p>
            <a:pPr marL="346075" indent="-346075">
              <a:spcAft>
                <a:spcPts val="600"/>
              </a:spcAft>
              <a:buClrTx/>
              <a:buFont typeface="Arial" pitchFamily="34" charset="0"/>
              <a:buChar char="•"/>
              <a:defRPr/>
            </a:pPr>
            <a:r>
              <a:rPr lang="en-US" sz="2200" b="0" dirty="0" smtClean="0">
                <a:solidFill>
                  <a:schemeClr val="tx2">
                    <a:lumMod val="75000"/>
                  </a:schemeClr>
                </a:solidFill>
                <a:latin typeface="Times New Roman" pitchFamily="18" charset="0"/>
                <a:cs typeface="Times New Roman" pitchFamily="18" charset="0"/>
              </a:rPr>
              <a:t>Aerial </a:t>
            </a:r>
            <a:r>
              <a:rPr lang="en-US" sz="2200" b="0" dirty="0">
                <a:solidFill>
                  <a:schemeClr val="tx2">
                    <a:lumMod val="75000"/>
                  </a:schemeClr>
                </a:solidFill>
                <a:latin typeface="Times New Roman" pitchFamily="18" charset="0"/>
                <a:cs typeface="Times New Roman" pitchFamily="18" charset="0"/>
              </a:rPr>
              <a:t>photographs and GPS are other tools that can assist in the valuation of the property.</a:t>
            </a:r>
          </a:p>
          <a:p>
            <a:pPr marL="346075" indent="-346075">
              <a:spcAft>
                <a:spcPts val="600"/>
              </a:spcAft>
              <a:buClrTx/>
              <a:buFont typeface="Arial" pitchFamily="34" charset="0"/>
              <a:buChar char="•"/>
              <a:defRPr/>
            </a:pPr>
            <a:r>
              <a:rPr lang="en-US" sz="2200" b="0" dirty="0" smtClean="0">
                <a:solidFill>
                  <a:schemeClr val="tx2">
                    <a:lumMod val="75000"/>
                  </a:schemeClr>
                </a:solidFill>
                <a:latin typeface="Times New Roman" pitchFamily="18" charset="0"/>
                <a:cs typeface="Times New Roman" pitchFamily="18" charset="0"/>
              </a:rPr>
              <a:t>Earth </a:t>
            </a:r>
            <a:r>
              <a:rPr lang="en-US" sz="2200" dirty="0" smtClean="0">
                <a:solidFill>
                  <a:schemeClr val="tx2">
                    <a:lumMod val="75000"/>
                  </a:schemeClr>
                </a:solidFill>
                <a:latin typeface="Times New Roman" pitchFamily="18" charset="0"/>
                <a:cs typeface="Times New Roman" pitchFamily="18" charset="0"/>
              </a:rPr>
              <a:t>may </a:t>
            </a:r>
            <a:r>
              <a:rPr lang="en-US" sz="2200" b="0" u="sng" dirty="0" smtClean="0">
                <a:solidFill>
                  <a:schemeClr val="tx2">
                    <a:lumMod val="75000"/>
                  </a:schemeClr>
                </a:solidFill>
                <a:latin typeface="Times New Roman" pitchFamily="18" charset="0"/>
                <a:cs typeface="Times New Roman" pitchFamily="18" charset="0"/>
              </a:rPr>
              <a:t>not</a:t>
            </a:r>
            <a:r>
              <a:rPr lang="en-US" sz="2200" b="0" dirty="0" smtClean="0">
                <a:solidFill>
                  <a:schemeClr val="tx2">
                    <a:lumMod val="75000"/>
                  </a:schemeClr>
                </a:solidFill>
                <a:latin typeface="Times New Roman" pitchFamily="18" charset="0"/>
                <a:cs typeface="Times New Roman" pitchFamily="18" charset="0"/>
              </a:rPr>
              <a:t> be exempt </a:t>
            </a:r>
            <a:r>
              <a:rPr lang="en-US" sz="2200" b="0" dirty="0">
                <a:solidFill>
                  <a:schemeClr val="tx2">
                    <a:lumMod val="75000"/>
                  </a:schemeClr>
                </a:solidFill>
                <a:latin typeface="Times New Roman" pitchFamily="18" charset="0"/>
                <a:cs typeface="Times New Roman" pitchFamily="18" charset="0"/>
              </a:rPr>
              <a:t>from a </a:t>
            </a:r>
            <a:r>
              <a:rPr lang="en-US" sz="2200" b="0" dirty="0" smtClean="0">
                <a:solidFill>
                  <a:schemeClr val="tx2">
                    <a:lumMod val="75000"/>
                  </a:schemeClr>
                </a:solidFill>
                <a:latin typeface="Times New Roman" pitchFamily="18" charset="0"/>
                <a:cs typeface="Times New Roman" pitchFamily="18" charset="0"/>
              </a:rPr>
              <a:t>LUCT.  </a:t>
            </a:r>
            <a:r>
              <a:rPr lang="en-US" sz="2200" b="0" dirty="0">
                <a:solidFill>
                  <a:schemeClr val="tx2">
                    <a:lumMod val="75000"/>
                  </a:schemeClr>
                </a:solidFill>
                <a:latin typeface="Times New Roman" pitchFamily="18" charset="0"/>
                <a:cs typeface="Times New Roman" pitchFamily="18" charset="0"/>
              </a:rPr>
              <a:t>The plans that are submitted for local and state permits can be essential in determining the proper </a:t>
            </a:r>
            <a:r>
              <a:rPr lang="en-US" sz="2200" b="0" dirty="0" smtClean="0">
                <a:solidFill>
                  <a:schemeClr val="tx2">
                    <a:lumMod val="75000"/>
                  </a:schemeClr>
                </a:solidFill>
                <a:latin typeface="Times New Roman" pitchFamily="18" charset="0"/>
                <a:cs typeface="Times New Roman" pitchFamily="18" charset="0"/>
              </a:rPr>
              <a:t>LUCT </a:t>
            </a:r>
            <a:r>
              <a:rPr lang="en-US" sz="2200" b="0" dirty="0">
                <a:solidFill>
                  <a:schemeClr val="tx2">
                    <a:lumMod val="75000"/>
                  </a:schemeClr>
                </a:solidFill>
                <a:latin typeface="Times New Roman" pitchFamily="18" charset="0"/>
                <a:cs typeface="Times New Roman" pitchFamily="18" charset="0"/>
              </a:rPr>
              <a:t>assessment.</a:t>
            </a:r>
          </a:p>
        </p:txBody>
      </p:sp>
      <p:sp>
        <p:nvSpPr>
          <p:cNvPr id="6" name="TextBox 5"/>
          <p:cNvSpPr txBox="1"/>
          <p:nvPr/>
        </p:nvSpPr>
        <p:spPr>
          <a:xfrm>
            <a:off x="0" y="0"/>
            <a:ext cx="9144000" cy="338554"/>
          </a:xfrm>
          <a:prstGeom prst="rect">
            <a:avLst/>
          </a:prstGeom>
          <a:solidFill>
            <a:schemeClr val="accent1">
              <a:lumMod val="75000"/>
            </a:schemeClr>
          </a:solidFill>
          <a:ln>
            <a:solidFill>
              <a:schemeClr val="accent1">
                <a:lumMod val="50000"/>
              </a:schemeClr>
            </a:solidFill>
          </a:ln>
        </p:spPr>
        <p:txBody>
          <a:bodyPr wrap="square" rtlCol="0">
            <a:spAutoFit/>
          </a:bodyPr>
          <a:lstStyle/>
          <a:p>
            <a:pPr algn="r"/>
            <a:r>
              <a:rPr lang="en-US" sz="1600" dirty="0" smtClean="0">
                <a:solidFill>
                  <a:schemeClr val="bg1"/>
                </a:solidFill>
                <a:latin typeface="Times New Roman" panose="02020603050405020304" pitchFamily="18" charset="0"/>
                <a:cs typeface="Times New Roman" panose="02020603050405020304" pitchFamily="18" charset="0"/>
              </a:rPr>
              <a:t>Sam Greene, Assistant Director, </a:t>
            </a:r>
            <a:r>
              <a:rPr lang="en-US" sz="1600" dirty="0">
                <a:solidFill>
                  <a:schemeClr val="bg1"/>
                </a:solidFill>
                <a:latin typeface="Times New Roman" panose="02020603050405020304" pitchFamily="18" charset="0"/>
                <a:cs typeface="Times New Roman" panose="02020603050405020304" pitchFamily="18" charset="0"/>
              </a:rPr>
              <a:t>Municipal and Property Division</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406619" y="381001"/>
            <a:ext cx="8356382" cy="3200399"/>
          </a:xfrm>
          <a:prstGeom prst="rect">
            <a:avLst/>
          </a:prstGeom>
        </p:spPr>
      </p:pic>
      <p:pic>
        <p:nvPicPr>
          <p:cNvPr id="9" name="Picture 8"/>
          <p:cNvPicPr>
            <a:picLocks noChangeAspect="1"/>
          </p:cNvPicPr>
          <p:nvPr/>
        </p:nvPicPr>
        <p:blipFill>
          <a:blip r:embed="rId4"/>
          <a:stretch>
            <a:fillRect/>
          </a:stretch>
        </p:blipFill>
        <p:spPr>
          <a:xfrm>
            <a:off x="406620" y="3581400"/>
            <a:ext cx="8356381" cy="2895600"/>
          </a:xfrm>
          <a:prstGeom prst="rect">
            <a:avLst/>
          </a:prstGeom>
        </p:spPr>
      </p:pic>
      <p:sp>
        <p:nvSpPr>
          <p:cNvPr id="10" name="AutoShape 2"/>
          <p:cNvSpPr>
            <a:spLocks noChangeArrowheads="1"/>
          </p:cNvSpPr>
          <p:nvPr/>
        </p:nvSpPr>
        <p:spPr bwMode="auto">
          <a:xfrm rot="10800000">
            <a:off x="3024250" y="5279770"/>
            <a:ext cx="594360" cy="182880"/>
          </a:xfrm>
          <a:prstGeom prst="rightArrow">
            <a:avLst>
              <a:gd name="adj1" fmla="val 50000"/>
              <a:gd name="adj2" fmla="val 88873"/>
            </a:avLst>
          </a:prstGeom>
          <a:solidFill>
            <a:srgbClr val="0070C0"/>
          </a:solidFill>
          <a:ln w="3175">
            <a:solidFill>
              <a:srgbClr val="0070C0"/>
            </a:solidFill>
            <a:miter lim="800000"/>
            <a:headEnd/>
            <a:tailEnd/>
          </a:ln>
        </p:spPr>
        <p:txBody>
          <a:bodyPr/>
          <a:lstStyle/>
          <a:p>
            <a:endParaRPr lang="en-US"/>
          </a:p>
        </p:txBody>
      </p:sp>
      <p:sp>
        <p:nvSpPr>
          <p:cNvPr id="11" name="TextBox 10"/>
          <p:cNvSpPr txBox="1"/>
          <p:nvPr/>
        </p:nvSpPr>
        <p:spPr>
          <a:xfrm>
            <a:off x="0" y="0"/>
            <a:ext cx="9144000" cy="338554"/>
          </a:xfrm>
          <a:prstGeom prst="rect">
            <a:avLst/>
          </a:prstGeom>
          <a:solidFill>
            <a:schemeClr val="accent1">
              <a:lumMod val="75000"/>
            </a:schemeClr>
          </a:solidFill>
          <a:ln>
            <a:solidFill>
              <a:schemeClr val="accent1">
                <a:lumMod val="50000"/>
              </a:schemeClr>
            </a:solidFill>
          </a:ln>
        </p:spPr>
        <p:txBody>
          <a:bodyPr wrap="square" rtlCol="0">
            <a:spAutoFit/>
          </a:bodyPr>
          <a:lstStyle/>
          <a:p>
            <a:pPr algn="r">
              <a:defRPr/>
            </a:pPr>
            <a:r>
              <a:rPr lang="en-US" sz="1600" dirty="0" smtClean="0">
                <a:solidFill>
                  <a:schemeClr val="bg1"/>
                </a:solidFill>
                <a:latin typeface="Times New Roman" panose="02020603050405020304" pitchFamily="18" charset="0"/>
                <a:cs typeface="Times New Roman" panose="02020603050405020304" pitchFamily="18" charset="0"/>
              </a:rPr>
              <a:t>Sam Greene, Assistant Director, </a:t>
            </a:r>
            <a:r>
              <a:rPr lang="en-US" sz="1600" dirty="0">
                <a:solidFill>
                  <a:schemeClr val="bg1"/>
                </a:solidFill>
                <a:latin typeface="Times New Roman" panose="02020603050405020304" pitchFamily="18" charset="0"/>
                <a:cs typeface="Times New Roman" panose="02020603050405020304" pitchFamily="18" charset="0"/>
              </a:rPr>
              <a:t>Municipal and Property Division</a:t>
            </a:r>
          </a:p>
        </p:txBody>
      </p:sp>
      <p:sp>
        <p:nvSpPr>
          <p:cNvPr id="12" name="TextBox 11"/>
          <p:cNvSpPr txBox="1"/>
          <p:nvPr/>
        </p:nvSpPr>
        <p:spPr>
          <a:xfrm>
            <a:off x="0" y="6528769"/>
            <a:ext cx="9144000" cy="338137"/>
          </a:xfrm>
          <a:prstGeom prst="rect">
            <a:avLst/>
          </a:prstGeom>
          <a:solidFill>
            <a:schemeClr val="accent1">
              <a:lumMod val="50000"/>
            </a:schemeClr>
          </a:solidFill>
        </p:spPr>
        <p:txBody>
          <a:bodyPr>
            <a:spAutoFit/>
          </a:bodyPr>
          <a:lstStyle/>
          <a:p>
            <a:pPr algn="ctr">
              <a:defRPr/>
            </a:pPr>
            <a:r>
              <a:rPr lang="en-US" sz="160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Page </a:t>
            </a:r>
            <a:fld id="{C7793827-6890-4CD7-B424-828EFC964CD6}" type="slidenum">
              <a:rPr lang="en-US" sz="1600">
                <a:solidFill>
                  <a:schemeClr val="bg1"/>
                </a:solidFill>
                <a:latin typeface="Times New Roman" panose="02020603050405020304" pitchFamily="18" charset="0"/>
                <a:ea typeface="Tahoma" panose="020B0604030504040204" pitchFamily="34" charset="0"/>
                <a:cs typeface="Times New Roman" panose="02020603050405020304" pitchFamily="18" charset="0"/>
              </a:rPr>
              <a:pPr algn="ctr">
                <a:defRPr/>
              </a:pPr>
              <a:t>8</a:t>
            </a:fld>
            <a:endParaRPr lang="en-US" sz="1600"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870173611"/>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chemeClr val="tx2">
                    <a:lumMod val="75000"/>
                  </a:schemeClr>
                </a:solidFill>
                <a:latin typeface="Times New Roman" pitchFamily="18" charset="0"/>
                <a:cs typeface="Times New Roman" pitchFamily="18" charset="0"/>
              </a:rPr>
              <a:t>RSA 21-J:9-a  Equalization Procedure</a:t>
            </a:r>
            <a:endParaRPr lang="en-US" sz="4000" dirty="0">
              <a:solidFill>
                <a:schemeClr val="tx2">
                  <a:lumMod val="75000"/>
                </a:schemeClr>
              </a:solidFill>
              <a:latin typeface="Times New Roman" pitchFamily="18" charset="0"/>
              <a:cs typeface="Times New Roman" pitchFamily="18" charset="0"/>
            </a:endParaRPr>
          </a:p>
        </p:txBody>
      </p:sp>
      <p:sp>
        <p:nvSpPr>
          <p:cNvPr id="5" name="TextBox 4"/>
          <p:cNvSpPr txBox="1"/>
          <p:nvPr/>
        </p:nvSpPr>
        <p:spPr>
          <a:xfrm>
            <a:off x="0" y="6519446"/>
            <a:ext cx="9144000" cy="338554"/>
          </a:xfrm>
          <a:prstGeom prst="rect">
            <a:avLst/>
          </a:prstGeom>
          <a:solidFill>
            <a:schemeClr val="accent1">
              <a:lumMod val="50000"/>
            </a:schemeClr>
          </a:solidFill>
        </p:spPr>
        <p:txBody>
          <a:bodyPr wrap="square" rtlCol="0">
            <a:spAutoFit/>
          </a:bodyPr>
          <a:lstStyle/>
          <a:p>
            <a:pPr algn="ctr"/>
            <a:r>
              <a:rPr lang="en-US" sz="1600" dirty="0" smtClean="0">
                <a:solidFill>
                  <a:schemeClr val="bg1"/>
                </a:solidFill>
                <a:latin typeface="Times New Roman" panose="02020603050405020304" pitchFamily="18" charset="0"/>
                <a:cs typeface="Times New Roman" panose="02020603050405020304" pitchFamily="18" charset="0"/>
              </a:rPr>
              <a:t>Page </a:t>
            </a:r>
            <a:fld id="{B00E4F1D-AFA5-4F93-984F-DA2F40622FEE}" type="slidenum">
              <a:rPr lang="en-US" sz="1600" smtClean="0">
                <a:solidFill>
                  <a:schemeClr val="bg1"/>
                </a:solidFill>
                <a:latin typeface="Times New Roman" panose="02020603050405020304" pitchFamily="18" charset="0"/>
                <a:cs typeface="Times New Roman" panose="02020603050405020304" pitchFamily="18" charset="0"/>
              </a:rPr>
              <a:pPr algn="ctr"/>
              <a:t>80</a:t>
            </a:fld>
            <a:endParaRPr lang="en-US" sz="1600" dirty="0">
              <a:solidFill>
                <a:schemeClr val="bg1"/>
              </a:solidFill>
              <a:latin typeface="Times New Roman" panose="02020603050405020304" pitchFamily="18" charset="0"/>
              <a:cs typeface="Times New Roman" panose="02020603050405020304" pitchFamily="18" charset="0"/>
            </a:endParaRPr>
          </a:p>
        </p:txBody>
      </p:sp>
      <p:sp>
        <p:nvSpPr>
          <p:cNvPr id="7" name="Rectangle 3"/>
          <p:cNvSpPr>
            <a:spLocks noChangeArrowheads="1"/>
          </p:cNvSpPr>
          <p:nvPr/>
        </p:nvSpPr>
        <p:spPr bwMode="auto">
          <a:xfrm>
            <a:off x="457200" y="1268408"/>
            <a:ext cx="8229600" cy="4321183"/>
          </a:xfrm>
          <a:prstGeom prst="rect">
            <a:avLst/>
          </a:prstGeom>
          <a:noFill/>
          <a:ln w="9525">
            <a:noFill/>
            <a:miter lim="800000"/>
            <a:headEnd/>
            <a:tailEnd/>
          </a:ln>
        </p:spPr>
        <p:txBody>
          <a:bodyPr wrap="square">
            <a:spAutoFit/>
          </a:bodyPr>
          <a:lstStyle/>
          <a:p>
            <a:pPr>
              <a:lnSpc>
                <a:spcPct val="90000"/>
              </a:lnSpc>
              <a:spcBef>
                <a:spcPct val="20000"/>
              </a:spcBef>
              <a:buClrTx/>
            </a:pPr>
            <a:r>
              <a:rPr lang="en-US" sz="2400" b="0" dirty="0" smtClean="0">
                <a:solidFill>
                  <a:schemeClr val="tx2">
                    <a:lumMod val="75000"/>
                  </a:schemeClr>
                </a:solidFill>
                <a:latin typeface="Times New Roman" pitchFamily="18" charset="0"/>
                <a:cs typeface="Times New Roman" pitchFamily="18" charset="0"/>
              </a:rPr>
              <a:t>Not all municipal assessments are at 100</a:t>
            </a:r>
            <a:r>
              <a:rPr lang="en-US" sz="2400" b="0" dirty="0">
                <a:solidFill>
                  <a:schemeClr val="tx2">
                    <a:lumMod val="75000"/>
                  </a:schemeClr>
                </a:solidFill>
                <a:latin typeface="Times New Roman" pitchFamily="18" charset="0"/>
                <a:cs typeface="Times New Roman" pitchFamily="18" charset="0"/>
              </a:rPr>
              <a:t>% of market </a:t>
            </a:r>
            <a:r>
              <a:rPr lang="en-US" sz="2400" b="0" dirty="0" smtClean="0">
                <a:solidFill>
                  <a:schemeClr val="tx2">
                    <a:lumMod val="75000"/>
                  </a:schemeClr>
                </a:solidFill>
                <a:latin typeface="Times New Roman" pitchFamily="18" charset="0"/>
                <a:cs typeface="Times New Roman" pitchFamily="18" charset="0"/>
              </a:rPr>
              <a:t>value due to the ever changing real estate market. The </a:t>
            </a:r>
            <a:r>
              <a:rPr lang="en-US" sz="2400" b="0" dirty="0">
                <a:solidFill>
                  <a:schemeClr val="tx2">
                    <a:lumMod val="75000"/>
                  </a:schemeClr>
                </a:solidFill>
                <a:latin typeface="Times New Roman" pitchFamily="18" charset="0"/>
                <a:cs typeface="Times New Roman" pitchFamily="18" charset="0"/>
              </a:rPr>
              <a:t>local assessed value of all taxable property minus specific exemptions is the “</a:t>
            </a:r>
            <a:r>
              <a:rPr lang="en-US" sz="2400" b="0" dirty="0" smtClean="0">
                <a:solidFill>
                  <a:schemeClr val="tx2">
                    <a:lumMod val="75000"/>
                  </a:schemeClr>
                </a:solidFill>
                <a:latin typeface="Times New Roman" pitchFamily="18" charset="0"/>
                <a:cs typeface="Times New Roman" pitchFamily="18" charset="0"/>
              </a:rPr>
              <a:t>modified” assessed </a:t>
            </a:r>
            <a:r>
              <a:rPr lang="en-US" sz="2400" b="0" dirty="0">
                <a:solidFill>
                  <a:schemeClr val="tx2">
                    <a:lumMod val="75000"/>
                  </a:schemeClr>
                </a:solidFill>
                <a:latin typeface="Times New Roman" pitchFamily="18" charset="0"/>
                <a:cs typeface="Times New Roman" pitchFamily="18" charset="0"/>
              </a:rPr>
              <a:t>valuation</a:t>
            </a:r>
            <a:r>
              <a:rPr lang="en-US" sz="2400" b="0" dirty="0" smtClean="0">
                <a:solidFill>
                  <a:schemeClr val="tx2">
                    <a:lumMod val="75000"/>
                  </a:schemeClr>
                </a:solidFill>
                <a:latin typeface="Times New Roman" pitchFamily="18" charset="0"/>
                <a:cs typeface="Times New Roman" pitchFamily="18" charset="0"/>
              </a:rPr>
              <a:t>.</a:t>
            </a:r>
          </a:p>
          <a:p>
            <a:pPr>
              <a:lnSpc>
                <a:spcPct val="90000"/>
              </a:lnSpc>
              <a:spcBef>
                <a:spcPct val="20000"/>
              </a:spcBef>
              <a:buClrTx/>
            </a:pPr>
            <a:endParaRPr lang="en-US" sz="1200" dirty="0">
              <a:solidFill>
                <a:schemeClr val="tx2">
                  <a:lumMod val="75000"/>
                </a:schemeClr>
              </a:solidFill>
              <a:latin typeface="Times New Roman" pitchFamily="18" charset="0"/>
              <a:cs typeface="Times New Roman" pitchFamily="18" charset="0"/>
            </a:endParaRPr>
          </a:p>
          <a:p>
            <a:pPr>
              <a:lnSpc>
                <a:spcPct val="90000"/>
              </a:lnSpc>
              <a:spcBef>
                <a:spcPct val="20000"/>
              </a:spcBef>
              <a:buClrTx/>
            </a:pPr>
            <a:r>
              <a:rPr lang="en-US" sz="2400" b="0" dirty="0" smtClean="0">
                <a:solidFill>
                  <a:schemeClr val="tx2">
                    <a:lumMod val="75000"/>
                  </a:schemeClr>
                </a:solidFill>
                <a:latin typeface="Times New Roman" pitchFamily="18" charset="0"/>
                <a:cs typeface="Times New Roman" pitchFamily="18" charset="0"/>
              </a:rPr>
              <a:t>The </a:t>
            </a:r>
            <a:r>
              <a:rPr lang="en-US" sz="2400" b="0" dirty="0">
                <a:solidFill>
                  <a:schemeClr val="tx2">
                    <a:lumMod val="75000"/>
                  </a:schemeClr>
                </a:solidFill>
                <a:latin typeface="Times New Roman" pitchFamily="18" charset="0"/>
                <a:cs typeface="Times New Roman" pitchFamily="18" charset="0"/>
              </a:rPr>
              <a:t>“modified” assessed values are equalized to bring all municipalities to 100% of market value for the purpose of:</a:t>
            </a:r>
          </a:p>
          <a:p>
            <a:pPr marL="692150" lvl="1" indent="-234950">
              <a:lnSpc>
                <a:spcPct val="90000"/>
              </a:lnSpc>
              <a:spcBef>
                <a:spcPct val="20000"/>
              </a:spcBef>
              <a:buClrTx/>
              <a:buFont typeface="Arial" pitchFamily="34" charset="0"/>
              <a:buChar char="•"/>
            </a:pPr>
            <a:r>
              <a:rPr lang="en-US" sz="2400" dirty="0">
                <a:solidFill>
                  <a:schemeClr val="tx2">
                    <a:lumMod val="75000"/>
                  </a:schemeClr>
                </a:solidFill>
                <a:latin typeface="Times New Roman" pitchFamily="18" charset="0"/>
                <a:cs typeface="Times New Roman" pitchFamily="18" charset="0"/>
              </a:rPr>
              <a:t> </a:t>
            </a:r>
            <a:r>
              <a:rPr lang="en-US" sz="2400" b="0" dirty="0" smtClean="0">
                <a:solidFill>
                  <a:schemeClr val="tx2">
                    <a:lumMod val="75000"/>
                  </a:schemeClr>
                </a:solidFill>
                <a:latin typeface="Times New Roman" pitchFamily="18" charset="0"/>
                <a:cs typeface="Times New Roman" pitchFamily="18" charset="0"/>
              </a:rPr>
              <a:t>Apportionment </a:t>
            </a:r>
            <a:r>
              <a:rPr lang="en-US" sz="2400" b="0" dirty="0">
                <a:solidFill>
                  <a:schemeClr val="tx2">
                    <a:lumMod val="75000"/>
                  </a:schemeClr>
                </a:solidFill>
                <a:latin typeface="Times New Roman" pitchFamily="18" charset="0"/>
                <a:cs typeface="Times New Roman" pitchFamily="18" charset="0"/>
              </a:rPr>
              <a:t>of county </a:t>
            </a:r>
            <a:r>
              <a:rPr lang="en-US" sz="2400" b="0" dirty="0" smtClean="0">
                <a:solidFill>
                  <a:schemeClr val="tx2">
                    <a:lumMod val="75000"/>
                  </a:schemeClr>
                </a:solidFill>
                <a:latin typeface="Times New Roman" pitchFamily="18" charset="0"/>
                <a:cs typeface="Times New Roman" pitchFamily="18" charset="0"/>
              </a:rPr>
              <a:t>taxes</a:t>
            </a:r>
            <a:endParaRPr lang="en-US" sz="2400" b="0" dirty="0">
              <a:solidFill>
                <a:schemeClr val="tx2">
                  <a:lumMod val="75000"/>
                </a:schemeClr>
              </a:solidFill>
              <a:latin typeface="Times New Roman" pitchFamily="18" charset="0"/>
              <a:cs typeface="Times New Roman" pitchFamily="18" charset="0"/>
            </a:endParaRPr>
          </a:p>
          <a:p>
            <a:pPr marL="692150" lvl="1" indent="-234950">
              <a:lnSpc>
                <a:spcPct val="90000"/>
              </a:lnSpc>
              <a:spcBef>
                <a:spcPct val="20000"/>
              </a:spcBef>
              <a:buClrTx/>
              <a:buFont typeface="Arial" pitchFamily="34" charset="0"/>
              <a:buChar char="•"/>
            </a:pPr>
            <a:r>
              <a:rPr lang="en-US" sz="2400" b="0" dirty="0">
                <a:solidFill>
                  <a:schemeClr val="tx2">
                    <a:lumMod val="75000"/>
                  </a:schemeClr>
                </a:solidFill>
                <a:latin typeface="Times New Roman" pitchFamily="18" charset="0"/>
                <a:cs typeface="Times New Roman" pitchFamily="18" charset="0"/>
              </a:rPr>
              <a:t> </a:t>
            </a:r>
            <a:r>
              <a:rPr lang="en-US" sz="2400" b="0" dirty="0" smtClean="0">
                <a:solidFill>
                  <a:schemeClr val="tx2">
                    <a:lumMod val="75000"/>
                  </a:schemeClr>
                </a:solidFill>
                <a:latin typeface="Times New Roman" pitchFamily="18" charset="0"/>
                <a:cs typeface="Times New Roman" pitchFamily="18" charset="0"/>
              </a:rPr>
              <a:t>Apportionment </a:t>
            </a:r>
            <a:r>
              <a:rPr lang="en-US" sz="2400" b="0" dirty="0">
                <a:solidFill>
                  <a:schemeClr val="tx2">
                    <a:lumMod val="75000"/>
                  </a:schemeClr>
                </a:solidFill>
                <a:latin typeface="Times New Roman" pitchFamily="18" charset="0"/>
                <a:cs typeface="Times New Roman" pitchFamily="18" charset="0"/>
              </a:rPr>
              <a:t>of state education property </a:t>
            </a:r>
            <a:r>
              <a:rPr lang="en-US" sz="2400" b="0" dirty="0" smtClean="0">
                <a:solidFill>
                  <a:schemeClr val="tx2">
                    <a:lumMod val="75000"/>
                  </a:schemeClr>
                </a:solidFill>
                <a:latin typeface="Times New Roman" pitchFamily="18" charset="0"/>
                <a:cs typeface="Times New Roman" pitchFamily="18" charset="0"/>
              </a:rPr>
              <a:t>tax</a:t>
            </a:r>
            <a:endParaRPr lang="en-US" sz="2400" b="0" dirty="0">
              <a:solidFill>
                <a:schemeClr val="tx2">
                  <a:lumMod val="75000"/>
                </a:schemeClr>
              </a:solidFill>
              <a:latin typeface="Times New Roman" pitchFamily="18" charset="0"/>
              <a:cs typeface="Times New Roman" pitchFamily="18" charset="0"/>
            </a:endParaRPr>
          </a:p>
          <a:p>
            <a:pPr marL="692150" lvl="1" indent="-234950">
              <a:lnSpc>
                <a:spcPct val="90000"/>
              </a:lnSpc>
              <a:spcBef>
                <a:spcPct val="20000"/>
              </a:spcBef>
              <a:buClrTx/>
              <a:buFont typeface="Arial" pitchFamily="34" charset="0"/>
              <a:buChar char="•"/>
            </a:pPr>
            <a:r>
              <a:rPr lang="en-US" sz="2400" b="0" dirty="0">
                <a:solidFill>
                  <a:schemeClr val="tx2">
                    <a:lumMod val="75000"/>
                  </a:schemeClr>
                </a:solidFill>
                <a:latin typeface="Times New Roman" pitchFamily="18" charset="0"/>
                <a:cs typeface="Times New Roman" pitchFamily="18" charset="0"/>
              </a:rPr>
              <a:t> </a:t>
            </a:r>
            <a:r>
              <a:rPr lang="en-US" sz="2400" b="0" dirty="0" smtClean="0">
                <a:solidFill>
                  <a:schemeClr val="tx2">
                    <a:lumMod val="75000"/>
                  </a:schemeClr>
                </a:solidFill>
                <a:latin typeface="Times New Roman" pitchFamily="18" charset="0"/>
                <a:cs typeface="Times New Roman" pitchFamily="18" charset="0"/>
              </a:rPr>
              <a:t>Apportionment </a:t>
            </a:r>
            <a:r>
              <a:rPr lang="en-US" sz="2400" b="0" dirty="0">
                <a:solidFill>
                  <a:schemeClr val="tx2">
                    <a:lumMod val="75000"/>
                  </a:schemeClr>
                </a:solidFill>
                <a:latin typeface="Times New Roman" pitchFamily="18" charset="0"/>
                <a:cs typeface="Times New Roman" pitchFamily="18" charset="0"/>
              </a:rPr>
              <a:t>of regional/cooperative school </a:t>
            </a:r>
            <a:r>
              <a:rPr lang="en-US" sz="2400" b="0" dirty="0" smtClean="0">
                <a:solidFill>
                  <a:schemeClr val="tx2">
                    <a:lumMod val="75000"/>
                  </a:schemeClr>
                </a:solidFill>
                <a:latin typeface="Times New Roman" pitchFamily="18" charset="0"/>
                <a:cs typeface="Times New Roman" pitchFamily="18" charset="0"/>
              </a:rPr>
              <a:t>taxes</a:t>
            </a:r>
            <a:endParaRPr lang="en-US" sz="2400" b="0" dirty="0">
              <a:solidFill>
                <a:schemeClr val="tx2">
                  <a:lumMod val="75000"/>
                </a:schemeClr>
              </a:solidFill>
              <a:latin typeface="Times New Roman" pitchFamily="18" charset="0"/>
              <a:cs typeface="Times New Roman" pitchFamily="18" charset="0"/>
            </a:endParaRPr>
          </a:p>
          <a:p>
            <a:pPr marL="692150" lvl="1" indent="-234950">
              <a:lnSpc>
                <a:spcPct val="90000"/>
              </a:lnSpc>
              <a:spcBef>
                <a:spcPct val="20000"/>
              </a:spcBef>
              <a:buClrTx/>
              <a:buFont typeface="Arial" pitchFamily="34" charset="0"/>
              <a:buChar char="•"/>
            </a:pPr>
            <a:r>
              <a:rPr lang="en-US" sz="2400" b="0" dirty="0">
                <a:solidFill>
                  <a:schemeClr val="tx2">
                    <a:lumMod val="75000"/>
                  </a:schemeClr>
                </a:solidFill>
                <a:latin typeface="Times New Roman" pitchFamily="18" charset="0"/>
                <a:cs typeface="Times New Roman" pitchFamily="18" charset="0"/>
              </a:rPr>
              <a:t> </a:t>
            </a:r>
            <a:r>
              <a:rPr lang="en-US" sz="2400" b="0" dirty="0" smtClean="0">
                <a:solidFill>
                  <a:schemeClr val="tx2">
                    <a:lumMod val="75000"/>
                  </a:schemeClr>
                </a:solidFill>
                <a:latin typeface="Times New Roman" pitchFamily="18" charset="0"/>
                <a:cs typeface="Times New Roman" pitchFamily="18" charset="0"/>
              </a:rPr>
              <a:t>Apportionment of </a:t>
            </a:r>
            <a:r>
              <a:rPr lang="en-US" sz="2400" b="0" dirty="0">
                <a:solidFill>
                  <a:schemeClr val="tx2">
                    <a:lumMod val="75000"/>
                  </a:schemeClr>
                </a:solidFill>
                <a:latin typeface="Times New Roman" pitchFamily="18" charset="0"/>
                <a:cs typeface="Times New Roman" pitchFamily="18" charset="0"/>
              </a:rPr>
              <a:t>other shared expenses such as waste facilities and mutual aid fire </a:t>
            </a:r>
            <a:r>
              <a:rPr lang="en-US" sz="2400" b="0" dirty="0" smtClean="0">
                <a:solidFill>
                  <a:schemeClr val="tx2">
                    <a:lumMod val="75000"/>
                  </a:schemeClr>
                </a:solidFill>
                <a:latin typeface="Times New Roman" pitchFamily="18" charset="0"/>
                <a:cs typeface="Times New Roman" pitchFamily="18" charset="0"/>
              </a:rPr>
              <a:t>costs </a:t>
            </a:r>
            <a:endParaRPr lang="en-US" sz="2400" b="0" dirty="0">
              <a:solidFill>
                <a:schemeClr val="tx2">
                  <a:lumMod val="75000"/>
                </a:schemeClr>
              </a:solidFill>
              <a:latin typeface="Times New Roman" pitchFamily="18" charset="0"/>
              <a:cs typeface="Times New Roman" pitchFamily="18" charset="0"/>
            </a:endParaRPr>
          </a:p>
        </p:txBody>
      </p:sp>
      <p:sp>
        <p:nvSpPr>
          <p:cNvPr id="6" name="TextBox 5"/>
          <p:cNvSpPr txBox="1"/>
          <p:nvPr/>
        </p:nvSpPr>
        <p:spPr>
          <a:xfrm>
            <a:off x="0" y="0"/>
            <a:ext cx="9144000" cy="338554"/>
          </a:xfrm>
          <a:prstGeom prst="rect">
            <a:avLst/>
          </a:prstGeom>
          <a:solidFill>
            <a:schemeClr val="accent1">
              <a:lumMod val="75000"/>
            </a:schemeClr>
          </a:solidFill>
          <a:ln>
            <a:solidFill>
              <a:schemeClr val="accent1">
                <a:lumMod val="50000"/>
              </a:schemeClr>
            </a:solidFill>
          </a:ln>
        </p:spPr>
        <p:txBody>
          <a:bodyPr wrap="square" rtlCol="0">
            <a:spAutoFit/>
          </a:bodyPr>
          <a:lstStyle/>
          <a:p>
            <a:pPr algn="r"/>
            <a:r>
              <a:rPr lang="en-US" sz="1600" dirty="0" smtClean="0">
                <a:solidFill>
                  <a:schemeClr val="bg1"/>
                </a:solidFill>
                <a:latin typeface="Times New Roman" panose="02020603050405020304" pitchFamily="18" charset="0"/>
                <a:cs typeface="Times New Roman" panose="02020603050405020304" pitchFamily="18" charset="0"/>
              </a:rPr>
              <a:t>Sam Greene, Assistant Director, </a:t>
            </a:r>
            <a:r>
              <a:rPr lang="en-US" sz="1600" dirty="0">
                <a:solidFill>
                  <a:schemeClr val="bg1"/>
                </a:solidFill>
                <a:latin typeface="Times New Roman" panose="02020603050405020304" pitchFamily="18" charset="0"/>
                <a:cs typeface="Times New Roman" panose="02020603050405020304" pitchFamily="18" charset="0"/>
              </a:rPr>
              <a:t>Municipal and Property Division</a:t>
            </a:r>
          </a:p>
        </p:txBody>
      </p:sp>
    </p:spTree>
    <p:extLst>
      <p:ext uri="{BB962C8B-B14F-4D97-AF65-F5344CB8AC3E}">
        <p14:creationId xmlns:p14="http://schemas.microsoft.com/office/powerpoint/2010/main" val="255198470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1" algn="ctr">
              <a:lnSpc>
                <a:spcPct val="90000"/>
              </a:lnSpc>
              <a:spcBef>
                <a:spcPct val="20000"/>
              </a:spcBef>
            </a:pPr>
            <a:r>
              <a:rPr lang="en-US" sz="4000" dirty="0" smtClean="0">
                <a:solidFill>
                  <a:schemeClr val="tx2">
                    <a:lumMod val="75000"/>
                  </a:schemeClr>
                </a:solidFill>
                <a:latin typeface="Times New Roman" pitchFamily="18" charset="0"/>
                <a:cs typeface="Times New Roman" pitchFamily="18" charset="0"/>
              </a:rPr>
              <a:t>Ratio Study</a:t>
            </a:r>
            <a:endParaRPr lang="en-US" sz="4000" dirty="0">
              <a:solidFill>
                <a:schemeClr val="tx2">
                  <a:lumMod val="75000"/>
                </a:schemeClr>
              </a:solidFill>
              <a:latin typeface="Times New Roman" pitchFamily="18" charset="0"/>
              <a:cs typeface="Times New Roman" pitchFamily="18" charset="0"/>
            </a:endParaRPr>
          </a:p>
        </p:txBody>
      </p:sp>
      <p:sp>
        <p:nvSpPr>
          <p:cNvPr id="5" name="TextBox 4"/>
          <p:cNvSpPr txBox="1"/>
          <p:nvPr/>
        </p:nvSpPr>
        <p:spPr>
          <a:xfrm>
            <a:off x="0" y="6519446"/>
            <a:ext cx="9144000" cy="338554"/>
          </a:xfrm>
          <a:prstGeom prst="rect">
            <a:avLst/>
          </a:prstGeom>
          <a:solidFill>
            <a:schemeClr val="accent1">
              <a:lumMod val="50000"/>
            </a:schemeClr>
          </a:solidFill>
        </p:spPr>
        <p:txBody>
          <a:bodyPr wrap="square" rtlCol="0">
            <a:spAutoFit/>
          </a:bodyPr>
          <a:lstStyle/>
          <a:p>
            <a:pPr algn="ctr"/>
            <a:r>
              <a:rPr lang="en-US" sz="1600" dirty="0" smtClean="0">
                <a:solidFill>
                  <a:schemeClr val="bg1"/>
                </a:solidFill>
                <a:latin typeface="Times New Roman" panose="02020603050405020304" pitchFamily="18" charset="0"/>
                <a:cs typeface="Times New Roman" panose="02020603050405020304" pitchFamily="18" charset="0"/>
              </a:rPr>
              <a:t>Page </a:t>
            </a:r>
            <a:fld id="{B00E4F1D-AFA5-4F93-984F-DA2F40622FEE}" type="slidenum">
              <a:rPr lang="en-US" sz="1600" smtClean="0">
                <a:solidFill>
                  <a:schemeClr val="bg1"/>
                </a:solidFill>
                <a:latin typeface="Times New Roman" panose="02020603050405020304" pitchFamily="18" charset="0"/>
                <a:cs typeface="Times New Roman" panose="02020603050405020304" pitchFamily="18" charset="0"/>
              </a:rPr>
              <a:pPr algn="ctr"/>
              <a:t>81</a:t>
            </a:fld>
            <a:endParaRPr lang="en-US" sz="1600" dirty="0">
              <a:solidFill>
                <a:schemeClr val="bg1"/>
              </a:solidFill>
              <a:latin typeface="Times New Roman" panose="02020603050405020304" pitchFamily="18" charset="0"/>
              <a:cs typeface="Times New Roman" panose="02020603050405020304" pitchFamily="18" charset="0"/>
            </a:endParaRPr>
          </a:p>
        </p:txBody>
      </p:sp>
      <p:sp>
        <p:nvSpPr>
          <p:cNvPr id="7" name="Rectangle 3"/>
          <p:cNvSpPr>
            <a:spLocks noChangeArrowheads="1"/>
          </p:cNvSpPr>
          <p:nvPr/>
        </p:nvSpPr>
        <p:spPr bwMode="auto">
          <a:xfrm>
            <a:off x="457200" y="1262217"/>
            <a:ext cx="8229600" cy="4376583"/>
          </a:xfrm>
          <a:prstGeom prst="rect">
            <a:avLst/>
          </a:prstGeom>
          <a:noFill/>
          <a:ln w="9525">
            <a:noFill/>
            <a:miter lim="800000"/>
            <a:headEnd/>
            <a:tailEnd/>
          </a:ln>
        </p:spPr>
        <p:txBody>
          <a:bodyPr wrap="square">
            <a:spAutoFit/>
          </a:bodyPr>
          <a:lstStyle/>
          <a:p>
            <a:pPr>
              <a:lnSpc>
                <a:spcPct val="90000"/>
              </a:lnSpc>
              <a:spcBef>
                <a:spcPct val="20000"/>
              </a:spcBef>
            </a:pPr>
            <a:r>
              <a:rPr lang="en-US" sz="2400" dirty="0" smtClean="0">
                <a:solidFill>
                  <a:schemeClr val="tx2">
                    <a:lumMod val="75000"/>
                  </a:schemeClr>
                </a:solidFill>
                <a:latin typeface="Times New Roman" pitchFamily="18" charset="0"/>
                <a:cs typeface="Times New Roman" pitchFamily="18" charset="0"/>
              </a:rPr>
              <a:t>The DRA annually conducts a sales-assessment ratio study for each municipality as part of the equalization process. </a:t>
            </a:r>
            <a:r>
              <a:rPr lang="en-US" sz="2400" b="0" dirty="0" smtClean="0">
                <a:solidFill>
                  <a:schemeClr val="tx2">
                    <a:lumMod val="75000"/>
                  </a:schemeClr>
                </a:solidFill>
                <a:latin typeface="Times New Roman" pitchFamily="18" charset="0"/>
                <a:cs typeface="Times New Roman" pitchFamily="18" charset="0"/>
              </a:rPr>
              <a:t>The study compares the assessed value of the property to its selling price.</a:t>
            </a:r>
          </a:p>
          <a:p>
            <a:pPr>
              <a:lnSpc>
                <a:spcPct val="90000"/>
              </a:lnSpc>
              <a:spcBef>
                <a:spcPct val="20000"/>
              </a:spcBef>
              <a:buClrTx/>
            </a:pPr>
            <a:endParaRPr lang="en-US" sz="1200" b="0" dirty="0">
              <a:solidFill>
                <a:schemeClr val="tx2">
                  <a:lumMod val="75000"/>
                </a:schemeClr>
              </a:solidFill>
              <a:latin typeface="Times New Roman" pitchFamily="18" charset="0"/>
              <a:cs typeface="Times New Roman" pitchFamily="18" charset="0"/>
            </a:endParaRPr>
          </a:p>
          <a:p>
            <a:pPr>
              <a:lnSpc>
                <a:spcPct val="90000"/>
              </a:lnSpc>
              <a:spcBef>
                <a:spcPct val="20000"/>
              </a:spcBef>
            </a:pPr>
            <a:r>
              <a:rPr lang="en-US" sz="2400" dirty="0" smtClean="0">
                <a:solidFill>
                  <a:schemeClr val="tx2">
                    <a:lumMod val="75000"/>
                  </a:schemeClr>
                </a:solidFill>
                <a:latin typeface="Times New Roman" pitchFamily="18" charset="0"/>
                <a:cs typeface="Times New Roman" pitchFamily="18" charset="0"/>
              </a:rPr>
              <a:t>The DRA Equalization program is utilized for the annual sales ratio study.  The DRA obtains electronic copies of the municipal assessment database each year. The program matches the municipal assessment parcel information to the electronic sales information obtained from the registry of deeds.</a:t>
            </a:r>
          </a:p>
          <a:p>
            <a:pPr>
              <a:lnSpc>
                <a:spcPct val="90000"/>
              </a:lnSpc>
              <a:spcBef>
                <a:spcPct val="20000"/>
              </a:spcBef>
            </a:pPr>
            <a:endParaRPr lang="en-US" sz="1200" dirty="0" smtClean="0">
              <a:solidFill>
                <a:schemeClr val="tx2">
                  <a:lumMod val="75000"/>
                </a:schemeClr>
              </a:solidFill>
              <a:latin typeface="Times New Roman" pitchFamily="18" charset="0"/>
              <a:cs typeface="Times New Roman" pitchFamily="18" charset="0"/>
            </a:endParaRPr>
          </a:p>
          <a:p>
            <a:pPr>
              <a:lnSpc>
                <a:spcPct val="90000"/>
              </a:lnSpc>
              <a:spcBef>
                <a:spcPct val="20000"/>
              </a:spcBef>
            </a:pPr>
            <a:r>
              <a:rPr lang="en-US" sz="2400" dirty="0" smtClean="0">
                <a:solidFill>
                  <a:schemeClr val="tx2">
                    <a:lumMod val="75000"/>
                  </a:schemeClr>
                </a:solidFill>
                <a:latin typeface="Times New Roman" pitchFamily="18" charset="0"/>
                <a:cs typeface="Times New Roman" pitchFamily="18" charset="0"/>
              </a:rPr>
              <a:t>Updated tax map information is also obtained from the municipality to update the tax map overlay.</a:t>
            </a:r>
          </a:p>
          <a:p>
            <a:pPr>
              <a:lnSpc>
                <a:spcPct val="90000"/>
              </a:lnSpc>
              <a:spcBef>
                <a:spcPct val="20000"/>
              </a:spcBef>
              <a:buClrTx/>
            </a:pPr>
            <a:endParaRPr lang="en-US" sz="2400" b="0" dirty="0">
              <a:solidFill>
                <a:schemeClr val="tx2">
                  <a:lumMod val="75000"/>
                </a:schemeClr>
              </a:solidFill>
              <a:latin typeface="Times New Roman" pitchFamily="18" charset="0"/>
              <a:cs typeface="Times New Roman" pitchFamily="18" charset="0"/>
            </a:endParaRPr>
          </a:p>
        </p:txBody>
      </p:sp>
      <p:sp>
        <p:nvSpPr>
          <p:cNvPr id="6" name="TextBox 5"/>
          <p:cNvSpPr txBox="1"/>
          <p:nvPr/>
        </p:nvSpPr>
        <p:spPr>
          <a:xfrm>
            <a:off x="0" y="0"/>
            <a:ext cx="9144000" cy="338554"/>
          </a:xfrm>
          <a:prstGeom prst="rect">
            <a:avLst/>
          </a:prstGeom>
          <a:solidFill>
            <a:schemeClr val="accent1">
              <a:lumMod val="75000"/>
            </a:schemeClr>
          </a:solidFill>
          <a:ln>
            <a:solidFill>
              <a:schemeClr val="accent1">
                <a:lumMod val="50000"/>
              </a:schemeClr>
            </a:solidFill>
          </a:ln>
        </p:spPr>
        <p:txBody>
          <a:bodyPr wrap="square" rtlCol="0">
            <a:spAutoFit/>
          </a:bodyPr>
          <a:lstStyle/>
          <a:p>
            <a:pPr algn="r"/>
            <a:r>
              <a:rPr lang="en-US" sz="1600" dirty="0" smtClean="0">
                <a:solidFill>
                  <a:schemeClr val="bg1"/>
                </a:solidFill>
                <a:latin typeface="Times New Roman" panose="02020603050405020304" pitchFamily="18" charset="0"/>
                <a:cs typeface="Times New Roman" panose="02020603050405020304" pitchFamily="18" charset="0"/>
              </a:rPr>
              <a:t>Sam Greene, Assistant Director, </a:t>
            </a:r>
            <a:r>
              <a:rPr lang="en-US" sz="1600" dirty="0">
                <a:solidFill>
                  <a:schemeClr val="bg1"/>
                </a:solidFill>
                <a:latin typeface="Times New Roman" panose="02020603050405020304" pitchFamily="18" charset="0"/>
                <a:cs typeface="Times New Roman" panose="02020603050405020304" pitchFamily="18" charset="0"/>
              </a:rPr>
              <a:t>Municipal and Property Division</a:t>
            </a:r>
          </a:p>
        </p:txBody>
      </p:sp>
    </p:spTree>
    <p:extLst>
      <p:ext uri="{BB962C8B-B14F-4D97-AF65-F5344CB8AC3E}">
        <p14:creationId xmlns:p14="http://schemas.microsoft.com/office/powerpoint/2010/main" val="3333877027"/>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1" algn="ctr">
              <a:lnSpc>
                <a:spcPct val="90000"/>
              </a:lnSpc>
              <a:spcBef>
                <a:spcPct val="20000"/>
              </a:spcBef>
            </a:pPr>
            <a:r>
              <a:rPr lang="en-US" sz="4000" dirty="0" smtClean="0">
                <a:solidFill>
                  <a:schemeClr val="tx2">
                    <a:lumMod val="75000"/>
                  </a:schemeClr>
                </a:solidFill>
                <a:latin typeface="Times New Roman" pitchFamily="18" charset="0"/>
                <a:cs typeface="Times New Roman" pitchFamily="18" charset="0"/>
              </a:rPr>
              <a:t>Ratio Study </a:t>
            </a:r>
            <a:r>
              <a:rPr lang="en-US" sz="2400" dirty="0" smtClean="0">
                <a:solidFill>
                  <a:schemeClr val="tx2">
                    <a:lumMod val="75000"/>
                  </a:schemeClr>
                </a:solidFill>
                <a:latin typeface="Times New Roman" pitchFamily="18" charset="0"/>
                <a:cs typeface="Times New Roman" pitchFamily="18" charset="0"/>
              </a:rPr>
              <a:t>(Cont’d.)</a:t>
            </a:r>
            <a:endParaRPr lang="en-US" sz="2400" dirty="0">
              <a:solidFill>
                <a:schemeClr val="tx2">
                  <a:lumMod val="75000"/>
                </a:schemeClr>
              </a:solidFill>
              <a:latin typeface="Times New Roman" pitchFamily="18" charset="0"/>
              <a:cs typeface="Times New Roman" pitchFamily="18" charset="0"/>
            </a:endParaRPr>
          </a:p>
        </p:txBody>
      </p:sp>
      <p:sp>
        <p:nvSpPr>
          <p:cNvPr id="5" name="TextBox 4"/>
          <p:cNvSpPr txBox="1"/>
          <p:nvPr/>
        </p:nvSpPr>
        <p:spPr>
          <a:xfrm>
            <a:off x="0" y="6519446"/>
            <a:ext cx="9144000" cy="338554"/>
          </a:xfrm>
          <a:prstGeom prst="rect">
            <a:avLst/>
          </a:prstGeom>
          <a:solidFill>
            <a:schemeClr val="accent1">
              <a:lumMod val="50000"/>
            </a:schemeClr>
          </a:solidFill>
        </p:spPr>
        <p:txBody>
          <a:bodyPr wrap="square" rtlCol="0">
            <a:spAutoFit/>
          </a:bodyPr>
          <a:lstStyle/>
          <a:p>
            <a:pPr algn="ctr"/>
            <a:r>
              <a:rPr lang="en-US" sz="1600" dirty="0" smtClean="0">
                <a:solidFill>
                  <a:schemeClr val="bg1"/>
                </a:solidFill>
                <a:latin typeface="Times New Roman" panose="02020603050405020304" pitchFamily="18" charset="0"/>
                <a:cs typeface="Times New Roman" panose="02020603050405020304" pitchFamily="18" charset="0"/>
              </a:rPr>
              <a:t>Page </a:t>
            </a:r>
            <a:fld id="{B00E4F1D-AFA5-4F93-984F-DA2F40622FEE}" type="slidenum">
              <a:rPr lang="en-US" sz="1600" smtClean="0">
                <a:solidFill>
                  <a:schemeClr val="bg1"/>
                </a:solidFill>
                <a:latin typeface="Times New Roman" panose="02020603050405020304" pitchFamily="18" charset="0"/>
                <a:cs typeface="Times New Roman" panose="02020603050405020304" pitchFamily="18" charset="0"/>
              </a:rPr>
              <a:pPr algn="ctr"/>
              <a:t>82</a:t>
            </a:fld>
            <a:endParaRPr lang="en-US" sz="1600" dirty="0">
              <a:solidFill>
                <a:schemeClr val="bg1"/>
              </a:solidFill>
              <a:latin typeface="Times New Roman" panose="02020603050405020304" pitchFamily="18" charset="0"/>
              <a:cs typeface="Times New Roman" panose="02020603050405020304" pitchFamily="18" charset="0"/>
            </a:endParaRPr>
          </a:p>
        </p:txBody>
      </p:sp>
      <p:sp>
        <p:nvSpPr>
          <p:cNvPr id="7" name="Rectangle 3"/>
          <p:cNvSpPr>
            <a:spLocks noChangeArrowheads="1"/>
          </p:cNvSpPr>
          <p:nvPr/>
        </p:nvSpPr>
        <p:spPr bwMode="auto">
          <a:xfrm>
            <a:off x="304800" y="1295400"/>
            <a:ext cx="8534400" cy="3637919"/>
          </a:xfrm>
          <a:prstGeom prst="rect">
            <a:avLst/>
          </a:prstGeom>
          <a:noFill/>
          <a:ln w="9525">
            <a:noFill/>
            <a:miter lim="800000"/>
            <a:headEnd/>
            <a:tailEnd/>
          </a:ln>
        </p:spPr>
        <p:txBody>
          <a:bodyPr>
            <a:spAutoFit/>
          </a:bodyPr>
          <a:lstStyle/>
          <a:p>
            <a:pPr>
              <a:lnSpc>
                <a:spcPct val="90000"/>
              </a:lnSpc>
              <a:spcBef>
                <a:spcPct val="20000"/>
              </a:spcBef>
              <a:buClrTx/>
            </a:pPr>
            <a:r>
              <a:rPr lang="en-US" sz="2400" b="0" dirty="0" smtClean="0">
                <a:solidFill>
                  <a:schemeClr val="tx2">
                    <a:lumMod val="75000"/>
                  </a:schemeClr>
                </a:solidFill>
                <a:latin typeface="Times New Roman" pitchFamily="18" charset="0"/>
                <a:cs typeface="Times New Roman" pitchFamily="18" charset="0"/>
              </a:rPr>
              <a:t>The </a:t>
            </a:r>
            <a:r>
              <a:rPr lang="en-US" sz="2400" b="0" dirty="0">
                <a:solidFill>
                  <a:schemeClr val="tx2">
                    <a:lumMod val="75000"/>
                  </a:schemeClr>
                </a:solidFill>
                <a:latin typeface="Times New Roman" pitchFamily="18" charset="0"/>
                <a:cs typeface="Times New Roman" pitchFamily="18" charset="0"/>
              </a:rPr>
              <a:t>municipality continues to provide information to the DRA as to why a sale may need to be excluded, the reason for a change in assessed value, the property code “strata” category, etc</a:t>
            </a:r>
            <a:r>
              <a:rPr lang="en-US" sz="2400" b="0" dirty="0" smtClean="0">
                <a:solidFill>
                  <a:schemeClr val="tx2">
                    <a:lumMod val="75000"/>
                  </a:schemeClr>
                </a:solidFill>
                <a:latin typeface="Times New Roman" pitchFamily="18" charset="0"/>
                <a:cs typeface="Times New Roman" pitchFamily="18" charset="0"/>
              </a:rPr>
              <a:t>.</a:t>
            </a:r>
          </a:p>
          <a:p>
            <a:pPr>
              <a:lnSpc>
                <a:spcPct val="90000"/>
              </a:lnSpc>
              <a:spcBef>
                <a:spcPct val="20000"/>
              </a:spcBef>
              <a:buClrTx/>
            </a:pPr>
            <a:endParaRPr lang="en-US" sz="1200" b="0" dirty="0">
              <a:solidFill>
                <a:schemeClr val="tx2">
                  <a:lumMod val="75000"/>
                </a:schemeClr>
              </a:solidFill>
              <a:latin typeface="Times New Roman" pitchFamily="18" charset="0"/>
              <a:cs typeface="Times New Roman" pitchFamily="18" charset="0"/>
            </a:endParaRPr>
          </a:p>
          <a:p>
            <a:pPr>
              <a:lnSpc>
                <a:spcPct val="90000"/>
              </a:lnSpc>
              <a:spcBef>
                <a:spcPct val="20000"/>
              </a:spcBef>
              <a:buClrTx/>
            </a:pPr>
            <a:r>
              <a:rPr lang="en-US" sz="2400" b="0" dirty="0" smtClean="0">
                <a:solidFill>
                  <a:schemeClr val="tx2">
                    <a:lumMod val="75000"/>
                  </a:schemeClr>
                </a:solidFill>
                <a:latin typeface="Times New Roman" pitchFamily="18" charset="0"/>
                <a:cs typeface="Times New Roman" pitchFamily="18" charset="0"/>
              </a:rPr>
              <a:t>After </a:t>
            </a:r>
            <a:r>
              <a:rPr lang="en-US" sz="2400" b="0" dirty="0">
                <a:solidFill>
                  <a:schemeClr val="tx2">
                    <a:lumMod val="75000"/>
                  </a:schemeClr>
                </a:solidFill>
                <a:latin typeface="Times New Roman" pitchFamily="18" charset="0"/>
                <a:cs typeface="Times New Roman" pitchFamily="18" charset="0"/>
              </a:rPr>
              <a:t>a </a:t>
            </a:r>
            <a:r>
              <a:rPr lang="en-US" sz="2400" b="0" dirty="0" smtClean="0">
                <a:solidFill>
                  <a:schemeClr val="tx2">
                    <a:lumMod val="75000"/>
                  </a:schemeClr>
                </a:solidFill>
                <a:latin typeface="Times New Roman" pitchFamily="18" charset="0"/>
                <a:cs typeface="Times New Roman" pitchFamily="18" charset="0"/>
              </a:rPr>
              <a:t>thorough </a:t>
            </a:r>
            <a:r>
              <a:rPr lang="en-US" sz="2400" b="0" dirty="0">
                <a:solidFill>
                  <a:schemeClr val="tx2">
                    <a:lumMod val="75000"/>
                  </a:schemeClr>
                </a:solidFill>
                <a:latin typeface="Times New Roman" pitchFamily="18" charset="0"/>
                <a:cs typeface="Times New Roman" pitchFamily="18" charset="0"/>
              </a:rPr>
              <a:t>review of the municipal information by the equalization staff, the statistics are calculated. </a:t>
            </a:r>
            <a:r>
              <a:rPr lang="en-US" sz="2400" b="0" dirty="0" smtClean="0">
                <a:solidFill>
                  <a:schemeClr val="tx2">
                    <a:lumMod val="75000"/>
                  </a:schemeClr>
                </a:solidFill>
                <a:latin typeface="Times New Roman" pitchFamily="18" charset="0"/>
                <a:cs typeface="Times New Roman" pitchFamily="18" charset="0"/>
              </a:rPr>
              <a:t>  The ratio is used to “equalize” the assessments.  </a:t>
            </a:r>
          </a:p>
          <a:p>
            <a:pPr>
              <a:lnSpc>
                <a:spcPct val="90000"/>
              </a:lnSpc>
              <a:spcBef>
                <a:spcPct val="20000"/>
              </a:spcBef>
              <a:buClrTx/>
            </a:pPr>
            <a:endParaRPr lang="en-US" sz="1200" dirty="0" smtClean="0">
              <a:solidFill>
                <a:schemeClr val="tx2">
                  <a:lumMod val="75000"/>
                </a:schemeClr>
              </a:solidFill>
              <a:latin typeface="Times New Roman" pitchFamily="18" charset="0"/>
              <a:cs typeface="Times New Roman" pitchFamily="18" charset="0"/>
            </a:endParaRPr>
          </a:p>
          <a:p>
            <a:pPr>
              <a:lnSpc>
                <a:spcPct val="90000"/>
              </a:lnSpc>
              <a:spcBef>
                <a:spcPct val="20000"/>
              </a:spcBef>
              <a:buClrTx/>
            </a:pPr>
            <a:r>
              <a:rPr lang="en-US" sz="2400" b="0" dirty="0" smtClean="0">
                <a:solidFill>
                  <a:schemeClr val="tx2">
                    <a:lumMod val="75000"/>
                  </a:schemeClr>
                </a:solidFill>
                <a:latin typeface="Times New Roman" pitchFamily="18" charset="0"/>
                <a:cs typeface="Times New Roman" pitchFamily="18" charset="0"/>
              </a:rPr>
              <a:t>The statistics that are generated from the ratio study are also indicators as to the level, uniformity, and proportionality of the assessed values within the municipality.</a:t>
            </a:r>
          </a:p>
        </p:txBody>
      </p:sp>
      <p:sp>
        <p:nvSpPr>
          <p:cNvPr id="6" name="TextBox 5"/>
          <p:cNvSpPr txBox="1"/>
          <p:nvPr/>
        </p:nvSpPr>
        <p:spPr>
          <a:xfrm>
            <a:off x="0" y="0"/>
            <a:ext cx="9144000" cy="338554"/>
          </a:xfrm>
          <a:prstGeom prst="rect">
            <a:avLst/>
          </a:prstGeom>
          <a:solidFill>
            <a:schemeClr val="accent1">
              <a:lumMod val="75000"/>
            </a:schemeClr>
          </a:solidFill>
          <a:ln>
            <a:solidFill>
              <a:schemeClr val="accent1">
                <a:lumMod val="50000"/>
              </a:schemeClr>
            </a:solidFill>
          </a:ln>
        </p:spPr>
        <p:txBody>
          <a:bodyPr wrap="square" rtlCol="0">
            <a:spAutoFit/>
          </a:bodyPr>
          <a:lstStyle/>
          <a:p>
            <a:pPr algn="r"/>
            <a:r>
              <a:rPr lang="en-US" sz="1600" dirty="0" smtClean="0">
                <a:solidFill>
                  <a:schemeClr val="bg1"/>
                </a:solidFill>
                <a:latin typeface="Times New Roman" panose="02020603050405020304" pitchFamily="18" charset="0"/>
                <a:cs typeface="Times New Roman" panose="02020603050405020304" pitchFamily="18" charset="0"/>
              </a:rPr>
              <a:t>Sam Greene, Assistant Director, </a:t>
            </a:r>
            <a:r>
              <a:rPr lang="en-US" sz="1600" dirty="0">
                <a:solidFill>
                  <a:schemeClr val="bg1"/>
                </a:solidFill>
                <a:latin typeface="Times New Roman" panose="02020603050405020304" pitchFamily="18" charset="0"/>
                <a:cs typeface="Times New Roman" panose="02020603050405020304" pitchFamily="18" charset="0"/>
              </a:rPr>
              <a:t>Municipal and Property Division</a:t>
            </a:r>
          </a:p>
        </p:txBody>
      </p:sp>
    </p:spTree>
    <p:extLst>
      <p:ext uri="{BB962C8B-B14F-4D97-AF65-F5344CB8AC3E}">
        <p14:creationId xmlns:p14="http://schemas.microsoft.com/office/powerpoint/2010/main" val="1461151610"/>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3238"/>
            <a:ext cx="8229600" cy="1325562"/>
          </a:xfrm>
        </p:spPr>
        <p:txBody>
          <a:bodyPr>
            <a:normAutofit/>
          </a:bodyPr>
          <a:lstStyle/>
          <a:p>
            <a:pPr lvl="1" algn="ctr">
              <a:lnSpc>
                <a:spcPct val="90000"/>
              </a:lnSpc>
              <a:spcBef>
                <a:spcPct val="20000"/>
              </a:spcBef>
            </a:pPr>
            <a:r>
              <a:rPr lang="en-US" sz="4000" dirty="0" smtClean="0">
                <a:solidFill>
                  <a:schemeClr val="tx2">
                    <a:lumMod val="75000"/>
                  </a:schemeClr>
                </a:solidFill>
                <a:latin typeface="Times New Roman" pitchFamily="18" charset="0"/>
                <a:cs typeface="Times New Roman" pitchFamily="18" charset="0"/>
              </a:rPr>
              <a:t>Also on the DRA website</a:t>
            </a:r>
            <a:br>
              <a:rPr lang="en-US" sz="4000" dirty="0" smtClean="0">
                <a:solidFill>
                  <a:schemeClr val="tx2">
                    <a:lumMod val="75000"/>
                  </a:schemeClr>
                </a:solidFill>
                <a:latin typeface="Times New Roman" pitchFamily="18" charset="0"/>
                <a:cs typeface="Times New Roman" pitchFamily="18" charset="0"/>
              </a:rPr>
            </a:br>
            <a:r>
              <a:rPr lang="en-US" sz="2400" dirty="0" smtClean="0">
                <a:solidFill>
                  <a:schemeClr val="tx2">
                    <a:lumMod val="75000"/>
                  </a:schemeClr>
                </a:solidFill>
                <a:latin typeface="Times New Roman" pitchFamily="18" charset="0"/>
                <a:cs typeface="Times New Roman" pitchFamily="18" charset="0"/>
              </a:rPr>
              <a:t>https://www.revenue.nh.gov/mun-prop/property/equalization-2018/index.htm</a:t>
            </a:r>
            <a:endParaRPr lang="en-US" sz="2400" dirty="0">
              <a:solidFill>
                <a:schemeClr val="tx2">
                  <a:lumMod val="75000"/>
                </a:schemeClr>
              </a:solidFill>
              <a:latin typeface="Times New Roman" pitchFamily="18" charset="0"/>
              <a:cs typeface="Times New Roman" pitchFamily="18" charset="0"/>
            </a:endParaRPr>
          </a:p>
        </p:txBody>
      </p:sp>
      <p:sp>
        <p:nvSpPr>
          <p:cNvPr id="5" name="TextBox 4"/>
          <p:cNvSpPr txBox="1"/>
          <p:nvPr/>
        </p:nvSpPr>
        <p:spPr>
          <a:xfrm>
            <a:off x="0" y="6531803"/>
            <a:ext cx="9144000" cy="338554"/>
          </a:xfrm>
          <a:prstGeom prst="rect">
            <a:avLst/>
          </a:prstGeom>
          <a:solidFill>
            <a:schemeClr val="accent1">
              <a:lumMod val="50000"/>
            </a:schemeClr>
          </a:solidFill>
        </p:spPr>
        <p:txBody>
          <a:bodyPr wrap="square" rtlCol="0">
            <a:spAutoFit/>
          </a:bodyPr>
          <a:lstStyle/>
          <a:p>
            <a:pPr algn="ctr"/>
            <a:r>
              <a:rPr lang="en-US" sz="1600" dirty="0" smtClean="0">
                <a:solidFill>
                  <a:schemeClr val="bg1"/>
                </a:solidFill>
                <a:latin typeface="Times New Roman" panose="02020603050405020304" pitchFamily="18" charset="0"/>
                <a:cs typeface="Times New Roman" panose="02020603050405020304" pitchFamily="18" charset="0"/>
              </a:rPr>
              <a:t>Page </a:t>
            </a:r>
            <a:fld id="{B00E4F1D-AFA5-4F93-984F-DA2F40622FEE}" type="slidenum">
              <a:rPr lang="en-US" sz="1600" smtClean="0">
                <a:solidFill>
                  <a:schemeClr val="bg1"/>
                </a:solidFill>
                <a:latin typeface="Times New Roman" panose="02020603050405020304" pitchFamily="18" charset="0"/>
                <a:cs typeface="Times New Roman" panose="02020603050405020304" pitchFamily="18" charset="0"/>
              </a:rPr>
              <a:pPr algn="ctr"/>
              <a:t>83</a:t>
            </a:fld>
            <a:endParaRPr lang="en-US" sz="1600" dirty="0">
              <a:solidFill>
                <a:schemeClr val="bg1"/>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0" y="0"/>
            <a:ext cx="9144000" cy="338554"/>
          </a:xfrm>
          <a:prstGeom prst="rect">
            <a:avLst/>
          </a:prstGeom>
          <a:solidFill>
            <a:schemeClr val="accent1">
              <a:lumMod val="75000"/>
            </a:schemeClr>
          </a:solidFill>
          <a:ln>
            <a:solidFill>
              <a:schemeClr val="accent1">
                <a:lumMod val="50000"/>
              </a:schemeClr>
            </a:solidFill>
          </a:ln>
        </p:spPr>
        <p:txBody>
          <a:bodyPr wrap="square" rtlCol="0">
            <a:spAutoFit/>
          </a:bodyPr>
          <a:lstStyle/>
          <a:p>
            <a:pPr algn="r"/>
            <a:r>
              <a:rPr lang="en-US" sz="1600" dirty="0" smtClean="0">
                <a:solidFill>
                  <a:schemeClr val="bg1"/>
                </a:solidFill>
                <a:latin typeface="Times New Roman" panose="02020603050405020304" pitchFamily="18" charset="0"/>
                <a:cs typeface="Times New Roman" panose="02020603050405020304" pitchFamily="18" charset="0"/>
              </a:rPr>
              <a:t>Sam Greene, Assistant Director, </a:t>
            </a:r>
            <a:r>
              <a:rPr lang="en-US" sz="1600" dirty="0">
                <a:solidFill>
                  <a:schemeClr val="bg1"/>
                </a:solidFill>
                <a:latin typeface="Times New Roman" panose="02020603050405020304" pitchFamily="18" charset="0"/>
                <a:cs typeface="Times New Roman" panose="02020603050405020304" pitchFamily="18" charset="0"/>
              </a:rPr>
              <a:t>Municipal and Property Division</a:t>
            </a:r>
          </a:p>
        </p:txBody>
      </p:sp>
      <p:pic>
        <p:nvPicPr>
          <p:cNvPr id="3" name="Picture 2"/>
          <p:cNvPicPr>
            <a:picLocks noChangeAspect="1"/>
          </p:cNvPicPr>
          <p:nvPr/>
        </p:nvPicPr>
        <p:blipFill>
          <a:blip r:embed="rId3"/>
          <a:stretch>
            <a:fillRect/>
          </a:stretch>
        </p:blipFill>
        <p:spPr>
          <a:xfrm>
            <a:off x="1839824" y="1981200"/>
            <a:ext cx="5703976" cy="4379153"/>
          </a:xfrm>
          <a:prstGeom prst="rect">
            <a:avLst/>
          </a:prstGeom>
        </p:spPr>
      </p:pic>
    </p:spTree>
    <p:extLst>
      <p:ext uri="{BB962C8B-B14F-4D97-AF65-F5344CB8AC3E}">
        <p14:creationId xmlns:p14="http://schemas.microsoft.com/office/powerpoint/2010/main" val="1600285579"/>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1" algn="ctr">
              <a:lnSpc>
                <a:spcPct val="90000"/>
              </a:lnSpc>
              <a:spcBef>
                <a:spcPct val="20000"/>
              </a:spcBef>
            </a:pPr>
            <a:r>
              <a:rPr lang="en-US" sz="4000" dirty="0" smtClean="0">
                <a:solidFill>
                  <a:schemeClr val="tx2">
                    <a:lumMod val="75000"/>
                  </a:schemeClr>
                </a:solidFill>
                <a:latin typeface="Times New Roman" panose="02020603050405020304" pitchFamily="18" charset="0"/>
                <a:cs typeface="Times New Roman" panose="02020603050405020304" pitchFamily="18" charset="0"/>
              </a:rPr>
              <a:t>Setting of Tax Rates by Commissioner</a:t>
            </a:r>
            <a:endParaRPr lang="en-US" sz="4000" dirty="0">
              <a:solidFill>
                <a:schemeClr val="tx2">
                  <a:lumMod val="75000"/>
                </a:schemeClr>
              </a:solidFill>
              <a:latin typeface="Times New Roman" pitchFamily="18" charset="0"/>
              <a:cs typeface="Times New Roman" pitchFamily="18" charset="0"/>
            </a:endParaRPr>
          </a:p>
        </p:txBody>
      </p:sp>
      <p:sp>
        <p:nvSpPr>
          <p:cNvPr id="5" name="TextBox 4"/>
          <p:cNvSpPr txBox="1"/>
          <p:nvPr/>
        </p:nvSpPr>
        <p:spPr>
          <a:xfrm>
            <a:off x="0" y="6519446"/>
            <a:ext cx="9144000" cy="338554"/>
          </a:xfrm>
          <a:prstGeom prst="rect">
            <a:avLst/>
          </a:prstGeom>
          <a:solidFill>
            <a:schemeClr val="accent1">
              <a:lumMod val="50000"/>
            </a:schemeClr>
          </a:solidFill>
        </p:spPr>
        <p:txBody>
          <a:bodyPr wrap="square" rtlCol="0">
            <a:spAutoFit/>
          </a:bodyPr>
          <a:lstStyle/>
          <a:p>
            <a:pPr algn="ctr"/>
            <a:r>
              <a:rPr lang="en-US" sz="1600" dirty="0" smtClean="0">
                <a:solidFill>
                  <a:schemeClr val="bg1"/>
                </a:solidFill>
                <a:latin typeface="Times New Roman" panose="02020603050405020304" pitchFamily="18" charset="0"/>
                <a:cs typeface="Times New Roman" panose="02020603050405020304" pitchFamily="18" charset="0"/>
              </a:rPr>
              <a:t>Page </a:t>
            </a:r>
            <a:fld id="{B00E4F1D-AFA5-4F93-984F-DA2F40622FEE}" type="slidenum">
              <a:rPr lang="en-US" sz="1600" smtClean="0">
                <a:solidFill>
                  <a:schemeClr val="bg1"/>
                </a:solidFill>
                <a:latin typeface="Times New Roman" panose="02020603050405020304" pitchFamily="18" charset="0"/>
                <a:cs typeface="Times New Roman" panose="02020603050405020304" pitchFamily="18" charset="0"/>
              </a:rPr>
              <a:pPr algn="ctr"/>
              <a:t>84</a:t>
            </a:fld>
            <a:endParaRPr lang="en-US" sz="1600" dirty="0">
              <a:solidFill>
                <a:schemeClr val="bg1"/>
              </a:solidFill>
              <a:latin typeface="Times New Roman" panose="02020603050405020304" pitchFamily="18" charset="0"/>
              <a:cs typeface="Times New Roman" panose="02020603050405020304" pitchFamily="18" charset="0"/>
            </a:endParaRPr>
          </a:p>
        </p:txBody>
      </p:sp>
      <p:sp>
        <p:nvSpPr>
          <p:cNvPr id="6" name="Rectangle 3"/>
          <p:cNvSpPr>
            <a:spLocks noChangeArrowheads="1"/>
          </p:cNvSpPr>
          <p:nvPr/>
        </p:nvSpPr>
        <p:spPr bwMode="auto">
          <a:xfrm>
            <a:off x="465438" y="1259175"/>
            <a:ext cx="8221362" cy="4608954"/>
          </a:xfrm>
          <a:prstGeom prst="rect">
            <a:avLst/>
          </a:prstGeom>
          <a:noFill/>
          <a:ln w="9525">
            <a:noFill/>
            <a:miter lim="800000"/>
            <a:headEnd/>
            <a:tailEnd/>
          </a:ln>
        </p:spPr>
        <p:txBody>
          <a:bodyPr wrap="square">
            <a:spAutoFit/>
          </a:bodyPr>
          <a:lstStyle/>
          <a:p>
            <a:pPr>
              <a:buNone/>
            </a:pPr>
            <a:r>
              <a:rPr lang="en-US" sz="2400" dirty="0" smtClean="0">
                <a:solidFill>
                  <a:schemeClr val="tx2">
                    <a:lumMod val="75000"/>
                  </a:schemeClr>
                </a:solidFill>
                <a:latin typeface="Times New Roman" panose="02020603050405020304" pitchFamily="18" charset="0"/>
                <a:cs typeface="Times New Roman" panose="02020603050405020304" pitchFamily="18" charset="0"/>
              </a:rPr>
              <a:t>RSA </a:t>
            </a:r>
            <a:r>
              <a:rPr lang="en-US" sz="2400" dirty="0">
                <a:solidFill>
                  <a:schemeClr val="tx2">
                    <a:lumMod val="75000"/>
                  </a:schemeClr>
                </a:solidFill>
                <a:latin typeface="Times New Roman" panose="02020603050405020304" pitchFamily="18" charset="0"/>
                <a:cs typeface="Times New Roman" panose="02020603050405020304" pitchFamily="18" charset="0"/>
              </a:rPr>
              <a:t>21-J:35</a:t>
            </a:r>
            <a:r>
              <a:rPr lang="en-US" sz="2400" dirty="0" smtClean="0">
                <a:solidFill>
                  <a:schemeClr val="tx2">
                    <a:lumMod val="75000"/>
                  </a:schemeClr>
                </a:solidFill>
                <a:latin typeface="Times New Roman" panose="02020603050405020304" pitchFamily="18" charset="0"/>
                <a:cs typeface="Times New Roman" panose="02020603050405020304" pitchFamily="18" charset="0"/>
              </a:rPr>
              <a:t>, I. The </a:t>
            </a:r>
            <a:r>
              <a:rPr lang="en-US" sz="2400" dirty="0">
                <a:solidFill>
                  <a:schemeClr val="tx2">
                    <a:lumMod val="75000"/>
                  </a:schemeClr>
                </a:solidFill>
                <a:latin typeface="Times New Roman" panose="02020603050405020304" pitchFamily="18" charset="0"/>
                <a:cs typeface="Times New Roman" panose="02020603050405020304" pitchFamily="18" charset="0"/>
              </a:rPr>
              <a:t>commissioner of revenue administration shall compute and establish the tax rate of each town, city, or unincorporated place</a:t>
            </a:r>
            <a:r>
              <a:rPr lang="en-US" sz="2400" dirty="0" smtClean="0">
                <a:solidFill>
                  <a:schemeClr val="tx2">
                    <a:lumMod val="75000"/>
                  </a:schemeClr>
                </a:solidFill>
                <a:latin typeface="Times New Roman" panose="02020603050405020304" pitchFamily="18" charset="0"/>
                <a:cs typeface="Times New Roman" panose="02020603050405020304" pitchFamily="18" charset="0"/>
              </a:rPr>
              <a:t>.</a:t>
            </a:r>
          </a:p>
          <a:p>
            <a:endParaRPr lang="en-US" sz="1200" dirty="0" smtClean="0">
              <a:solidFill>
                <a:schemeClr val="tx2">
                  <a:lumMod val="75000"/>
                </a:schemeClr>
              </a:solidFill>
              <a:latin typeface="Times New Roman" panose="02020603050405020304" pitchFamily="18" charset="0"/>
              <a:cs typeface="Times New Roman" panose="02020603050405020304" pitchFamily="18" charset="0"/>
            </a:endParaRPr>
          </a:p>
          <a:p>
            <a:pPr marL="692150" indent="-342900">
              <a:spcAft>
                <a:spcPts val="300"/>
              </a:spcAft>
              <a:buFont typeface="Arial" panose="020B0604020202020204" pitchFamily="34" charset="0"/>
              <a:buChar char="•"/>
            </a:pPr>
            <a:r>
              <a:rPr lang="en-US" sz="2400" dirty="0">
                <a:solidFill>
                  <a:schemeClr val="tx2">
                    <a:lumMod val="75000"/>
                  </a:schemeClr>
                </a:solidFill>
                <a:latin typeface="Times New Roman" panose="02020603050405020304" pitchFamily="18" charset="0"/>
                <a:cs typeface="Times New Roman" panose="02020603050405020304" pitchFamily="18" charset="0"/>
              </a:rPr>
              <a:t>259 Municipal Rates</a:t>
            </a:r>
          </a:p>
          <a:p>
            <a:pPr marL="692150" indent="-342900">
              <a:spcAft>
                <a:spcPts val="300"/>
              </a:spcAft>
              <a:buFont typeface="Arial" panose="020B0604020202020204" pitchFamily="34" charset="0"/>
              <a:buChar char="•"/>
            </a:pPr>
            <a:r>
              <a:rPr lang="en-US" sz="2400" dirty="0">
                <a:solidFill>
                  <a:schemeClr val="tx2">
                    <a:lumMod val="75000"/>
                  </a:schemeClr>
                </a:solidFill>
                <a:latin typeface="Times New Roman" panose="02020603050405020304" pitchFamily="18" charset="0"/>
                <a:cs typeface="Times New Roman" panose="02020603050405020304" pitchFamily="18" charset="0"/>
              </a:rPr>
              <a:t>259 School Rates</a:t>
            </a:r>
          </a:p>
          <a:p>
            <a:pPr marL="692150" indent="-342900">
              <a:spcAft>
                <a:spcPts val="300"/>
              </a:spcAft>
              <a:buFont typeface="Arial" panose="020B0604020202020204" pitchFamily="34" charset="0"/>
              <a:buChar char="•"/>
            </a:pPr>
            <a:r>
              <a:rPr lang="en-US" sz="2400" dirty="0">
                <a:solidFill>
                  <a:schemeClr val="tx2">
                    <a:lumMod val="75000"/>
                  </a:schemeClr>
                </a:solidFill>
                <a:latin typeface="Times New Roman" panose="02020603050405020304" pitchFamily="18" charset="0"/>
                <a:cs typeface="Times New Roman" panose="02020603050405020304" pitchFamily="18" charset="0"/>
              </a:rPr>
              <a:t>259 State Education Rates</a:t>
            </a:r>
          </a:p>
          <a:p>
            <a:pPr marL="692150" indent="-342900">
              <a:spcAft>
                <a:spcPts val="300"/>
              </a:spcAft>
              <a:buFont typeface="Arial" panose="020B0604020202020204" pitchFamily="34" charset="0"/>
              <a:buChar char="•"/>
            </a:pPr>
            <a:r>
              <a:rPr lang="en-US" sz="2400" dirty="0">
                <a:solidFill>
                  <a:schemeClr val="tx2">
                    <a:lumMod val="75000"/>
                  </a:schemeClr>
                </a:solidFill>
                <a:latin typeface="Times New Roman" panose="02020603050405020304" pitchFamily="18" charset="0"/>
                <a:cs typeface="Times New Roman" panose="02020603050405020304" pitchFamily="18" charset="0"/>
              </a:rPr>
              <a:t>259 County Rates</a:t>
            </a:r>
          </a:p>
          <a:p>
            <a:pPr marL="692150" indent="-342900">
              <a:spcAft>
                <a:spcPts val="300"/>
              </a:spcAft>
              <a:buFont typeface="Arial" panose="020B0604020202020204" pitchFamily="34" charset="0"/>
              <a:buChar char="•"/>
            </a:pPr>
            <a:r>
              <a:rPr lang="en-US" sz="2400" dirty="0">
                <a:solidFill>
                  <a:schemeClr val="tx2">
                    <a:lumMod val="75000"/>
                  </a:schemeClr>
                </a:solidFill>
                <a:latin typeface="Times New Roman" panose="02020603050405020304" pitchFamily="18" charset="0"/>
                <a:cs typeface="Times New Roman" panose="02020603050405020304" pitchFamily="18" charset="0"/>
              </a:rPr>
              <a:t>114 Village Districts Rates</a:t>
            </a:r>
          </a:p>
          <a:p>
            <a:pPr marL="692150" indent="-342900">
              <a:spcAft>
                <a:spcPts val="300"/>
              </a:spcAft>
              <a:buFont typeface="Arial" panose="020B0604020202020204" pitchFamily="34" charset="0"/>
              <a:buChar char="•"/>
            </a:pPr>
            <a:r>
              <a:rPr lang="en-US" sz="2400" dirty="0">
                <a:solidFill>
                  <a:schemeClr val="tx2">
                    <a:lumMod val="75000"/>
                  </a:schemeClr>
                </a:solidFill>
                <a:latin typeface="Times New Roman" panose="02020603050405020304" pitchFamily="18" charset="0"/>
                <a:cs typeface="Times New Roman" panose="02020603050405020304" pitchFamily="18" charset="0"/>
              </a:rPr>
              <a:t>Total of 1,150 Individual Rates</a:t>
            </a:r>
          </a:p>
          <a:p>
            <a:pPr marL="692150" indent="-342900">
              <a:spcAft>
                <a:spcPts val="300"/>
              </a:spcAft>
              <a:buFont typeface="Arial" panose="020B0604020202020204" pitchFamily="34" charset="0"/>
              <a:buChar char="•"/>
            </a:pPr>
            <a:r>
              <a:rPr lang="en-US" sz="2400" dirty="0">
                <a:solidFill>
                  <a:schemeClr val="tx2">
                    <a:lumMod val="75000"/>
                  </a:schemeClr>
                </a:solidFill>
                <a:latin typeface="Times New Roman" panose="02020603050405020304" pitchFamily="18" charset="0"/>
                <a:cs typeface="Times New Roman" panose="02020603050405020304" pitchFamily="18" charset="0"/>
              </a:rPr>
              <a:t>Accuracy Rate: 99.91%</a:t>
            </a:r>
          </a:p>
          <a:p>
            <a:pPr marL="692150" indent="-342900">
              <a:spcAft>
                <a:spcPts val="300"/>
              </a:spcAft>
              <a:buFont typeface="Arial" panose="020B0604020202020204" pitchFamily="34" charset="0"/>
              <a:buChar char="•"/>
            </a:pPr>
            <a:r>
              <a:rPr lang="en-US" sz="2400" dirty="0">
                <a:solidFill>
                  <a:schemeClr val="tx2">
                    <a:lumMod val="75000"/>
                  </a:schemeClr>
                </a:solidFill>
                <a:latin typeface="Times New Roman" panose="02020603050405020304" pitchFamily="18" charset="0"/>
                <a:cs typeface="Times New Roman" panose="02020603050405020304" pitchFamily="18" charset="0"/>
              </a:rPr>
              <a:t>Review 6,500 Tax Rate </a:t>
            </a:r>
            <a:r>
              <a:rPr lang="en-US" sz="2400" dirty="0" smtClean="0">
                <a:solidFill>
                  <a:schemeClr val="tx2">
                    <a:lumMod val="75000"/>
                  </a:schemeClr>
                </a:solidFill>
                <a:latin typeface="Times New Roman" panose="02020603050405020304" pitchFamily="18" charset="0"/>
                <a:cs typeface="Times New Roman" panose="02020603050405020304" pitchFamily="18" charset="0"/>
              </a:rPr>
              <a:t>Documents</a:t>
            </a:r>
            <a:endParaRPr lang="en-US" sz="2400" dirty="0">
              <a:solidFill>
                <a:schemeClr val="tx2">
                  <a:lumMod val="75000"/>
                </a:schemeClr>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0" y="0"/>
            <a:ext cx="9144000" cy="338554"/>
          </a:xfrm>
          <a:prstGeom prst="rect">
            <a:avLst/>
          </a:prstGeom>
          <a:solidFill>
            <a:schemeClr val="accent1">
              <a:lumMod val="75000"/>
            </a:schemeClr>
          </a:solidFill>
          <a:ln>
            <a:solidFill>
              <a:schemeClr val="accent1">
                <a:lumMod val="50000"/>
              </a:schemeClr>
            </a:solidFill>
          </a:ln>
        </p:spPr>
        <p:txBody>
          <a:bodyPr wrap="square" rtlCol="0">
            <a:spAutoFit/>
          </a:bodyPr>
          <a:lstStyle/>
          <a:p>
            <a:pPr algn="r"/>
            <a:r>
              <a:rPr lang="en-US" sz="1600" dirty="0" smtClean="0">
                <a:solidFill>
                  <a:schemeClr val="bg1"/>
                </a:solidFill>
                <a:latin typeface="Times New Roman" panose="02020603050405020304" pitchFamily="18" charset="0"/>
                <a:cs typeface="Times New Roman" panose="02020603050405020304" pitchFamily="18" charset="0"/>
              </a:rPr>
              <a:t>Sam Greene, Assistant Director, </a:t>
            </a:r>
            <a:r>
              <a:rPr lang="en-US" sz="1600" dirty="0">
                <a:solidFill>
                  <a:schemeClr val="bg1"/>
                </a:solidFill>
                <a:latin typeface="Times New Roman" panose="02020603050405020304" pitchFamily="18" charset="0"/>
                <a:cs typeface="Times New Roman" panose="02020603050405020304" pitchFamily="18" charset="0"/>
              </a:rPr>
              <a:t>Municipal and Property Division</a:t>
            </a:r>
          </a:p>
        </p:txBody>
      </p:sp>
    </p:spTree>
    <p:extLst>
      <p:ext uri="{BB962C8B-B14F-4D97-AF65-F5344CB8AC3E}">
        <p14:creationId xmlns:p14="http://schemas.microsoft.com/office/powerpoint/2010/main" val="562391655"/>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1" algn="ctr">
              <a:lnSpc>
                <a:spcPct val="90000"/>
              </a:lnSpc>
              <a:spcBef>
                <a:spcPct val="20000"/>
              </a:spcBef>
            </a:pPr>
            <a:r>
              <a:rPr lang="en-US" sz="4000" dirty="0" smtClean="0">
                <a:solidFill>
                  <a:schemeClr val="tx2">
                    <a:lumMod val="75000"/>
                  </a:schemeClr>
                </a:solidFill>
                <a:latin typeface="Times New Roman" pitchFamily="18" charset="0"/>
                <a:cs typeface="Times New Roman" pitchFamily="18" charset="0"/>
              </a:rPr>
              <a:t>Board of Tax and Land Appeals (BTLA)</a:t>
            </a:r>
            <a:endParaRPr lang="en-US" sz="4000" dirty="0">
              <a:solidFill>
                <a:schemeClr val="tx2">
                  <a:lumMod val="75000"/>
                </a:schemeClr>
              </a:solidFill>
              <a:latin typeface="Times New Roman" pitchFamily="18" charset="0"/>
              <a:cs typeface="Times New Roman" pitchFamily="18" charset="0"/>
            </a:endParaRPr>
          </a:p>
        </p:txBody>
      </p:sp>
      <p:sp>
        <p:nvSpPr>
          <p:cNvPr id="5" name="TextBox 4"/>
          <p:cNvSpPr txBox="1"/>
          <p:nvPr/>
        </p:nvSpPr>
        <p:spPr>
          <a:xfrm>
            <a:off x="0" y="6519446"/>
            <a:ext cx="9144000" cy="338554"/>
          </a:xfrm>
          <a:prstGeom prst="rect">
            <a:avLst/>
          </a:prstGeom>
          <a:solidFill>
            <a:schemeClr val="accent1">
              <a:lumMod val="50000"/>
            </a:schemeClr>
          </a:solidFill>
        </p:spPr>
        <p:txBody>
          <a:bodyPr wrap="square" rtlCol="0">
            <a:spAutoFit/>
          </a:bodyPr>
          <a:lstStyle/>
          <a:p>
            <a:pPr algn="ctr"/>
            <a:r>
              <a:rPr lang="en-US" sz="1600" dirty="0" smtClean="0">
                <a:solidFill>
                  <a:schemeClr val="bg1"/>
                </a:solidFill>
                <a:latin typeface="Times New Roman" panose="02020603050405020304" pitchFamily="18" charset="0"/>
                <a:cs typeface="Times New Roman" panose="02020603050405020304" pitchFamily="18" charset="0"/>
              </a:rPr>
              <a:t>Page </a:t>
            </a:r>
            <a:fld id="{B00E4F1D-AFA5-4F93-984F-DA2F40622FEE}" type="slidenum">
              <a:rPr lang="en-US" sz="1600" smtClean="0">
                <a:solidFill>
                  <a:schemeClr val="bg1"/>
                </a:solidFill>
                <a:latin typeface="Times New Roman" panose="02020603050405020304" pitchFamily="18" charset="0"/>
                <a:cs typeface="Times New Roman" panose="02020603050405020304" pitchFamily="18" charset="0"/>
              </a:rPr>
              <a:pPr algn="ctr"/>
              <a:t>85</a:t>
            </a:fld>
            <a:endParaRPr lang="en-US" sz="1600" dirty="0">
              <a:solidFill>
                <a:schemeClr val="bg1"/>
              </a:solidFill>
              <a:latin typeface="Times New Roman" panose="02020603050405020304" pitchFamily="18" charset="0"/>
              <a:cs typeface="Times New Roman" panose="02020603050405020304" pitchFamily="18" charset="0"/>
            </a:endParaRPr>
          </a:p>
        </p:txBody>
      </p:sp>
      <p:sp>
        <p:nvSpPr>
          <p:cNvPr id="7" name="Rectangle 3"/>
          <p:cNvSpPr>
            <a:spLocks noChangeArrowheads="1"/>
          </p:cNvSpPr>
          <p:nvPr/>
        </p:nvSpPr>
        <p:spPr bwMode="auto">
          <a:xfrm>
            <a:off x="488092" y="1417638"/>
            <a:ext cx="8763000" cy="4413516"/>
          </a:xfrm>
          <a:prstGeom prst="rect">
            <a:avLst/>
          </a:prstGeom>
          <a:noFill/>
          <a:ln w="9525">
            <a:noFill/>
            <a:miter lim="800000"/>
            <a:headEnd/>
            <a:tailEnd/>
          </a:ln>
        </p:spPr>
        <p:txBody>
          <a:bodyPr wrap="square">
            <a:spAutoFit/>
          </a:bodyPr>
          <a:lstStyle/>
          <a:p>
            <a:pPr>
              <a:lnSpc>
                <a:spcPct val="90000"/>
              </a:lnSpc>
              <a:spcBef>
                <a:spcPct val="20000"/>
              </a:spcBef>
              <a:buClrTx/>
            </a:pPr>
            <a:r>
              <a:rPr lang="en-US" sz="2400" b="0" dirty="0" smtClean="0">
                <a:solidFill>
                  <a:schemeClr val="tx2">
                    <a:lumMod val="75000"/>
                  </a:schemeClr>
                </a:solidFill>
                <a:latin typeface="Times New Roman" pitchFamily="18" charset="0"/>
                <a:cs typeface="Times New Roman" pitchFamily="18" charset="0"/>
              </a:rPr>
              <a:t>The </a:t>
            </a:r>
            <a:r>
              <a:rPr lang="en-US" sz="2400" b="0" dirty="0">
                <a:solidFill>
                  <a:schemeClr val="tx2">
                    <a:lumMod val="75000"/>
                  </a:schemeClr>
                </a:solidFill>
                <a:latin typeface="Times New Roman" pitchFamily="18" charset="0"/>
                <a:cs typeface="Times New Roman" pitchFamily="18" charset="0"/>
              </a:rPr>
              <a:t>general duties and powers of the BTLA are stated in RSA 71-B</a:t>
            </a:r>
            <a:r>
              <a:rPr lang="en-US" sz="2400" b="0" dirty="0" smtClean="0">
                <a:solidFill>
                  <a:schemeClr val="tx2">
                    <a:lumMod val="75000"/>
                  </a:schemeClr>
                </a:solidFill>
                <a:latin typeface="Times New Roman" pitchFamily="18" charset="0"/>
                <a:cs typeface="Times New Roman" pitchFamily="18" charset="0"/>
              </a:rPr>
              <a:t>.</a:t>
            </a:r>
          </a:p>
          <a:p>
            <a:pPr>
              <a:lnSpc>
                <a:spcPct val="90000"/>
              </a:lnSpc>
              <a:spcBef>
                <a:spcPct val="20000"/>
              </a:spcBef>
              <a:buClrTx/>
            </a:pPr>
            <a:endParaRPr lang="en-US" sz="1200" b="0" dirty="0" smtClean="0">
              <a:solidFill>
                <a:schemeClr val="tx2">
                  <a:lumMod val="75000"/>
                </a:schemeClr>
              </a:solidFill>
              <a:latin typeface="Times New Roman" pitchFamily="18" charset="0"/>
              <a:cs typeface="Times New Roman" pitchFamily="18" charset="0"/>
            </a:endParaRPr>
          </a:p>
          <a:p>
            <a:pPr>
              <a:spcAft>
                <a:spcPts val="1200"/>
              </a:spcAft>
              <a:buClrTx/>
            </a:pPr>
            <a:r>
              <a:rPr lang="en-US" sz="2400" b="1" u="sng" dirty="0" smtClean="0">
                <a:solidFill>
                  <a:schemeClr val="tx2">
                    <a:lumMod val="75000"/>
                  </a:schemeClr>
                </a:solidFill>
                <a:latin typeface="Times New Roman" pitchFamily="18" charset="0"/>
                <a:cs typeface="Times New Roman" pitchFamily="18" charset="0"/>
              </a:rPr>
              <a:t>BTLA may hear and determine</a:t>
            </a:r>
            <a:r>
              <a:rPr lang="en-US" sz="2400" dirty="0" smtClean="0">
                <a:solidFill>
                  <a:schemeClr val="tx2">
                    <a:lumMod val="75000"/>
                  </a:schemeClr>
                </a:solidFill>
                <a:latin typeface="Times New Roman" pitchFamily="18" charset="0"/>
                <a:cs typeface="Times New Roman" pitchFamily="18" charset="0"/>
              </a:rPr>
              <a:t>:</a:t>
            </a:r>
          </a:p>
          <a:p>
            <a:pPr marL="346075" indent="-346075">
              <a:spcAft>
                <a:spcPts val="600"/>
              </a:spcAft>
              <a:buClrTx/>
              <a:buFont typeface="Arial" pitchFamily="34" charset="0"/>
              <a:buChar char="•"/>
            </a:pPr>
            <a:r>
              <a:rPr lang="en-US" sz="2400" dirty="0" smtClean="0">
                <a:solidFill>
                  <a:schemeClr val="tx2">
                    <a:lumMod val="75000"/>
                  </a:schemeClr>
                </a:solidFill>
                <a:latin typeface="Times New Roman" pitchFamily="18" charset="0"/>
                <a:cs typeface="Times New Roman" pitchFamily="18" charset="0"/>
              </a:rPr>
              <a:t>All matters involving questions of taxation</a:t>
            </a:r>
          </a:p>
          <a:p>
            <a:pPr marL="346075" indent="-346075">
              <a:spcAft>
                <a:spcPts val="600"/>
              </a:spcAft>
              <a:buClrTx/>
              <a:buFont typeface="Arial" pitchFamily="34" charset="0"/>
              <a:buChar char="•"/>
            </a:pPr>
            <a:r>
              <a:rPr lang="en-US" sz="2400" dirty="0" smtClean="0">
                <a:solidFill>
                  <a:schemeClr val="tx2">
                    <a:lumMod val="75000"/>
                  </a:schemeClr>
                </a:solidFill>
                <a:latin typeface="Times New Roman" pitchFamily="18" charset="0"/>
                <a:cs typeface="Times New Roman" pitchFamily="18" charset="0"/>
              </a:rPr>
              <a:t>Appeals by municipalities relating to the equalized valuation of property as determined by the DRA</a:t>
            </a:r>
          </a:p>
          <a:p>
            <a:pPr marL="346075" indent="-346075">
              <a:spcAft>
                <a:spcPts val="600"/>
              </a:spcAft>
              <a:buClrTx/>
              <a:buFont typeface="Arial" pitchFamily="34" charset="0"/>
              <a:buChar char="•"/>
            </a:pPr>
            <a:r>
              <a:rPr lang="en-US" sz="2400" dirty="0" smtClean="0">
                <a:solidFill>
                  <a:schemeClr val="tx2">
                    <a:lumMod val="75000"/>
                  </a:schemeClr>
                </a:solidFill>
                <a:latin typeface="Times New Roman" pitchFamily="18" charset="0"/>
                <a:cs typeface="Times New Roman" pitchFamily="18" charset="0"/>
              </a:rPr>
              <a:t>All matters relating to condemnation of property for public uses and assessment of damages. RSA 498-A  Eminent Domain</a:t>
            </a:r>
            <a:endParaRPr lang="en-US" sz="2400" b="0" dirty="0">
              <a:solidFill>
                <a:schemeClr val="tx2">
                  <a:lumMod val="75000"/>
                </a:schemeClr>
              </a:solidFill>
              <a:latin typeface="Times New Roman" pitchFamily="18" charset="0"/>
              <a:cs typeface="Times New Roman" pitchFamily="18" charset="0"/>
            </a:endParaRPr>
          </a:p>
          <a:p>
            <a:pPr marL="346075" indent="-346075">
              <a:spcAft>
                <a:spcPts val="600"/>
              </a:spcAft>
              <a:buFont typeface="Arial" pitchFamily="34" charset="0"/>
              <a:buChar char="•"/>
            </a:pPr>
            <a:r>
              <a:rPr lang="en-US" sz="2400" dirty="0" smtClean="0">
                <a:solidFill>
                  <a:schemeClr val="tx2">
                    <a:lumMod val="75000"/>
                  </a:schemeClr>
                </a:solidFill>
                <a:latin typeface="Times New Roman" pitchFamily="18" charset="0"/>
                <a:cs typeface="Times New Roman" pitchFamily="18" charset="0"/>
              </a:rPr>
              <a:t>All matters relating to orders for reassessment</a:t>
            </a:r>
          </a:p>
          <a:p>
            <a:pPr marL="346075" indent="-346075">
              <a:spcAft>
                <a:spcPts val="600"/>
              </a:spcAft>
              <a:buClrTx/>
              <a:buFont typeface="Arial" pitchFamily="34" charset="0"/>
              <a:buChar char="•"/>
            </a:pPr>
            <a:r>
              <a:rPr lang="en-US" sz="2400" b="0" dirty="0" smtClean="0">
                <a:solidFill>
                  <a:schemeClr val="tx2">
                    <a:lumMod val="75000"/>
                  </a:schemeClr>
                </a:solidFill>
                <a:latin typeface="Times New Roman" pitchFamily="18" charset="0"/>
                <a:cs typeface="Times New Roman" pitchFamily="18" charset="0"/>
              </a:rPr>
              <a:t>Each </a:t>
            </a:r>
            <a:r>
              <a:rPr lang="en-US" sz="2400" b="0" dirty="0">
                <a:solidFill>
                  <a:schemeClr val="tx2">
                    <a:lumMod val="75000"/>
                  </a:schemeClr>
                </a:solidFill>
                <a:latin typeface="Times New Roman" pitchFamily="18" charset="0"/>
                <a:cs typeface="Times New Roman" pitchFamily="18" charset="0"/>
              </a:rPr>
              <a:t>“Matter” has its own statute in which the appeal deadlines are specified. </a:t>
            </a:r>
            <a:r>
              <a:rPr lang="en-US" sz="2400" b="0" dirty="0" smtClean="0">
                <a:solidFill>
                  <a:schemeClr val="tx2">
                    <a:lumMod val="75000"/>
                  </a:schemeClr>
                </a:solidFill>
                <a:latin typeface="Times New Roman" pitchFamily="18" charset="0"/>
                <a:cs typeface="Times New Roman" pitchFamily="18" charset="0"/>
              </a:rPr>
              <a:t>The BTLA website has </a:t>
            </a:r>
            <a:r>
              <a:rPr lang="en-US" sz="2400" b="0" dirty="0">
                <a:solidFill>
                  <a:schemeClr val="tx2">
                    <a:lumMod val="75000"/>
                  </a:schemeClr>
                </a:solidFill>
                <a:latin typeface="Times New Roman" pitchFamily="18" charset="0"/>
                <a:cs typeface="Times New Roman" pitchFamily="18" charset="0"/>
              </a:rPr>
              <a:t>a </a:t>
            </a:r>
            <a:r>
              <a:rPr lang="en-US" sz="2400" dirty="0" smtClean="0">
                <a:solidFill>
                  <a:schemeClr val="tx2">
                    <a:lumMod val="75000"/>
                  </a:schemeClr>
                </a:solidFill>
                <a:latin typeface="Times New Roman" pitchFamily="18" charset="0"/>
                <a:cs typeface="Times New Roman" pitchFamily="18" charset="0"/>
              </a:rPr>
              <a:t>table of </a:t>
            </a:r>
            <a:r>
              <a:rPr lang="en-US" sz="2400" b="0" dirty="0" smtClean="0">
                <a:solidFill>
                  <a:schemeClr val="tx2">
                    <a:lumMod val="75000"/>
                  </a:schemeClr>
                </a:solidFill>
                <a:latin typeface="Times New Roman" pitchFamily="18" charset="0"/>
                <a:cs typeface="Times New Roman" pitchFamily="18" charset="0"/>
              </a:rPr>
              <a:t>filing deadlines</a:t>
            </a:r>
            <a:endParaRPr lang="en-US" sz="2400" b="0" dirty="0">
              <a:solidFill>
                <a:schemeClr val="tx2">
                  <a:lumMod val="75000"/>
                </a:schemeClr>
              </a:solidFill>
              <a:latin typeface="Times New Roman" pitchFamily="18" charset="0"/>
              <a:cs typeface="Times New Roman" pitchFamily="18" charset="0"/>
            </a:endParaRPr>
          </a:p>
        </p:txBody>
      </p:sp>
      <p:sp>
        <p:nvSpPr>
          <p:cNvPr id="6" name="TextBox 5"/>
          <p:cNvSpPr txBox="1"/>
          <p:nvPr/>
        </p:nvSpPr>
        <p:spPr>
          <a:xfrm>
            <a:off x="0" y="0"/>
            <a:ext cx="9144000" cy="338554"/>
          </a:xfrm>
          <a:prstGeom prst="rect">
            <a:avLst/>
          </a:prstGeom>
          <a:solidFill>
            <a:schemeClr val="accent1">
              <a:lumMod val="75000"/>
            </a:schemeClr>
          </a:solidFill>
          <a:ln>
            <a:solidFill>
              <a:schemeClr val="accent1">
                <a:lumMod val="50000"/>
              </a:schemeClr>
            </a:solidFill>
          </a:ln>
        </p:spPr>
        <p:txBody>
          <a:bodyPr wrap="square" rtlCol="0">
            <a:spAutoFit/>
          </a:bodyPr>
          <a:lstStyle/>
          <a:p>
            <a:pPr algn="r"/>
            <a:r>
              <a:rPr lang="en-US" sz="1600" dirty="0" smtClean="0">
                <a:solidFill>
                  <a:schemeClr val="bg1"/>
                </a:solidFill>
                <a:latin typeface="Times New Roman" panose="02020603050405020304" pitchFamily="18" charset="0"/>
                <a:cs typeface="Times New Roman" panose="02020603050405020304" pitchFamily="18" charset="0"/>
              </a:rPr>
              <a:t>Sam Greene, Assistant Director, </a:t>
            </a:r>
            <a:r>
              <a:rPr lang="en-US" sz="1600" dirty="0">
                <a:solidFill>
                  <a:schemeClr val="bg1"/>
                </a:solidFill>
                <a:latin typeface="Times New Roman" panose="02020603050405020304" pitchFamily="18" charset="0"/>
                <a:cs typeface="Times New Roman" panose="02020603050405020304" pitchFamily="18" charset="0"/>
              </a:rPr>
              <a:t>Municipal and Property Division</a:t>
            </a:r>
          </a:p>
        </p:txBody>
      </p:sp>
    </p:spTree>
    <p:extLst>
      <p:ext uri="{BB962C8B-B14F-4D97-AF65-F5344CB8AC3E}">
        <p14:creationId xmlns:p14="http://schemas.microsoft.com/office/powerpoint/2010/main" val="3274819980"/>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1" algn="ctr">
              <a:lnSpc>
                <a:spcPct val="90000"/>
              </a:lnSpc>
              <a:spcBef>
                <a:spcPct val="20000"/>
              </a:spcBef>
            </a:pPr>
            <a:r>
              <a:rPr lang="en-US" sz="4000" dirty="0" smtClean="0">
                <a:solidFill>
                  <a:schemeClr val="tx2">
                    <a:lumMod val="75000"/>
                  </a:schemeClr>
                </a:solidFill>
                <a:latin typeface="Times New Roman" pitchFamily="18" charset="0"/>
                <a:cs typeface="Times New Roman" pitchFamily="18" charset="0"/>
              </a:rPr>
              <a:t>Board of Tax and Land Appeals </a:t>
            </a:r>
            <a:r>
              <a:rPr lang="en-US" sz="2400" dirty="0" smtClean="0">
                <a:solidFill>
                  <a:schemeClr val="tx2">
                    <a:lumMod val="75000"/>
                  </a:schemeClr>
                </a:solidFill>
                <a:latin typeface="Times New Roman" pitchFamily="18" charset="0"/>
                <a:cs typeface="Times New Roman" pitchFamily="18" charset="0"/>
              </a:rPr>
              <a:t>(Cont’d.)</a:t>
            </a:r>
            <a:endParaRPr lang="en-US" sz="2400" dirty="0">
              <a:solidFill>
                <a:schemeClr val="tx2">
                  <a:lumMod val="75000"/>
                </a:schemeClr>
              </a:solidFill>
              <a:latin typeface="Times New Roman" pitchFamily="18" charset="0"/>
              <a:cs typeface="Times New Roman" pitchFamily="18" charset="0"/>
            </a:endParaRPr>
          </a:p>
        </p:txBody>
      </p:sp>
      <p:sp>
        <p:nvSpPr>
          <p:cNvPr id="5" name="TextBox 4"/>
          <p:cNvSpPr txBox="1"/>
          <p:nvPr/>
        </p:nvSpPr>
        <p:spPr>
          <a:xfrm>
            <a:off x="0" y="6519446"/>
            <a:ext cx="9144000" cy="338554"/>
          </a:xfrm>
          <a:prstGeom prst="rect">
            <a:avLst/>
          </a:prstGeom>
          <a:solidFill>
            <a:schemeClr val="accent1">
              <a:lumMod val="50000"/>
            </a:schemeClr>
          </a:solidFill>
        </p:spPr>
        <p:txBody>
          <a:bodyPr wrap="square" rtlCol="0">
            <a:spAutoFit/>
          </a:bodyPr>
          <a:lstStyle/>
          <a:p>
            <a:pPr algn="ctr"/>
            <a:r>
              <a:rPr lang="en-US" sz="1600" dirty="0" smtClean="0">
                <a:solidFill>
                  <a:schemeClr val="bg1"/>
                </a:solidFill>
                <a:latin typeface="Times New Roman" panose="02020603050405020304" pitchFamily="18" charset="0"/>
                <a:cs typeface="Times New Roman" panose="02020603050405020304" pitchFamily="18" charset="0"/>
              </a:rPr>
              <a:t>Page </a:t>
            </a:r>
            <a:fld id="{B00E4F1D-AFA5-4F93-984F-DA2F40622FEE}" type="slidenum">
              <a:rPr lang="en-US" sz="1600" smtClean="0">
                <a:solidFill>
                  <a:schemeClr val="bg1"/>
                </a:solidFill>
                <a:latin typeface="Times New Roman" panose="02020603050405020304" pitchFamily="18" charset="0"/>
                <a:cs typeface="Times New Roman" panose="02020603050405020304" pitchFamily="18" charset="0"/>
              </a:rPr>
              <a:pPr algn="ctr"/>
              <a:t>86</a:t>
            </a:fld>
            <a:endParaRPr lang="en-US" sz="1600" dirty="0">
              <a:solidFill>
                <a:schemeClr val="bg1"/>
              </a:solidFill>
              <a:latin typeface="Times New Roman" panose="02020603050405020304" pitchFamily="18" charset="0"/>
              <a:cs typeface="Times New Roman" panose="02020603050405020304" pitchFamily="18" charset="0"/>
            </a:endParaRPr>
          </a:p>
        </p:txBody>
      </p:sp>
      <p:sp>
        <p:nvSpPr>
          <p:cNvPr id="6" name="Rectangle 3"/>
          <p:cNvSpPr>
            <a:spLocks noChangeArrowheads="1"/>
          </p:cNvSpPr>
          <p:nvPr/>
        </p:nvSpPr>
        <p:spPr bwMode="auto">
          <a:xfrm>
            <a:off x="428368" y="1239991"/>
            <a:ext cx="8258432" cy="5247590"/>
          </a:xfrm>
          <a:prstGeom prst="rect">
            <a:avLst/>
          </a:prstGeom>
          <a:noFill/>
          <a:ln w="9525">
            <a:noFill/>
            <a:miter lim="800000"/>
            <a:headEnd/>
            <a:tailEnd/>
          </a:ln>
        </p:spPr>
        <p:txBody>
          <a:bodyPr wrap="square">
            <a:spAutoFit/>
          </a:bodyPr>
          <a:lstStyle/>
          <a:p>
            <a:pPr>
              <a:buClrTx/>
            </a:pPr>
            <a:r>
              <a:rPr lang="en-US" sz="2400" b="1" u="sng" dirty="0" smtClean="0">
                <a:solidFill>
                  <a:schemeClr val="tx2">
                    <a:lumMod val="75000"/>
                  </a:schemeClr>
                </a:solidFill>
                <a:latin typeface="Times New Roman" pitchFamily="18" charset="0"/>
                <a:cs typeface="Times New Roman" pitchFamily="18" charset="0"/>
              </a:rPr>
              <a:t>Property </a:t>
            </a:r>
            <a:r>
              <a:rPr lang="en-US" sz="2400" b="1" u="sng" dirty="0">
                <a:solidFill>
                  <a:schemeClr val="tx2">
                    <a:lumMod val="75000"/>
                  </a:schemeClr>
                </a:solidFill>
                <a:latin typeface="Times New Roman" pitchFamily="18" charset="0"/>
                <a:cs typeface="Times New Roman" pitchFamily="18" charset="0"/>
              </a:rPr>
              <a:t>Tax </a:t>
            </a:r>
            <a:r>
              <a:rPr lang="en-US" sz="2400" b="1" u="sng" dirty="0" smtClean="0">
                <a:solidFill>
                  <a:schemeClr val="tx2">
                    <a:lumMod val="75000"/>
                  </a:schemeClr>
                </a:solidFill>
                <a:latin typeface="Times New Roman" pitchFamily="18" charset="0"/>
                <a:cs typeface="Times New Roman" pitchFamily="18" charset="0"/>
              </a:rPr>
              <a:t>Appeals</a:t>
            </a:r>
            <a:r>
              <a:rPr lang="en-US" sz="2400" b="0" dirty="0" smtClean="0">
                <a:solidFill>
                  <a:schemeClr val="tx2">
                    <a:lumMod val="75000"/>
                  </a:schemeClr>
                </a:solidFill>
                <a:latin typeface="Times New Roman" pitchFamily="18" charset="0"/>
                <a:cs typeface="Times New Roman" pitchFamily="18" charset="0"/>
              </a:rPr>
              <a:t>:</a:t>
            </a:r>
          </a:p>
          <a:p>
            <a:pPr marL="346075" indent="-346075">
              <a:buClrTx/>
              <a:buFont typeface="Arial" pitchFamily="34" charset="0"/>
              <a:buChar char="•"/>
            </a:pPr>
            <a:r>
              <a:rPr lang="en-US" sz="2300" b="0" dirty="0" smtClean="0">
                <a:solidFill>
                  <a:schemeClr val="tx2">
                    <a:lumMod val="75000"/>
                  </a:schemeClr>
                </a:solidFill>
                <a:latin typeface="Times New Roman" pitchFamily="18" charset="0"/>
                <a:cs typeface="Times New Roman" pitchFamily="18" charset="0"/>
              </a:rPr>
              <a:t>Must </a:t>
            </a:r>
            <a:r>
              <a:rPr lang="en-US" sz="2300" b="0" dirty="0">
                <a:solidFill>
                  <a:schemeClr val="tx2">
                    <a:lumMod val="75000"/>
                  </a:schemeClr>
                </a:solidFill>
                <a:latin typeface="Times New Roman" pitchFamily="18" charset="0"/>
                <a:cs typeface="Times New Roman" pitchFamily="18" charset="0"/>
              </a:rPr>
              <a:t>be filed with the municipality by March 1 (as long as final tax bills were sent by 12/31). </a:t>
            </a:r>
            <a:endParaRPr lang="en-US" sz="2300" b="0" dirty="0" smtClean="0">
              <a:solidFill>
                <a:schemeClr val="tx2">
                  <a:lumMod val="75000"/>
                </a:schemeClr>
              </a:solidFill>
              <a:latin typeface="Times New Roman" pitchFamily="18" charset="0"/>
              <a:cs typeface="Times New Roman" pitchFamily="18" charset="0"/>
            </a:endParaRPr>
          </a:p>
          <a:p>
            <a:pPr marL="346075" indent="-346075">
              <a:buFont typeface="Arial" pitchFamily="34" charset="0"/>
              <a:buChar char="•"/>
            </a:pPr>
            <a:r>
              <a:rPr lang="en-US" sz="2300" dirty="0" smtClean="0">
                <a:solidFill>
                  <a:schemeClr val="tx2">
                    <a:lumMod val="75000"/>
                  </a:schemeClr>
                </a:solidFill>
                <a:latin typeface="Times New Roman" pitchFamily="18" charset="0"/>
                <a:cs typeface="Times New Roman" pitchFamily="18" charset="0"/>
              </a:rPr>
              <a:t>The municipality has until July 1 to either deny or grant the appeal.</a:t>
            </a:r>
            <a:endParaRPr lang="en-US" sz="2300" b="0" dirty="0">
              <a:solidFill>
                <a:schemeClr val="tx2">
                  <a:lumMod val="75000"/>
                </a:schemeClr>
              </a:solidFill>
              <a:latin typeface="Times New Roman" pitchFamily="18" charset="0"/>
              <a:cs typeface="Times New Roman" pitchFamily="18" charset="0"/>
            </a:endParaRPr>
          </a:p>
          <a:p>
            <a:pPr marL="346075" indent="-346075">
              <a:spcAft>
                <a:spcPts val="1200"/>
              </a:spcAft>
              <a:buClrTx/>
              <a:buFont typeface="Arial" pitchFamily="34" charset="0"/>
              <a:buChar char="•"/>
            </a:pPr>
            <a:r>
              <a:rPr lang="en-US" sz="2300" dirty="0" smtClean="0">
                <a:solidFill>
                  <a:schemeClr val="tx2">
                    <a:lumMod val="75000"/>
                  </a:schemeClr>
                </a:solidFill>
                <a:latin typeface="Times New Roman" pitchFamily="18" charset="0"/>
                <a:cs typeface="Times New Roman" pitchFamily="18" charset="0"/>
              </a:rPr>
              <a:t>If the municipality refuses to abate, or fails to respond by July 1, the taxpayer has until September 1 to file with either the BTLA or superior court. Cannot appeal to both within same tax year.</a:t>
            </a:r>
            <a:endParaRPr lang="en-US" sz="2300" b="0" dirty="0">
              <a:solidFill>
                <a:schemeClr val="tx2">
                  <a:lumMod val="75000"/>
                </a:schemeClr>
              </a:solidFill>
              <a:latin typeface="Times New Roman" pitchFamily="18" charset="0"/>
              <a:cs typeface="Times New Roman" pitchFamily="18" charset="0"/>
            </a:endParaRPr>
          </a:p>
          <a:p>
            <a:pPr>
              <a:buClrTx/>
            </a:pPr>
            <a:r>
              <a:rPr lang="en-US" sz="2400" b="1" u="sng" dirty="0" smtClean="0">
                <a:solidFill>
                  <a:schemeClr val="tx2">
                    <a:lumMod val="75000"/>
                  </a:schemeClr>
                </a:solidFill>
                <a:latin typeface="Times New Roman" pitchFamily="18" charset="0"/>
                <a:cs typeface="Times New Roman" pitchFamily="18" charset="0"/>
              </a:rPr>
              <a:t>Important </a:t>
            </a:r>
            <a:r>
              <a:rPr lang="en-US" sz="2400" b="1" u="sng" dirty="0">
                <a:solidFill>
                  <a:schemeClr val="tx2">
                    <a:lumMod val="75000"/>
                  </a:schemeClr>
                </a:solidFill>
                <a:latin typeface="Times New Roman" pitchFamily="18" charset="0"/>
                <a:cs typeface="Times New Roman" pitchFamily="18" charset="0"/>
              </a:rPr>
              <a:t>recommendation</a:t>
            </a:r>
            <a:r>
              <a:rPr lang="en-US" sz="2400" b="0" dirty="0">
                <a:solidFill>
                  <a:schemeClr val="tx2">
                    <a:lumMod val="75000"/>
                  </a:schemeClr>
                </a:solidFill>
                <a:latin typeface="Times New Roman" pitchFamily="18" charset="0"/>
                <a:cs typeface="Times New Roman" pitchFamily="18" charset="0"/>
              </a:rPr>
              <a:t>:  </a:t>
            </a:r>
            <a:endParaRPr lang="en-US" sz="2400" b="0" dirty="0" smtClean="0">
              <a:solidFill>
                <a:schemeClr val="tx2">
                  <a:lumMod val="75000"/>
                </a:schemeClr>
              </a:solidFill>
              <a:latin typeface="Times New Roman" pitchFamily="18" charset="0"/>
              <a:cs typeface="Times New Roman" pitchFamily="18" charset="0"/>
            </a:endParaRPr>
          </a:p>
          <a:p>
            <a:pPr>
              <a:buClrTx/>
            </a:pPr>
            <a:r>
              <a:rPr lang="en-US" sz="2400" b="0" dirty="0" smtClean="0">
                <a:solidFill>
                  <a:schemeClr val="tx2">
                    <a:lumMod val="75000"/>
                  </a:schemeClr>
                </a:solidFill>
                <a:latin typeface="Times New Roman" pitchFamily="18" charset="0"/>
                <a:cs typeface="Times New Roman" pitchFamily="18" charset="0"/>
              </a:rPr>
              <a:t>A</a:t>
            </a:r>
            <a:r>
              <a:rPr lang="en-US" sz="2300" b="0" dirty="0" smtClean="0">
                <a:solidFill>
                  <a:schemeClr val="tx2">
                    <a:lumMod val="75000"/>
                  </a:schemeClr>
                </a:solidFill>
                <a:latin typeface="Times New Roman" pitchFamily="18" charset="0"/>
                <a:cs typeface="Times New Roman" pitchFamily="18" charset="0"/>
              </a:rPr>
              <a:t>s </a:t>
            </a:r>
            <a:r>
              <a:rPr lang="en-US" sz="2300" b="0" dirty="0">
                <a:solidFill>
                  <a:schemeClr val="tx2">
                    <a:lumMod val="75000"/>
                  </a:schemeClr>
                </a:solidFill>
                <a:latin typeface="Times New Roman" pitchFamily="18" charset="0"/>
                <a:cs typeface="Times New Roman" pitchFamily="18" charset="0"/>
              </a:rPr>
              <a:t>deadlines </a:t>
            </a:r>
            <a:r>
              <a:rPr lang="en-US" sz="2300" b="0" dirty="0" smtClean="0">
                <a:solidFill>
                  <a:schemeClr val="tx2">
                    <a:lumMod val="75000"/>
                  </a:schemeClr>
                </a:solidFill>
                <a:latin typeface="Times New Roman" pitchFamily="18" charset="0"/>
                <a:cs typeface="Times New Roman" pitchFamily="18" charset="0"/>
              </a:rPr>
              <a:t>approach,  </a:t>
            </a:r>
            <a:r>
              <a:rPr lang="en-US" sz="2300" b="0" dirty="0">
                <a:solidFill>
                  <a:schemeClr val="tx2">
                    <a:lumMod val="75000"/>
                  </a:schemeClr>
                </a:solidFill>
                <a:latin typeface="Times New Roman" pitchFamily="18" charset="0"/>
                <a:cs typeface="Times New Roman" pitchFamily="18" charset="0"/>
              </a:rPr>
              <a:t>the envelope that the </a:t>
            </a:r>
            <a:r>
              <a:rPr lang="en-US" sz="2300" b="0" dirty="0" smtClean="0">
                <a:solidFill>
                  <a:schemeClr val="tx2">
                    <a:lumMod val="75000"/>
                  </a:schemeClr>
                </a:solidFill>
                <a:latin typeface="Times New Roman" pitchFamily="18" charset="0"/>
                <a:cs typeface="Times New Roman" pitchFamily="18" charset="0"/>
              </a:rPr>
              <a:t>appeal </a:t>
            </a:r>
            <a:r>
              <a:rPr lang="en-US" sz="2300" b="0" dirty="0">
                <a:solidFill>
                  <a:schemeClr val="tx2">
                    <a:lumMod val="75000"/>
                  </a:schemeClr>
                </a:solidFill>
                <a:latin typeface="Times New Roman" pitchFamily="18" charset="0"/>
                <a:cs typeface="Times New Roman" pitchFamily="18" charset="0"/>
              </a:rPr>
              <a:t>or </a:t>
            </a:r>
            <a:r>
              <a:rPr lang="en-US" sz="2300" b="0" dirty="0" smtClean="0">
                <a:solidFill>
                  <a:schemeClr val="tx2">
                    <a:lumMod val="75000"/>
                  </a:schemeClr>
                </a:solidFill>
                <a:latin typeface="Times New Roman" pitchFamily="18" charset="0"/>
                <a:cs typeface="Times New Roman" pitchFamily="18" charset="0"/>
              </a:rPr>
              <a:t>application </a:t>
            </a:r>
            <a:r>
              <a:rPr lang="en-US" sz="2300" b="0" dirty="0">
                <a:solidFill>
                  <a:schemeClr val="tx2">
                    <a:lumMod val="75000"/>
                  </a:schemeClr>
                </a:solidFill>
                <a:latin typeface="Times New Roman" pitchFamily="18" charset="0"/>
                <a:cs typeface="Times New Roman" pitchFamily="18" charset="0"/>
              </a:rPr>
              <a:t>was mailed in should be kept. </a:t>
            </a:r>
            <a:r>
              <a:rPr lang="en-US" sz="2300" b="0" dirty="0" smtClean="0">
                <a:solidFill>
                  <a:schemeClr val="tx2">
                    <a:lumMod val="75000"/>
                  </a:schemeClr>
                </a:solidFill>
                <a:latin typeface="Times New Roman" pitchFamily="18" charset="0"/>
                <a:cs typeface="Times New Roman" pitchFamily="18" charset="0"/>
              </a:rPr>
              <a:t>Timely filing is determined by </a:t>
            </a:r>
            <a:r>
              <a:rPr lang="en-US" sz="2300" b="0" dirty="0">
                <a:solidFill>
                  <a:schemeClr val="tx2">
                    <a:lumMod val="75000"/>
                  </a:schemeClr>
                </a:solidFill>
                <a:latin typeface="Times New Roman" pitchFamily="18" charset="0"/>
                <a:cs typeface="Times New Roman" pitchFamily="18" charset="0"/>
              </a:rPr>
              <a:t>the date that it was mailed, not the date that the municipality received it. </a:t>
            </a:r>
            <a:r>
              <a:rPr lang="en-US" sz="2300" b="0" dirty="0" smtClean="0">
                <a:solidFill>
                  <a:schemeClr val="tx2">
                    <a:lumMod val="75000"/>
                  </a:schemeClr>
                </a:solidFill>
                <a:latin typeface="Times New Roman" pitchFamily="18" charset="0"/>
                <a:cs typeface="Times New Roman" pitchFamily="18" charset="0"/>
              </a:rPr>
              <a:t>Hand </a:t>
            </a:r>
            <a:r>
              <a:rPr lang="en-US" sz="2300" b="0" dirty="0">
                <a:solidFill>
                  <a:schemeClr val="tx2">
                    <a:lumMod val="75000"/>
                  </a:schemeClr>
                </a:solidFill>
                <a:latin typeface="Times New Roman" pitchFamily="18" charset="0"/>
                <a:cs typeface="Times New Roman" pitchFamily="18" charset="0"/>
              </a:rPr>
              <a:t>delivered appeals </a:t>
            </a:r>
            <a:r>
              <a:rPr lang="en-US" sz="2300" b="0" dirty="0" smtClean="0">
                <a:solidFill>
                  <a:schemeClr val="tx2">
                    <a:lumMod val="75000"/>
                  </a:schemeClr>
                </a:solidFill>
                <a:latin typeface="Times New Roman" pitchFamily="18" charset="0"/>
                <a:cs typeface="Times New Roman" pitchFamily="18" charset="0"/>
              </a:rPr>
              <a:t>and </a:t>
            </a:r>
            <a:r>
              <a:rPr lang="en-US" sz="2300" b="0" dirty="0">
                <a:solidFill>
                  <a:schemeClr val="tx2">
                    <a:lumMod val="75000"/>
                  </a:schemeClr>
                </a:solidFill>
                <a:latin typeface="Times New Roman" pitchFamily="18" charset="0"/>
                <a:cs typeface="Times New Roman" pitchFamily="18" charset="0"/>
              </a:rPr>
              <a:t>applications should be date stamped and </a:t>
            </a:r>
            <a:r>
              <a:rPr lang="en-US" sz="2300" b="0" dirty="0" smtClean="0">
                <a:solidFill>
                  <a:schemeClr val="tx2">
                    <a:lumMod val="75000"/>
                  </a:schemeClr>
                </a:solidFill>
                <a:latin typeface="Times New Roman" pitchFamily="18" charset="0"/>
                <a:cs typeface="Times New Roman" pitchFamily="18" charset="0"/>
              </a:rPr>
              <a:t>initialed.</a:t>
            </a:r>
            <a:endParaRPr lang="en-US" sz="2300" b="0" dirty="0">
              <a:solidFill>
                <a:schemeClr val="tx2">
                  <a:lumMod val="75000"/>
                </a:schemeClr>
              </a:solidFill>
              <a:latin typeface="Times New Roman" pitchFamily="18" charset="0"/>
              <a:cs typeface="Times New Roman" pitchFamily="18" charset="0"/>
            </a:endParaRPr>
          </a:p>
        </p:txBody>
      </p:sp>
      <p:sp>
        <p:nvSpPr>
          <p:cNvPr id="7" name="TextBox 6"/>
          <p:cNvSpPr txBox="1"/>
          <p:nvPr/>
        </p:nvSpPr>
        <p:spPr>
          <a:xfrm>
            <a:off x="0" y="0"/>
            <a:ext cx="9144000" cy="338554"/>
          </a:xfrm>
          <a:prstGeom prst="rect">
            <a:avLst/>
          </a:prstGeom>
          <a:solidFill>
            <a:schemeClr val="accent1">
              <a:lumMod val="75000"/>
            </a:schemeClr>
          </a:solidFill>
          <a:ln>
            <a:solidFill>
              <a:schemeClr val="accent1">
                <a:lumMod val="50000"/>
              </a:schemeClr>
            </a:solidFill>
          </a:ln>
        </p:spPr>
        <p:txBody>
          <a:bodyPr wrap="square" rtlCol="0">
            <a:spAutoFit/>
          </a:bodyPr>
          <a:lstStyle/>
          <a:p>
            <a:pPr algn="r"/>
            <a:r>
              <a:rPr lang="en-US" sz="1600" dirty="0" smtClean="0">
                <a:solidFill>
                  <a:schemeClr val="bg1"/>
                </a:solidFill>
                <a:latin typeface="Times New Roman" panose="02020603050405020304" pitchFamily="18" charset="0"/>
                <a:cs typeface="Times New Roman" panose="02020603050405020304" pitchFamily="18" charset="0"/>
              </a:rPr>
              <a:t>Sam Greene, Assistant Director, </a:t>
            </a:r>
            <a:r>
              <a:rPr lang="en-US" sz="1600" dirty="0">
                <a:solidFill>
                  <a:schemeClr val="bg1"/>
                </a:solidFill>
                <a:latin typeface="Times New Roman" panose="02020603050405020304" pitchFamily="18" charset="0"/>
                <a:cs typeface="Times New Roman" panose="02020603050405020304" pitchFamily="18" charset="0"/>
              </a:rPr>
              <a:t>Municipal and Property Division</a:t>
            </a:r>
          </a:p>
        </p:txBody>
      </p:sp>
    </p:spTree>
    <p:extLst>
      <p:ext uri="{BB962C8B-B14F-4D97-AF65-F5344CB8AC3E}">
        <p14:creationId xmlns:p14="http://schemas.microsoft.com/office/powerpoint/2010/main" val="843218341"/>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338554"/>
          </a:xfrm>
          <a:prstGeom prst="rect">
            <a:avLst/>
          </a:prstGeom>
          <a:solidFill>
            <a:schemeClr val="accent1">
              <a:lumMod val="75000"/>
            </a:schemeClr>
          </a:solidFill>
          <a:ln>
            <a:solidFill>
              <a:schemeClr val="accent1">
                <a:lumMod val="50000"/>
              </a:schemeClr>
            </a:solidFill>
          </a:ln>
        </p:spPr>
        <p:txBody>
          <a:bodyPr wrap="square" rtlCol="0">
            <a:spAutoFit/>
          </a:bodyPr>
          <a:lstStyle/>
          <a:p>
            <a:pPr algn="r"/>
            <a:r>
              <a:rPr lang="en-US" sz="1600" dirty="0" smtClean="0">
                <a:solidFill>
                  <a:schemeClr val="bg1"/>
                </a:solidFill>
                <a:latin typeface="Times New Roman" panose="02020603050405020304" pitchFamily="18" charset="0"/>
                <a:cs typeface="Times New Roman" panose="02020603050405020304" pitchFamily="18" charset="0"/>
              </a:rPr>
              <a:t>Municipal and Property Division</a:t>
            </a:r>
          </a:p>
        </p:txBody>
      </p:sp>
      <p:sp>
        <p:nvSpPr>
          <p:cNvPr id="5" name="TextBox 4"/>
          <p:cNvSpPr txBox="1"/>
          <p:nvPr/>
        </p:nvSpPr>
        <p:spPr>
          <a:xfrm>
            <a:off x="0" y="6519446"/>
            <a:ext cx="9144000" cy="338554"/>
          </a:xfrm>
          <a:prstGeom prst="rect">
            <a:avLst/>
          </a:prstGeom>
          <a:solidFill>
            <a:schemeClr val="accent1">
              <a:lumMod val="50000"/>
            </a:schemeClr>
          </a:solidFill>
        </p:spPr>
        <p:txBody>
          <a:bodyPr wrap="square" rtlCol="0">
            <a:spAutoFit/>
          </a:bodyPr>
          <a:lstStyle/>
          <a:p>
            <a:pPr algn="ctr"/>
            <a:r>
              <a:rPr lang="en-US" sz="1600" dirty="0" smtClean="0">
                <a:solidFill>
                  <a:schemeClr val="bg1"/>
                </a:solidFill>
                <a:latin typeface="Times New Roman" panose="02020603050405020304" pitchFamily="18" charset="0"/>
                <a:cs typeface="Times New Roman" panose="02020603050405020304" pitchFamily="18" charset="0"/>
              </a:rPr>
              <a:t>Page </a:t>
            </a:r>
            <a:fld id="{B00E4F1D-AFA5-4F93-984F-DA2F40622FEE}" type="slidenum">
              <a:rPr lang="en-US" sz="1600" smtClean="0">
                <a:solidFill>
                  <a:schemeClr val="bg1"/>
                </a:solidFill>
                <a:latin typeface="Times New Roman" panose="02020603050405020304" pitchFamily="18" charset="0"/>
                <a:cs typeface="Times New Roman" panose="02020603050405020304" pitchFamily="18" charset="0"/>
              </a:rPr>
              <a:pPr algn="ctr"/>
              <a:t>87</a:t>
            </a:fld>
            <a:endParaRPr lang="en-US" sz="1600" dirty="0">
              <a:solidFill>
                <a:schemeClr val="bg1"/>
              </a:solidFill>
              <a:latin typeface="Times New Roman" panose="02020603050405020304" pitchFamily="18" charset="0"/>
              <a:cs typeface="Times New Roman" panose="02020603050405020304" pitchFamily="18" charset="0"/>
            </a:endParaRPr>
          </a:p>
        </p:txBody>
      </p:sp>
      <p:sp>
        <p:nvSpPr>
          <p:cNvPr id="8" name="Rectangle 2"/>
          <p:cNvSpPr>
            <a:spLocks noChangeArrowheads="1"/>
          </p:cNvSpPr>
          <p:nvPr/>
        </p:nvSpPr>
        <p:spPr bwMode="auto">
          <a:xfrm>
            <a:off x="228600" y="685800"/>
            <a:ext cx="8686800" cy="3785652"/>
          </a:xfrm>
          <a:prstGeom prst="rect">
            <a:avLst/>
          </a:prstGeom>
          <a:noFill/>
          <a:ln w="76200" cmpd="tri">
            <a:noFill/>
            <a:miter lim="800000"/>
            <a:headEnd/>
            <a:tailEnd/>
          </a:ln>
          <a:effectLst/>
        </p:spPr>
        <p:txBody>
          <a:bodyPr>
            <a:spAutoFit/>
          </a:bodyPr>
          <a:lstStyle/>
          <a:p>
            <a:pPr algn="ctr">
              <a:buClrTx/>
              <a:buFontTx/>
              <a:buNone/>
              <a:defRPr/>
            </a:pPr>
            <a:r>
              <a:rPr lang="en-US" sz="6000" dirty="0">
                <a:solidFill>
                  <a:schemeClr val="tx2">
                    <a:lumMod val="75000"/>
                  </a:schemeClr>
                </a:solidFill>
                <a:latin typeface="Times New Roman" pitchFamily="18" charset="0"/>
                <a:cs typeface="Times New Roman" pitchFamily="18" charset="0"/>
              </a:rPr>
              <a:t>THANK</a:t>
            </a:r>
          </a:p>
          <a:p>
            <a:pPr algn="ctr">
              <a:buClrTx/>
              <a:buFontTx/>
              <a:buNone/>
              <a:defRPr/>
            </a:pPr>
            <a:r>
              <a:rPr lang="en-US" sz="6000" dirty="0">
                <a:solidFill>
                  <a:schemeClr val="tx2">
                    <a:lumMod val="75000"/>
                  </a:schemeClr>
                </a:solidFill>
                <a:latin typeface="Times New Roman" pitchFamily="18" charset="0"/>
                <a:cs typeface="Times New Roman" pitchFamily="18" charset="0"/>
              </a:rPr>
              <a:t>YOU</a:t>
            </a:r>
          </a:p>
          <a:p>
            <a:pPr algn="ctr">
              <a:buClrTx/>
              <a:buFontTx/>
              <a:buNone/>
              <a:defRPr/>
            </a:pPr>
            <a:r>
              <a:rPr lang="en-US" sz="6000" dirty="0">
                <a:solidFill>
                  <a:schemeClr val="tx2">
                    <a:lumMod val="75000"/>
                  </a:schemeClr>
                </a:solidFill>
                <a:latin typeface="Times New Roman" pitchFamily="18" charset="0"/>
                <a:cs typeface="Times New Roman" pitchFamily="18" charset="0"/>
              </a:rPr>
              <a:t>FOR </a:t>
            </a:r>
          </a:p>
          <a:p>
            <a:pPr algn="ctr">
              <a:buClrTx/>
              <a:buFontTx/>
              <a:buNone/>
              <a:defRPr/>
            </a:pPr>
            <a:r>
              <a:rPr lang="en-US" sz="6000" dirty="0">
                <a:solidFill>
                  <a:schemeClr val="tx2">
                    <a:lumMod val="75000"/>
                  </a:schemeClr>
                </a:solidFill>
                <a:latin typeface="Times New Roman" pitchFamily="18" charset="0"/>
                <a:cs typeface="Times New Roman" pitchFamily="18" charset="0"/>
              </a:rPr>
              <a:t>ATTENDING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after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8"/>
                                        </p:tgtEl>
                                        <p:attrNameLst>
                                          <p:attrName>ppt_x</p:attrName>
                                          <p:attrName>ppt_y</p:attrName>
                                        </p:attrNameLst>
                                      </p:cBhvr>
                                    </p:animMotion>
                                    <p:animRot by="1500000">
                                      <p:cBhvr>
                                        <p:cTn id="7" dur="125" fill="hold">
                                          <p:stCondLst>
                                            <p:cond delay="0"/>
                                          </p:stCondLst>
                                        </p:cTn>
                                        <p:tgtEl>
                                          <p:spTgt spid="8"/>
                                        </p:tgtEl>
                                        <p:attrNameLst>
                                          <p:attrName>r</p:attrName>
                                        </p:attrNameLst>
                                      </p:cBhvr>
                                    </p:animRot>
                                    <p:animRot by="-1500000">
                                      <p:cBhvr>
                                        <p:cTn id="8" dur="125" fill="hold">
                                          <p:stCondLst>
                                            <p:cond delay="125"/>
                                          </p:stCondLst>
                                        </p:cTn>
                                        <p:tgtEl>
                                          <p:spTgt spid="8"/>
                                        </p:tgtEl>
                                        <p:attrNameLst>
                                          <p:attrName>r</p:attrName>
                                        </p:attrNameLst>
                                      </p:cBhvr>
                                    </p:animRot>
                                    <p:animRot by="-1500000">
                                      <p:cBhvr>
                                        <p:cTn id="9" dur="125" fill="hold">
                                          <p:stCondLst>
                                            <p:cond delay="250"/>
                                          </p:stCondLst>
                                        </p:cTn>
                                        <p:tgtEl>
                                          <p:spTgt spid="8"/>
                                        </p:tgtEl>
                                        <p:attrNameLst>
                                          <p:attrName>r</p:attrName>
                                        </p:attrNameLst>
                                      </p:cBhvr>
                                    </p:animRot>
                                    <p:animRot by="1500000">
                                      <p:cBhvr>
                                        <p:cTn id="10" dur="125" fill="hold">
                                          <p:stCondLst>
                                            <p:cond delay="375"/>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6519863"/>
            <a:ext cx="9144000" cy="338137"/>
          </a:xfrm>
          <a:prstGeom prst="rect">
            <a:avLst/>
          </a:prstGeom>
          <a:solidFill>
            <a:schemeClr val="accent1">
              <a:lumMod val="50000"/>
            </a:schemeClr>
          </a:solidFill>
        </p:spPr>
        <p:txBody>
          <a:bodyPr>
            <a:spAutoFit/>
          </a:bodyPr>
          <a:lstStyle/>
          <a:p>
            <a:pPr algn="ctr">
              <a:defRPr/>
            </a:pPr>
            <a:r>
              <a:rPr lang="en-US" sz="1600" dirty="0">
                <a:solidFill>
                  <a:schemeClr val="bg1"/>
                </a:solidFill>
                <a:latin typeface="Times New Roman" panose="02020603050405020304" pitchFamily="18" charset="0"/>
                <a:cs typeface="Times New Roman" panose="02020603050405020304" pitchFamily="18" charset="0"/>
              </a:rPr>
              <a:t>Page </a:t>
            </a:r>
            <a:fld id="{FD008393-9D4D-4633-8F60-E893EA2BC79D}" type="slidenum">
              <a:rPr lang="en-US" sz="1600">
                <a:solidFill>
                  <a:schemeClr val="bg1"/>
                </a:solidFill>
                <a:latin typeface="Times New Roman" panose="02020603050405020304" pitchFamily="18" charset="0"/>
                <a:cs typeface="Times New Roman" panose="02020603050405020304" pitchFamily="18" charset="0"/>
              </a:rPr>
              <a:pPr algn="ctr">
                <a:defRPr/>
              </a:pPr>
              <a:t>9</a:t>
            </a:fld>
            <a:endParaRPr lang="en-US" sz="1600" dirty="0">
              <a:solidFill>
                <a:schemeClr val="bg1"/>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0" y="0"/>
            <a:ext cx="9144000" cy="338554"/>
          </a:xfrm>
          <a:prstGeom prst="rect">
            <a:avLst/>
          </a:prstGeom>
          <a:solidFill>
            <a:schemeClr val="accent1">
              <a:lumMod val="75000"/>
            </a:schemeClr>
          </a:solidFill>
          <a:ln>
            <a:solidFill>
              <a:schemeClr val="accent1">
                <a:lumMod val="50000"/>
              </a:schemeClr>
            </a:solidFill>
          </a:ln>
        </p:spPr>
        <p:txBody>
          <a:bodyPr wrap="square" rtlCol="0">
            <a:spAutoFit/>
          </a:bodyPr>
          <a:lstStyle/>
          <a:p>
            <a:pPr algn="r">
              <a:defRPr/>
            </a:pPr>
            <a:r>
              <a:rPr lang="en-US" sz="1600" dirty="0" smtClean="0">
                <a:solidFill>
                  <a:schemeClr val="bg1"/>
                </a:solidFill>
                <a:latin typeface="Times New Roman" panose="02020603050405020304" pitchFamily="18" charset="0"/>
                <a:cs typeface="Times New Roman" panose="02020603050405020304" pitchFamily="18" charset="0"/>
              </a:rPr>
              <a:t>Sam Greene, Assistant Director, </a:t>
            </a:r>
            <a:r>
              <a:rPr lang="en-US" sz="1600" dirty="0">
                <a:solidFill>
                  <a:schemeClr val="bg1"/>
                </a:solidFill>
                <a:latin typeface="Times New Roman" panose="02020603050405020304" pitchFamily="18" charset="0"/>
                <a:cs typeface="Times New Roman" panose="02020603050405020304" pitchFamily="18" charset="0"/>
              </a:rPr>
              <a:t>Municipal and Property Division</a:t>
            </a:r>
          </a:p>
        </p:txBody>
      </p:sp>
      <p:pic>
        <p:nvPicPr>
          <p:cNvPr id="4" name="Picture 3"/>
          <p:cNvPicPr>
            <a:picLocks noChangeAspect="1"/>
          </p:cNvPicPr>
          <p:nvPr/>
        </p:nvPicPr>
        <p:blipFill>
          <a:blip r:embed="rId3"/>
          <a:stretch>
            <a:fillRect/>
          </a:stretch>
        </p:blipFill>
        <p:spPr>
          <a:xfrm>
            <a:off x="304801" y="428625"/>
            <a:ext cx="8534400" cy="6000750"/>
          </a:xfrm>
          <a:prstGeom prst="rect">
            <a:avLst/>
          </a:prstGeom>
          <a:ln>
            <a:solidFill>
              <a:srgbClr val="002060"/>
            </a:solidFill>
          </a:ln>
        </p:spPr>
      </p:pic>
      <p:sp>
        <p:nvSpPr>
          <p:cNvPr id="9" name="AutoShape 2"/>
          <p:cNvSpPr>
            <a:spLocks noChangeArrowheads="1"/>
          </p:cNvSpPr>
          <p:nvPr/>
        </p:nvSpPr>
        <p:spPr bwMode="auto">
          <a:xfrm>
            <a:off x="1788225" y="5076700"/>
            <a:ext cx="594360" cy="182880"/>
          </a:xfrm>
          <a:prstGeom prst="rightArrow">
            <a:avLst>
              <a:gd name="adj1" fmla="val 50000"/>
              <a:gd name="adj2" fmla="val 88873"/>
            </a:avLst>
          </a:prstGeom>
          <a:solidFill>
            <a:srgbClr val="0070C0"/>
          </a:solidFill>
          <a:ln w="3175">
            <a:solidFill>
              <a:srgbClr val="0070C0"/>
            </a:solidFill>
            <a:miter lim="800000"/>
            <a:headEnd/>
            <a:tailEnd/>
          </a:ln>
        </p:spPr>
        <p:txBody>
          <a:bodyPr/>
          <a:lstStyle/>
          <a:p>
            <a:endParaRPr lang="en-US"/>
          </a:p>
        </p:txBody>
      </p:sp>
    </p:spTree>
    <p:extLst>
      <p:ext uri="{BB962C8B-B14F-4D97-AF65-F5344CB8AC3E}">
        <p14:creationId xmlns:p14="http://schemas.microsoft.com/office/powerpoint/2010/main" val="2528126670"/>
      </p:ext>
    </p:extLst>
  </p:cSld>
  <p:clrMapOvr>
    <a:masterClrMapping/>
  </p:clrMapOvr>
  <p:timing>
    <p:tnLst>
      <p:par>
        <p:cTn id="1" dur="indefinite" restart="never" nodeType="tmRoot"/>
      </p:par>
    </p:tnLst>
  </p:timing>
</p:sld>
</file>

<file path=ppt/theme/theme1.xml><?xml version="1.0" encoding="utf-8"?>
<a:theme xmlns:a="http://schemas.openxmlformats.org/drawingml/2006/main" name="DRA Standard Presentation Forma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5501</TotalTime>
  <Words>12976</Words>
  <Application>Microsoft Office PowerPoint</Application>
  <PresentationFormat>On-screen Show (4:3)</PresentationFormat>
  <Paragraphs>961</Paragraphs>
  <Slides>87</Slides>
  <Notes>87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87</vt:i4>
      </vt:variant>
    </vt:vector>
  </HeadingPairs>
  <TitlesOfParts>
    <vt:vector size="95" baseType="lpstr">
      <vt:lpstr>Arial</vt:lpstr>
      <vt:lpstr>Calibri</vt:lpstr>
      <vt:lpstr>Symbol</vt:lpstr>
      <vt:lpstr>Tahoma</vt:lpstr>
      <vt:lpstr>Times New Roman</vt:lpstr>
      <vt:lpstr>Wingdings</vt:lpstr>
      <vt:lpstr>Wingdings 2</vt:lpstr>
      <vt:lpstr>DRA Standard Presentation Format</vt:lpstr>
      <vt:lpstr>Overview of N.H. Assessing January 30, 2020 Whitefield, NH  Samuel Greene, Assistant Director  Municipal and Property Division</vt:lpstr>
      <vt:lpstr>Overview of N.H. Assessing</vt:lpstr>
      <vt:lpstr>www.nh.gov/revenue</vt:lpstr>
      <vt:lpstr>Statutory Changes and Legislative Session Summary</vt:lpstr>
      <vt:lpstr>PowerPoint Presentation</vt:lpstr>
      <vt:lpstr>Laws &amp; Rules</vt:lpstr>
      <vt:lpstr>Municipal and Property Division</vt:lpstr>
      <vt:lpstr>PowerPoint Presentation</vt:lpstr>
      <vt:lpstr>PowerPoint Presentation</vt:lpstr>
      <vt:lpstr>PowerPoint Presentation</vt:lpstr>
      <vt:lpstr>DRA Educational Offerings</vt:lpstr>
      <vt:lpstr>Course Outline</vt:lpstr>
      <vt:lpstr>Summary of the Commissioner’s Duties Pertaining To:</vt:lpstr>
      <vt:lpstr>RSA 21-J:3 Duties of Commissioner (Summarized)</vt:lpstr>
      <vt:lpstr>RSA 21-J:3 Duties of Commissioner (Summary Cont’d)</vt:lpstr>
      <vt:lpstr>RSA 21-J:3 Duties of Commissioner  (Summary Cont’d.)</vt:lpstr>
      <vt:lpstr>RSA 21-J:11 Appraisals of Property for Ad Valorem Tax Purposes (Summarized)</vt:lpstr>
      <vt:lpstr>RSA 21-J:11 Appraisals of Property for Ad Valorem Tax Purposes (Summary Cont’d.)</vt:lpstr>
      <vt:lpstr>RSA 21-J:11-a Assessment Report (Summarized)</vt:lpstr>
      <vt:lpstr>RSA 21-J:15 Municipal and  Property Division (Summarized)</vt:lpstr>
      <vt:lpstr>Rev 600 Property Assessment</vt:lpstr>
      <vt:lpstr>Rev 600 Property Assessment (Cont’d.) </vt:lpstr>
      <vt:lpstr>Rev 600 Property Assessment  (Cont’d.) </vt:lpstr>
      <vt:lpstr>Rev 600 Property Assessment  (Cont’d.) </vt:lpstr>
      <vt:lpstr>RSA 21-J:14-e  Auditing Authority</vt:lpstr>
      <vt:lpstr>Rev 601.35 Monitoring</vt:lpstr>
      <vt:lpstr>Rev 601.40 Revaluation </vt:lpstr>
      <vt:lpstr>Rev 601.24 Full Revaluation </vt:lpstr>
      <vt:lpstr>Rev 601.25 Full Statistical Revaluation</vt:lpstr>
      <vt:lpstr>Rev 601.16 Cyclical Revaluation</vt:lpstr>
      <vt:lpstr>Rev 601.38 Partial Update</vt:lpstr>
      <vt:lpstr>Rev 602.01 Appraisal Work Contract Submission and DRA Review</vt:lpstr>
      <vt:lpstr>RSA 21-J:14-b, I   Assessing Standards Board (ASB)</vt:lpstr>
      <vt:lpstr>Schedule of Assessment Review</vt:lpstr>
      <vt:lpstr>Assessment Review Areas</vt:lpstr>
      <vt:lpstr>PowerPoint Presentation</vt:lpstr>
      <vt:lpstr>Level and Uniformity of Assessments</vt:lpstr>
      <vt:lpstr>Level and Uniformity of Assessments (Cont’d.)</vt:lpstr>
      <vt:lpstr>Level and Uniformity of Assessments (Cont’d.)</vt:lpstr>
      <vt:lpstr>PowerPoint Presentation</vt:lpstr>
      <vt:lpstr>Assessment Practices</vt:lpstr>
      <vt:lpstr>Assessment Practices (Cont’d.)</vt:lpstr>
      <vt:lpstr>Assessment Practices (Cont’d.)</vt:lpstr>
      <vt:lpstr>Assessment Practices (Cont’d.)</vt:lpstr>
      <vt:lpstr>Assessment Practices (Cont’d.)</vt:lpstr>
      <vt:lpstr>Exemptions and Credits</vt:lpstr>
      <vt:lpstr>Tax Exemption vs. Tax Credit</vt:lpstr>
      <vt:lpstr>Exemptions and Credits</vt:lpstr>
      <vt:lpstr>Accuracy of Data</vt:lpstr>
      <vt:lpstr>Proportionality</vt:lpstr>
      <vt:lpstr>Proportionality (Cont’d.)</vt:lpstr>
      <vt:lpstr>USPAP Compliant Report</vt:lpstr>
      <vt:lpstr>RSA 21-J:14-f, I  Certification Required</vt:lpstr>
      <vt:lpstr>RSA 21-J:14-b, I-a Powers and Duties of the Board</vt:lpstr>
      <vt:lpstr>Certification by DRA</vt:lpstr>
      <vt:lpstr>PowerPoint Presentation</vt:lpstr>
      <vt:lpstr>RSA 21-J:14-g, I  Decertification</vt:lpstr>
      <vt:lpstr>RSA 21-J:14-k Cessation of  Unauthorized Appraisals</vt:lpstr>
      <vt:lpstr>RSA 21-J:39, IV  Criminal Penalties</vt:lpstr>
      <vt:lpstr>Municipal Assessing Duties</vt:lpstr>
      <vt:lpstr>Municipal Tax Maps</vt:lpstr>
      <vt:lpstr>Maps – A Visual Guide to Valuation</vt:lpstr>
      <vt:lpstr>PowerPoint Presentation</vt:lpstr>
      <vt:lpstr>Maps – A Visual Guide to Valuation</vt:lpstr>
      <vt:lpstr>PowerPoint Presentation</vt:lpstr>
      <vt:lpstr>C.A.M.A.</vt:lpstr>
      <vt:lpstr>C.A.M.A. (Cont’d)</vt:lpstr>
      <vt:lpstr>C.A.M.A. (Cont’d)</vt:lpstr>
      <vt:lpstr>RSA 79-A  Current Use  </vt:lpstr>
      <vt:lpstr>RSA 79-A  Current Use (Cont’d.)  </vt:lpstr>
      <vt:lpstr>RSA 79-A  Current Use (Cont’d.)  </vt:lpstr>
      <vt:lpstr>Common CU Assessing Errors</vt:lpstr>
      <vt:lpstr>RSA 79 – Forest Conservation and Taxation</vt:lpstr>
      <vt:lpstr>RSA 79 – Forest Conservation and Taxation (Cont’d.)</vt:lpstr>
      <vt:lpstr>RSA 79 – Forest Conservation and Taxation (Cont’d.)</vt:lpstr>
      <vt:lpstr>RSA 79 – Forest Conservation and Taxation (Cont’d.)</vt:lpstr>
      <vt:lpstr>RSA 72-B – Excavation Tax</vt:lpstr>
      <vt:lpstr>RSA 72-B – Excavation Tax (Cont’d.)</vt:lpstr>
      <vt:lpstr>RSA 72-B – Excavation Tax (Cont’d.)</vt:lpstr>
      <vt:lpstr>RSA 21-J:9-a  Equalization Procedure</vt:lpstr>
      <vt:lpstr>Ratio Study</vt:lpstr>
      <vt:lpstr>Ratio Study (Cont’d.)</vt:lpstr>
      <vt:lpstr>Also on the DRA website https://www.revenue.nh.gov/mun-prop/property/equalization-2018/index.htm</vt:lpstr>
      <vt:lpstr>Setting of Tax Rates by Commissioner</vt:lpstr>
      <vt:lpstr>Board of Tax and Land Appeals (BTLA)</vt:lpstr>
      <vt:lpstr>Board of Tax and Land Appeals (Cont’d.)</vt:lpstr>
      <vt:lpstr>PowerPoint Presentation</vt:lpstr>
    </vt:vector>
  </TitlesOfParts>
  <Company>DoIT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Event Title Presentation Title Date of Presentation Presenter Name, Title, Division presentor@dra.nh.gov (optional) · (603) 230-xxxx (optional)</dc:title>
  <dc:creator>mpinkham-langer</dc:creator>
  <cp:lastModifiedBy>Kline, Derek</cp:lastModifiedBy>
  <cp:revision>460</cp:revision>
  <cp:lastPrinted>2020-01-29T21:44:52Z</cp:lastPrinted>
  <dcterms:created xsi:type="dcterms:W3CDTF">2015-04-10T14:39:07Z</dcterms:created>
  <dcterms:modified xsi:type="dcterms:W3CDTF">2020-06-10T19:08:21Z</dcterms:modified>
</cp:coreProperties>
</file>